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6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15"/>
  </p:notesMasterIdLst>
  <p:sldIdLst>
    <p:sldId id="1219" r:id="rId2"/>
    <p:sldId id="1366" r:id="rId3"/>
    <p:sldId id="1215" r:id="rId4"/>
    <p:sldId id="1232" r:id="rId5"/>
    <p:sldId id="1234" r:id="rId6"/>
    <p:sldId id="1236" r:id="rId7"/>
    <p:sldId id="1121" r:id="rId8"/>
    <p:sldId id="1238" r:id="rId9"/>
    <p:sldId id="1114" r:id="rId10"/>
    <p:sldId id="1071" r:id="rId11"/>
    <p:sldId id="1239" r:id="rId12"/>
    <p:sldId id="1131" r:id="rId13"/>
    <p:sldId id="1132" r:id="rId14"/>
    <p:sldId id="1306" r:id="rId15"/>
    <p:sldId id="1217" r:id="rId16"/>
    <p:sldId id="1224" r:id="rId17"/>
    <p:sldId id="1225" r:id="rId18"/>
    <p:sldId id="1227" r:id="rId19"/>
    <p:sldId id="1147" r:id="rId20"/>
    <p:sldId id="1307" r:id="rId21"/>
    <p:sldId id="1240" r:id="rId22"/>
    <p:sldId id="1241" r:id="rId23"/>
    <p:sldId id="1243" r:id="rId24"/>
    <p:sldId id="1244" r:id="rId25"/>
    <p:sldId id="1245" r:id="rId26"/>
    <p:sldId id="1246" r:id="rId27"/>
    <p:sldId id="1248" r:id="rId28"/>
    <p:sldId id="1250" r:id="rId29"/>
    <p:sldId id="1251" r:id="rId30"/>
    <p:sldId id="1252" r:id="rId31"/>
    <p:sldId id="1253" r:id="rId32"/>
    <p:sldId id="1254" r:id="rId33"/>
    <p:sldId id="1255" r:id="rId34"/>
    <p:sldId id="1256" r:id="rId35"/>
    <p:sldId id="1308" r:id="rId36"/>
    <p:sldId id="1364" r:id="rId37"/>
    <p:sldId id="1259" r:id="rId38"/>
    <p:sldId id="1321" r:id="rId39"/>
    <p:sldId id="1261" r:id="rId40"/>
    <p:sldId id="1263" r:id="rId41"/>
    <p:sldId id="1264" r:id="rId42"/>
    <p:sldId id="1265" r:id="rId43"/>
    <p:sldId id="1266" r:id="rId44"/>
    <p:sldId id="1229" r:id="rId45"/>
    <p:sldId id="1361" r:id="rId46"/>
    <p:sldId id="1268" r:id="rId47"/>
    <p:sldId id="1363" r:id="rId48"/>
    <p:sldId id="1170" r:id="rId49"/>
    <p:sldId id="1171" r:id="rId50"/>
    <p:sldId id="1318" r:id="rId51"/>
    <p:sldId id="1172" r:id="rId52"/>
    <p:sldId id="1173" r:id="rId53"/>
    <p:sldId id="1174" r:id="rId54"/>
    <p:sldId id="1269" r:id="rId55"/>
    <p:sldId id="1270" r:id="rId56"/>
    <p:sldId id="1296" r:id="rId57"/>
    <p:sldId id="1175" r:id="rId58"/>
    <p:sldId id="1176" r:id="rId59"/>
    <p:sldId id="1181" r:id="rId60"/>
    <p:sldId id="1179" r:id="rId61"/>
    <p:sldId id="1177" r:id="rId62"/>
    <p:sldId id="1178" r:id="rId63"/>
    <p:sldId id="1180" r:id="rId64"/>
    <p:sldId id="1309" r:id="rId65"/>
    <p:sldId id="1297" r:id="rId66"/>
    <p:sldId id="1183" r:id="rId67"/>
    <p:sldId id="1184" r:id="rId68"/>
    <p:sldId id="1185" r:id="rId69"/>
    <p:sldId id="1310" r:id="rId70"/>
    <p:sldId id="1188" r:id="rId71"/>
    <p:sldId id="1189" r:id="rId72"/>
    <p:sldId id="1194" r:id="rId73"/>
    <p:sldId id="1195" r:id="rId74"/>
    <p:sldId id="1231" r:id="rId75"/>
    <p:sldId id="1298" r:id="rId76"/>
    <p:sldId id="1299" r:id="rId77"/>
    <p:sldId id="1196" r:id="rId78"/>
    <p:sldId id="1197" r:id="rId79"/>
    <p:sldId id="1311" r:id="rId80"/>
    <p:sldId id="1362" r:id="rId81"/>
    <p:sldId id="1300" r:id="rId82"/>
    <p:sldId id="1201" r:id="rId83"/>
    <p:sldId id="1198" r:id="rId84"/>
    <p:sldId id="1199" r:id="rId85"/>
    <p:sldId id="1200" r:id="rId86"/>
    <p:sldId id="1202" r:id="rId87"/>
    <p:sldId id="1203" r:id="rId88"/>
    <p:sldId id="1205" r:id="rId89"/>
    <p:sldId id="1204" r:id="rId90"/>
    <p:sldId id="1271" r:id="rId91"/>
    <p:sldId id="1312" r:id="rId92"/>
    <p:sldId id="1317" r:id="rId93"/>
    <p:sldId id="1209" r:id="rId94"/>
    <p:sldId id="1210" r:id="rId95"/>
    <p:sldId id="1320" r:id="rId96"/>
    <p:sldId id="1369" r:id="rId97"/>
    <p:sldId id="1370" r:id="rId98"/>
    <p:sldId id="1367" r:id="rId99"/>
    <p:sldId id="1368" r:id="rId100"/>
    <p:sldId id="1313" r:id="rId101"/>
    <p:sldId id="1314" r:id="rId102"/>
    <p:sldId id="1322" r:id="rId103"/>
    <p:sldId id="1323" r:id="rId104"/>
    <p:sldId id="1316" r:id="rId105"/>
    <p:sldId id="1272" r:id="rId106"/>
    <p:sldId id="1371" r:id="rId107"/>
    <p:sldId id="1319" r:id="rId108"/>
    <p:sldId id="257" r:id="rId109"/>
    <p:sldId id="271" r:id="rId110"/>
    <p:sldId id="1372" r:id="rId111"/>
    <p:sldId id="1373" r:id="rId112"/>
    <p:sldId id="1137" r:id="rId113"/>
    <p:sldId id="1230"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5AF"/>
    <a:srgbClr val="AC8300"/>
    <a:srgbClr val="993300"/>
    <a:srgbClr val="FF9933"/>
    <a:srgbClr val="CC0066"/>
    <a:srgbClr val="5BAD8E"/>
    <a:srgbClr val="F46E78"/>
    <a:srgbClr val="8F9462"/>
    <a:srgbClr val="F56DA1"/>
    <a:srgbClr val="275D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162" autoAdjust="0"/>
  </p:normalViewPr>
  <p:slideViewPr>
    <p:cSldViewPr snapToGrid="0">
      <p:cViewPr varScale="1">
        <p:scale>
          <a:sx n="111" d="100"/>
          <a:sy n="111" d="100"/>
        </p:scale>
        <p:origin x="594" y="4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0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oleObject" Target="file:///C:\work%2020210107\work\APDS\APDS%20Consult\AFS%20Bahrain\Clients\Alinma%20Bank\A-Scores\data\analysis\re_time_to_60%20or%2090_uni%202023120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work%2020210107\work\APDS\APDS%20Consult\AFS%20Bahrain\Clients\Alinma%20Bank\A-Scores\sc_distributions\sc_band_PF_v1_exc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RE60</a:t>
            </a:r>
            <a:r>
              <a:rPr lang="en-GB" baseline="0"/>
              <a:t> - Default Spike - Pop 1 vs Pop 2</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v>pop 1</c:v>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RE_time_to_60_exc!$F$3:$F$50</c:f>
              <c:numCache>
                <c:formatCode>0.00%</c:formatCode>
                <c:ptCount val="48"/>
                <c:pt idx="0">
                  <c:v>1.23E-2</c:v>
                </c:pt>
                <c:pt idx="1">
                  <c:v>0.186</c:v>
                </c:pt>
                <c:pt idx="2">
                  <c:v>0.3211</c:v>
                </c:pt>
                <c:pt idx="3">
                  <c:v>0.4158</c:v>
                </c:pt>
                <c:pt idx="4">
                  <c:v>0.45960000000000001</c:v>
                </c:pt>
                <c:pt idx="5">
                  <c:v>0.50880000000000003</c:v>
                </c:pt>
                <c:pt idx="6">
                  <c:v>0.55789999999999995</c:v>
                </c:pt>
                <c:pt idx="7">
                  <c:v>0.60529999999999995</c:v>
                </c:pt>
                <c:pt idx="8">
                  <c:v>0.63859999999999995</c:v>
                </c:pt>
                <c:pt idx="9">
                  <c:v>0.66139999999999999</c:v>
                </c:pt>
                <c:pt idx="10">
                  <c:v>0.68420000000000003</c:v>
                </c:pt>
                <c:pt idx="11">
                  <c:v>0.70699999999999996</c:v>
                </c:pt>
                <c:pt idx="12">
                  <c:v>0.7298</c:v>
                </c:pt>
                <c:pt idx="13">
                  <c:v>0.75260000000000005</c:v>
                </c:pt>
                <c:pt idx="14">
                  <c:v>0.7702</c:v>
                </c:pt>
                <c:pt idx="15">
                  <c:v>0.78249999999999997</c:v>
                </c:pt>
                <c:pt idx="16">
                  <c:v>0.79469999999999996</c:v>
                </c:pt>
                <c:pt idx="17">
                  <c:v>0.80700000000000005</c:v>
                </c:pt>
                <c:pt idx="18">
                  <c:v>0.8175</c:v>
                </c:pt>
                <c:pt idx="19">
                  <c:v>0.82279999999999998</c:v>
                </c:pt>
                <c:pt idx="20">
                  <c:v>0.83509999999999995</c:v>
                </c:pt>
                <c:pt idx="21">
                  <c:v>0.84740000000000004</c:v>
                </c:pt>
                <c:pt idx="22">
                  <c:v>0.84909999999999997</c:v>
                </c:pt>
                <c:pt idx="23">
                  <c:v>0.85609999999999997</c:v>
                </c:pt>
                <c:pt idx="24">
                  <c:v>0.86839999999999995</c:v>
                </c:pt>
                <c:pt idx="25">
                  <c:v>0.87890000000000001</c:v>
                </c:pt>
                <c:pt idx="26">
                  <c:v>0.88600000000000001</c:v>
                </c:pt>
                <c:pt idx="27">
                  <c:v>0.90349999999999997</c:v>
                </c:pt>
                <c:pt idx="28">
                  <c:v>0.91049999999999998</c:v>
                </c:pt>
                <c:pt idx="29">
                  <c:v>0.91400000000000003</c:v>
                </c:pt>
                <c:pt idx="30">
                  <c:v>0.92110000000000003</c:v>
                </c:pt>
                <c:pt idx="31">
                  <c:v>0.93330000000000002</c:v>
                </c:pt>
                <c:pt idx="32">
                  <c:v>0.94210000000000005</c:v>
                </c:pt>
                <c:pt idx="33">
                  <c:v>0.9526</c:v>
                </c:pt>
                <c:pt idx="34">
                  <c:v>0.95609999999999995</c:v>
                </c:pt>
                <c:pt idx="35">
                  <c:v>0.95789999999999997</c:v>
                </c:pt>
                <c:pt idx="36">
                  <c:v>0.96140000000000003</c:v>
                </c:pt>
                <c:pt idx="37">
                  <c:v>0.96489999999999998</c:v>
                </c:pt>
                <c:pt idx="38">
                  <c:v>0.9667</c:v>
                </c:pt>
                <c:pt idx="39">
                  <c:v>0.97719999999999996</c:v>
                </c:pt>
                <c:pt idx="40">
                  <c:v>0.97889999999999999</c:v>
                </c:pt>
                <c:pt idx="41">
                  <c:v>0.98419999999999996</c:v>
                </c:pt>
                <c:pt idx="42">
                  <c:v>0.98770000000000002</c:v>
                </c:pt>
                <c:pt idx="43">
                  <c:v>0.98950000000000005</c:v>
                </c:pt>
                <c:pt idx="44">
                  <c:v>0.99119999999999997</c:v>
                </c:pt>
                <c:pt idx="45">
                  <c:v>0.99650000000000005</c:v>
                </c:pt>
                <c:pt idx="46">
                  <c:v>0.99819999999999998</c:v>
                </c:pt>
                <c:pt idx="47">
                  <c:v>1</c:v>
                </c:pt>
              </c:numCache>
            </c:numRef>
          </c:val>
          <c:smooth val="0"/>
          <c:extLst>
            <c:ext xmlns:c16="http://schemas.microsoft.com/office/drawing/2014/chart" uri="{C3380CC4-5D6E-409C-BE32-E72D297353CC}">
              <c16:uniqueId val="{00000000-632D-4AD1-9152-9F5AF9CBD8DE}"/>
            </c:ext>
          </c:extLst>
        </c:ser>
        <c:ser>
          <c:idx val="1"/>
          <c:order val="1"/>
          <c:tx>
            <c:v>pop 2</c:v>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RE_time_to_60_exc!$N$3:$N$50</c:f>
              <c:numCache>
                <c:formatCode>0.00%</c:formatCode>
                <c:ptCount val="48"/>
                <c:pt idx="0">
                  <c:v>1.15E-2</c:v>
                </c:pt>
                <c:pt idx="1">
                  <c:v>0.18579999999999999</c:v>
                </c:pt>
                <c:pt idx="2">
                  <c:v>0.31230000000000002</c:v>
                </c:pt>
                <c:pt idx="3">
                  <c:v>0.40229999999999999</c:v>
                </c:pt>
                <c:pt idx="4">
                  <c:v>0.44640000000000002</c:v>
                </c:pt>
                <c:pt idx="5">
                  <c:v>0.49809999999999999</c:v>
                </c:pt>
                <c:pt idx="6">
                  <c:v>0.54210000000000003</c:v>
                </c:pt>
                <c:pt idx="7">
                  <c:v>0.58809999999999996</c:v>
                </c:pt>
                <c:pt idx="8">
                  <c:v>0.62260000000000004</c:v>
                </c:pt>
                <c:pt idx="9">
                  <c:v>0.64749999999999996</c:v>
                </c:pt>
                <c:pt idx="10">
                  <c:v>0.66859999999999997</c:v>
                </c:pt>
                <c:pt idx="11">
                  <c:v>0.69350000000000001</c:v>
                </c:pt>
                <c:pt idx="12">
                  <c:v>0.71650000000000003</c:v>
                </c:pt>
                <c:pt idx="13">
                  <c:v>0.73560000000000003</c:v>
                </c:pt>
                <c:pt idx="14">
                  <c:v>0.75480000000000003</c:v>
                </c:pt>
                <c:pt idx="15">
                  <c:v>0.76819999999999999</c:v>
                </c:pt>
                <c:pt idx="16">
                  <c:v>0.77969999999999995</c:v>
                </c:pt>
                <c:pt idx="17">
                  <c:v>0.79310000000000003</c:v>
                </c:pt>
                <c:pt idx="18">
                  <c:v>0.80269999999999997</c:v>
                </c:pt>
                <c:pt idx="19">
                  <c:v>0.80840000000000001</c:v>
                </c:pt>
                <c:pt idx="20">
                  <c:v>0.82179999999999997</c:v>
                </c:pt>
                <c:pt idx="21">
                  <c:v>0.83330000000000004</c:v>
                </c:pt>
                <c:pt idx="22">
                  <c:v>0.83520000000000005</c:v>
                </c:pt>
                <c:pt idx="23">
                  <c:v>0.84289999999999998</c:v>
                </c:pt>
                <c:pt idx="24">
                  <c:v>0.85629999999999995</c:v>
                </c:pt>
                <c:pt idx="25">
                  <c:v>0.86780000000000002</c:v>
                </c:pt>
                <c:pt idx="26">
                  <c:v>0.87549999999999994</c:v>
                </c:pt>
                <c:pt idx="27">
                  <c:v>0.89459999999999995</c:v>
                </c:pt>
                <c:pt idx="28">
                  <c:v>0.90229999999999999</c:v>
                </c:pt>
                <c:pt idx="29">
                  <c:v>0.90610000000000002</c:v>
                </c:pt>
                <c:pt idx="30">
                  <c:v>0.91379999999999995</c:v>
                </c:pt>
                <c:pt idx="31">
                  <c:v>0.92720000000000002</c:v>
                </c:pt>
                <c:pt idx="32">
                  <c:v>0.93679999999999997</c:v>
                </c:pt>
                <c:pt idx="33">
                  <c:v>0.94830000000000003</c:v>
                </c:pt>
                <c:pt idx="34">
                  <c:v>0.95209999999999995</c:v>
                </c:pt>
                <c:pt idx="35">
                  <c:v>0.95399999999999996</c:v>
                </c:pt>
                <c:pt idx="36">
                  <c:v>0.95789999999999997</c:v>
                </c:pt>
                <c:pt idx="37">
                  <c:v>0.9617</c:v>
                </c:pt>
                <c:pt idx="38">
                  <c:v>0.96360000000000001</c:v>
                </c:pt>
                <c:pt idx="39">
                  <c:v>0.97509999999999997</c:v>
                </c:pt>
                <c:pt idx="40">
                  <c:v>0.97699999999999998</c:v>
                </c:pt>
                <c:pt idx="41">
                  <c:v>0.98280000000000001</c:v>
                </c:pt>
                <c:pt idx="42">
                  <c:v>0.98660000000000003</c:v>
                </c:pt>
                <c:pt idx="43">
                  <c:v>0.98850000000000005</c:v>
                </c:pt>
                <c:pt idx="44">
                  <c:v>0.99039999999999995</c:v>
                </c:pt>
                <c:pt idx="45">
                  <c:v>0.99619999999999997</c:v>
                </c:pt>
                <c:pt idx="46">
                  <c:v>0.99809999999999999</c:v>
                </c:pt>
                <c:pt idx="47">
                  <c:v>1</c:v>
                </c:pt>
              </c:numCache>
            </c:numRef>
          </c:val>
          <c:smooth val="0"/>
          <c:extLst>
            <c:ext xmlns:c16="http://schemas.microsoft.com/office/drawing/2014/chart" uri="{C3380CC4-5D6E-409C-BE32-E72D297353CC}">
              <c16:uniqueId val="{00000001-632D-4AD1-9152-9F5AF9CBD8DE}"/>
            </c:ext>
          </c:extLst>
        </c:ser>
        <c:dLbls>
          <c:showLegendKey val="0"/>
          <c:showVal val="0"/>
          <c:showCatName val="0"/>
          <c:showSerName val="0"/>
          <c:showPercent val="0"/>
          <c:showBubbleSize val="0"/>
        </c:dLbls>
        <c:marker val="1"/>
        <c:smooth val="0"/>
        <c:axId val="1296843440"/>
        <c:axId val="887143824"/>
      </c:lineChart>
      <c:catAx>
        <c:axId val="129684344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7143824"/>
        <c:crosses val="autoZero"/>
        <c:auto val="1"/>
        <c:lblAlgn val="ctr"/>
        <c:lblOffset val="100"/>
        <c:noMultiLvlLbl val="0"/>
      </c:catAx>
      <c:valAx>
        <c:axId val="8871438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684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Max Delq Last 3 Months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Sheet1!$C$82:$C$87</c:f>
              <c:strCache>
                <c:ptCount val="6"/>
                <c:pt idx="0">
                  <c:v>Current</c:v>
                </c:pt>
                <c:pt idx="1">
                  <c:v>X-dpd</c:v>
                </c:pt>
                <c:pt idx="2">
                  <c:v>30 dpd</c:v>
                </c:pt>
                <c:pt idx="3">
                  <c:v>60 dpd</c:v>
                </c:pt>
                <c:pt idx="4">
                  <c:v>90 dpd</c:v>
                </c:pt>
                <c:pt idx="5">
                  <c:v>120+ dpd</c:v>
                </c:pt>
              </c:strCache>
            </c:strRef>
          </c:cat>
          <c:val>
            <c:numRef>
              <c:f>Sheet1!$H$82:$H$87</c:f>
              <c:numCache>
                <c:formatCode>General</c:formatCode>
                <c:ptCount val="6"/>
                <c:pt idx="0">
                  <c:v>189.87447698744771</c:v>
                </c:pt>
                <c:pt idx="1">
                  <c:v>117.94871794871794</c:v>
                </c:pt>
                <c:pt idx="2">
                  <c:v>38.118694362017806</c:v>
                </c:pt>
                <c:pt idx="3">
                  <c:v>19.062076749435665</c:v>
                </c:pt>
                <c:pt idx="4">
                  <c:v>4.2178010471204193</c:v>
                </c:pt>
                <c:pt idx="5">
                  <c:v>1.8524275570907696</c:v>
                </c:pt>
              </c:numCache>
            </c:numRef>
          </c:val>
          <c:extLst>
            <c:ext xmlns:c16="http://schemas.microsoft.com/office/drawing/2014/chart" uri="{C3380CC4-5D6E-409C-BE32-E72D297353CC}">
              <c16:uniqueId val="{00000000-1203-4BF7-A3A0-4DD03D671564}"/>
            </c:ext>
          </c:extLst>
        </c:ser>
        <c:dLbls>
          <c:showLegendKey val="0"/>
          <c:showVal val="0"/>
          <c:showCatName val="0"/>
          <c:showSerName val="0"/>
          <c:showPercent val="0"/>
          <c:showBubbleSize val="0"/>
        </c:dLbls>
        <c:gapWidth val="219"/>
        <c:overlap val="-27"/>
        <c:axId val="378733552"/>
        <c:axId val="378728848"/>
      </c:barChart>
      <c:catAx>
        <c:axId val="3787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728848"/>
        <c:crosses val="autoZero"/>
        <c:auto val="1"/>
        <c:lblAlgn val="ctr"/>
        <c:lblOffset val="100"/>
        <c:noMultiLvlLbl val="0"/>
      </c:catAx>
      <c:valAx>
        <c:axId val="37872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733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Balance Last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692038495188102E-2"/>
          <c:y val="2.5428331875182269E-2"/>
          <c:w val="0.90286351706036749"/>
          <c:h val="0.72088764946048411"/>
        </c:manualLayout>
      </c:layout>
      <c:barChart>
        <c:barDir val="col"/>
        <c:grouping val="clustered"/>
        <c:varyColors val="0"/>
        <c:ser>
          <c:idx val="0"/>
          <c:order val="0"/>
          <c:spPr>
            <a:solidFill>
              <a:schemeClr val="accent1"/>
            </a:solidFill>
            <a:ln>
              <a:noFill/>
            </a:ln>
            <a:effectLst/>
          </c:spPr>
          <c:invertIfNegative val="0"/>
          <c:cat>
            <c:strRef>
              <c:f>Sheet1!$C$91:$C$96</c:f>
              <c:strCache>
                <c:ptCount val="6"/>
                <c:pt idx="0">
                  <c:v>&lt;= 0 </c:v>
                </c:pt>
                <c:pt idx="1">
                  <c:v>1-10k</c:v>
                </c:pt>
                <c:pt idx="2">
                  <c:v>10k-50k</c:v>
                </c:pt>
                <c:pt idx="3">
                  <c:v>50k-100k</c:v>
                </c:pt>
                <c:pt idx="4">
                  <c:v>100k-500k</c:v>
                </c:pt>
                <c:pt idx="5">
                  <c:v>500k +</c:v>
                </c:pt>
              </c:strCache>
            </c:strRef>
          </c:cat>
          <c:val>
            <c:numRef>
              <c:f>Sheet1!$H$91:$H$96</c:f>
              <c:numCache>
                <c:formatCode>General</c:formatCode>
                <c:ptCount val="6"/>
                <c:pt idx="0">
                  <c:v>29.223255813953489</c:v>
                </c:pt>
                <c:pt idx="1">
                  <c:v>71.779475982532745</c:v>
                </c:pt>
                <c:pt idx="2">
                  <c:v>28.635376260667183</c:v>
                </c:pt>
                <c:pt idx="3">
                  <c:v>48.521633150517978</c:v>
                </c:pt>
                <c:pt idx="4">
                  <c:v>21.669634489222119</c:v>
                </c:pt>
                <c:pt idx="5">
                  <c:v>37.869029275808934</c:v>
                </c:pt>
              </c:numCache>
            </c:numRef>
          </c:val>
          <c:extLst>
            <c:ext xmlns:c16="http://schemas.microsoft.com/office/drawing/2014/chart" uri="{C3380CC4-5D6E-409C-BE32-E72D297353CC}">
              <c16:uniqueId val="{00000000-15DB-4938-A63D-2E1EA03114CF}"/>
            </c:ext>
          </c:extLst>
        </c:ser>
        <c:dLbls>
          <c:showLegendKey val="0"/>
          <c:showVal val="0"/>
          <c:showCatName val="0"/>
          <c:showSerName val="0"/>
          <c:showPercent val="0"/>
          <c:showBubbleSize val="0"/>
        </c:dLbls>
        <c:gapWidth val="219"/>
        <c:overlap val="-27"/>
        <c:axId val="377691288"/>
        <c:axId val="377683840"/>
      </c:barChart>
      <c:catAx>
        <c:axId val="37769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683840"/>
        <c:crosses val="autoZero"/>
        <c:auto val="1"/>
        <c:lblAlgn val="ctr"/>
        <c:lblOffset val="100"/>
        <c:noMultiLvlLbl val="0"/>
      </c:catAx>
      <c:valAx>
        <c:axId val="377683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691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Example of Maximum Separation (KS)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259343301452739E-2"/>
          <c:y val="0.12295867425582208"/>
          <c:w val="0.90866724280272493"/>
          <c:h val="0.68788445550072375"/>
        </c:manualLayout>
      </c:layout>
      <c:lineChart>
        <c:grouping val="standard"/>
        <c:varyColors val="0"/>
        <c:ser>
          <c:idx val="0"/>
          <c:order val="0"/>
          <c:tx>
            <c:v>goods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sc_band_PF_v1_excl!$A$61:$A$80</c:f>
              <c:strCache>
                <c:ptCount val="20"/>
                <c:pt idx="0">
                  <c:v>&lt;= 451</c:v>
                </c:pt>
                <c:pt idx="1">
                  <c:v>&lt;= 611</c:v>
                </c:pt>
                <c:pt idx="2">
                  <c:v>&lt;= 639</c:v>
                </c:pt>
                <c:pt idx="3">
                  <c:v>&lt;= 657</c:v>
                </c:pt>
                <c:pt idx="4">
                  <c:v>&lt;= 672</c:v>
                </c:pt>
                <c:pt idx="5">
                  <c:v>&lt;= 682</c:v>
                </c:pt>
                <c:pt idx="6">
                  <c:v>&lt;= 695</c:v>
                </c:pt>
                <c:pt idx="7">
                  <c:v>&lt;= 711</c:v>
                </c:pt>
                <c:pt idx="8">
                  <c:v>&lt;= 721</c:v>
                </c:pt>
                <c:pt idx="9">
                  <c:v>&lt;=  741</c:v>
                </c:pt>
                <c:pt idx="10">
                  <c:v>&lt;= 757</c:v>
                </c:pt>
                <c:pt idx="11">
                  <c:v>&lt;= 767</c:v>
                </c:pt>
                <c:pt idx="12">
                  <c:v>&lt;= 775</c:v>
                </c:pt>
                <c:pt idx="13">
                  <c:v>&lt;= 792</c:v>
                </c:pt>
                <c:pt idx="14">
                  <c:v>&lt;= 810</c:v>
                </c:pt>
                <c:pt idx="15">
                  <c:v>&lt;= 819</c:v>
                </c:pt>
                <c:pt idx="16">
                  <c:v>&lt;= 836</c:v>
                </c:pt>
                <c:pt idx="17">
                  <c:v>&lt;= 864</c:v>
                </c:pt>
                <c:pt idx="18">
                  <c:v>&lt;= 903</c:v>
                </c:pt>
                <c:pt idx="19">
                  <c:v>&gt; 903</c:v>
                </c:pt>
              </c:strCache>
            </c:strRef>
          </c:cat>
          <c:val>
            <c:numRef>
              <c:f>sc_band_PF_v1_excl!$I$60:$I$80</c:f>
              <c:numCache>
                <c:formatCode>General</c:formatCode>
                <c:ptCount val="21"/>
                <c:pt idx="0">
                  <c:v>0</c:v>
                </c:pt>
                <c:pt idx="1">
                  <c:v>3.9208308248043344E-3</c:v>
                </c:pt>
                <c:pt idx="2">
                  <c:v>4.4062311860325103E-2</c:v>
                </c:pt>
                <c:pt idx="3">
                  <c:v>0.10527543648404576</c:v>
                </c:pt>
                <c:pt idx="4">
                  <c:v>0.14525135460565924</c:v>
                </c:pt>
                <c:pt idx="5">
                  <c:v>0.2120258880192655</c:v>
                </c:pt>
                <c:pt idx="6">
                  <c:v>0.25221252257676097</c:v>
                </c:pt>
                <c:pt idx="7">
                  <c:v>0.30337898856110779</c:v>
                </c:pt>
                <c:pt idx="8">
                  <c:v>0.3619656833232992</c:v>
                </c:pt>
                <c:pt idx="9">
                  <c:v>0.41760234798314266</c:v>
                </c:pt>
                <c:pt idx="10">
                  <c:v>0.51694009632751359</c:v>
                </c:pt>
                <c:pt idx="11">
                  <c:v>0.56487055990367252</c:v>
                </c:pt>
                <c:pt idx="12">
                  <c:v>0.62192956050571946</c:v>
                </c:pt>
                <c:pt idx="13">
                  <c:v>0.67552679108970504</c:v>
                </c:pt>
                <c:pt idx="14">
                  <c:v>0.72818332329921731</c:v>
                </c:pt>
                <c:pt idx="15">
                  <c:v>0.80030102347983145</c:v>
                </c:pt>
                <c:pt idx="16">
                  <c:v>0.83646146899458163</c:v>
                </c:pt>
                <c:pt idx="17">
                  <c:v>0.8913004214328718</c:v>
                </c:pt>
                <c:pt idx="18">
                  <c:v>0.95195665261890428</c:v>
                </c:pt>
                <c:pt idx="19">
                  <c:v>0.99064569536423841</c:v>
                </c:pt>
                <c:pt idx="20">
                  <c:v>1</c:v>
                </c:pt>
              </c:numCache>
            </c:numRef>
          </c:val>
          <c:smooth val="0"/>
          <c:extLst>
            <c:ext xmlns:c16="http://schemas.microsoft.com/office/drawing/2014/chart" uri="{C3380CC4-5D6E-409C-BE32-E72D297353CC}">
              <c16:uniqueId val="{00000000-0A28-48D6-A914-499B3738726D}"/>
            </c:ext>
          </c:extLst>
        </c:ser>
        <c:ser>
          <c:idx val="1"/>
          <c:order val="1"/>
          <c:tx>
            <c:v>bads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sc_band_PF_v1_excl!$A$61:$A$80</c:f>
              <c:strCache>
                <c:ptCount val="20"/>
                <c:pt idx="0">
                  <c:v>&lt;= 451</c:v>
                </c:pt>
                <c:pt idx="1">
                  <c:v>&lt;= 611</c:v>
                </c:pt>
                <c:pt idx="2">
                  <c:v>&lt;= 639</c:v>
                </c:pt>
                <c:pt idx="3">
                  <c:v>&lt;= 657</c:v>
                </c:pt>
                <c:pt idx="4">
                  <c:v>&lt;= 672</c:v>
                </c:pt>
                <c:pt idx="5">
                  <c:v>&lt;= 682</c:v>
                </c:pt>
                <c:pt idx="6">
                  <c:v>&lt;= 695</c:v>
                </c:pt>
                <c:pt idx="7">
                  <c:v>&lt;= 711</c:v>
                </c:pt>
                <c:pt idx="8">
                  <c:v>&lt;= 721</c:v>
                </c:pt>
                <c:pt idx="9">
                  <c:v>&lt;=  741</c:v>
                </c:pt>
                <c:pt idx="10">
                  <c:v>&lt;= 757</c:v>
                </c:pt>
                <c:pt idx="11">
                  <c:v>&lt;= 767</c:v>
                </c:pt>
                <c:pt idx="12">
                  <c:v>&lt;= 775</c:v>
                </c:pt>
                <c:pt idx="13">
                  <c:v>&lt;= 792</c:v>
                </c:pt>
                <c:pt idx="14">
                  <c:v>&lt;= 810</c:v>
                </c:pt>
                <c:pt idx="15">
                  <c:v>&lt;= 819</c:v>
                </c:pt>
                <c:pt idx="16">
                  <c:v>&lt;= 836</c:v>
                </c:pt>
                <c:pt idx="17">
                  <c:v>&lt;= 864</c:v>
                </c:pt>
                <c:pt idx="18">
                  <c:v>&lt;= 903</c:v>
                </c:pt>
                <c:pt idx="19">
                  <c:v>&gt; 903</c:v>
                </c:pt>
              </c:strCache>
            </c:strRef>
          </c:cat>
          <c:val>
            <c:numRef>
              <c:f>sc_band_PF_v1_excl!$J$60:$J$80</c:f>
              <c:numCache>
                <c:formatCode>General</c:formatCode>
                <c:ptCount val="21"/>
                <c:pt idx="0">
                  <c:v>0</c:v>
                </c:pt>
                <c:pt idx="1">
                  <c:v>0.10221898872317206</c:v>
                </c:pt>
                <c:pt idx="2">
                  <c:v>0.26846125863950526</c:v>
                </c:pt>
                <c:pt idx="3">
                  <c:v>0.40523826846125865</c:v>
                </c:pt>
                <c:pt idx="4">
                  <c:v>0.47726445980356491</c:v>
                </c:pt>
                <c:pt idx="5">
                  <c:v>0.6034921789741724</c:v>
                </c:pt>
                <c:pt idx="6">
                  <c:v>0.65951255001818843</c:v>
                </c:pt>
                <c:pt idx="7">
                  <c:v>0.72971989814477989</c:v>
                </c:pt>
                <c:pt idx="8">
                  <c:v>0.79156056747908332</c:v>
                </c:pt>
                <c:pt idx="9">
                  <c:v>0.82684612586395057</c:v>
                </c:pt>
                <c:pt idx="10">
                  <c:v>0.88795925791196795</c:v>
                </c:pt>
                <c:pt idx="11">
                  <c:v>0.90905783921425976</c:v>
                </c:pt>
                <c:pt idx="12">
                  <c:v>0.92870134594397968</c:v>
                </c:pt>
                <c:pt idx="13">
                  <c:v>0.94579847217169877</c:v>
                </c:pt>
                <c:pt idx="14">
                  <c:v>0.96034921789741723</c:v>
                </c:pt>
                <c:pt idx="15">
                  <c:v>0.97671880683885048</c:v>
                </c:pt>
                <c:pt idx="16">
                  <c:v>0.98253910512913789</c:v>
                </c:pt>
                <c:pt idx="17">
                  <c:v>0.98908694070571113</c:v>
                </c:pt>
                <c:pt idx="18">
                  <c:v>0.99636231356857041</c:v>
                </c:pt>
                <c:pt idx="19">
                  <c:v>0.99927246271371406</c:v>
                </c:pt>
                <c:pt idx="20">
                  <c:v>1</c:v>
                </c:pt>
              </c:numCache>
            </c:numRef>
          </c:val>
          <c:smooth val="0"/>
          <c:extLst>
            <c:ext xmlns:c16="http://schemas.microsoft.com/office/drawing/2014/chart" uri="{C3380CC4-5D6E-409C-BE32-E72D297353CC}">
              <c16:uniqueId val="{00000001-0A28-48D6-A914-499B3738726D}"/>
            </c:ext>
          </c:extLst>
        </c:ser>
        <c:dLbls>
          <c:showLegendKey val="0"/>
          <c:showVal val="0"/>
          <c:showCatName val="0"/>
          <c:showSerName val="0"/>
          <c:showPercent val="0"/>
          <c:showBubbleSize val="0"/>
        </c:dLbls>
        <c:marker val="1"/>
        <c:smooth val="0"/>
        <c:axId val="1563481920"/>
        <c:axId val="1212956512"/>
      </c:lineChart>
      <c:catAx>
        <c:axId val="156348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956512"/>
        <c:crosses val="autoZero"/>
        <c:auto val="1"/>
        <c:lblAlgn val="ctr"/>
        <c:lblOffset val="100"/>
        <c:noMultiLvlLbl val="0"/>
      </c:catAx>
      <c:valAx>
        <c:axId val="12129565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8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Skewed KS away from Decision Point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Goods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sc_band_PF_v1_excl!$A$3:$A$22</c:f>
              <c:strCache>
                <c:ptCount val="20"/>
                <c:pt idx="0">
                  <c:v>&lt;= 451</c:v>
                </c:pt>
                <c:pt idx="1">
                  <c:v>&lt;= 611</c:v>
                </c:pt>
                <c:pt idx="2">
                  <c:v>&lt;= 639</c:v>
                </c:pt>
                <c:pt idx="3">
                  <c:v>&lt;= 657</c:v>
                </c:pt>
                <c:pt idx="4">
                  <c:v>&lt;= 672</c:v>
                </c:pt>
                <c:pt idx="5">
                  <c:v>&lt;= 682</c:v>
                </c:pt>
                <c:pt idx="6">
                  <c:v>&lt;= 695</c:v>
                </c:pt>
                <c:pt idx="7">
                  <c:v>&lt;= 711</c:v>
                </c:pt>
                <c:pt idx="8">
                  <c:v>&lt;= 721</c:v>
                </c:pt>
                <c:pt idx="9">
                  <c:v>&lt;=  741</c:v>
                </c:pt>
                <c:pt idx="10">
                  <c:v>&lt;= 757</c:v>
                </c:pt>
                <c:pt idx="11">
                  <c:v>&lt;= 767</c:v>
                </c:pt>
                <c:pt idx="12">
                  <c:v>&lt;= 775</c:v>
                </c:pt>
                <c:pt idx="13">
                  <c:v>&lt;= 792</c:v>
                </c:pt>
                <c:pt idx="14">
                  <c:v>&lt;= 810</c:v>
                </c:pt>
                <c:pt idx="15">
                  <c:v>&lt;= 819</c:v>
                </c:pt>
                <c:pt idx="16">
                  <c:v>&lt;= 836</c:v>
                </c:pt>
                <c:pt idx="17">
                  <c:v>&lt;= 864</c:v>
                </c:pt>
                <c:pt idx="18">
                  <c:v>&lt;= 903</c:v>
                </c:pt>
                <c:pt idx="19">
                  <c:v>&gt; 903</c:v>
                </c:pt>
              </c:strCache>
            </c:strRef>
          </c:cat>
          <c:val>
            <c:numRef>
              <c:f>sc_band_PF_v1_excl!$I$2:$I$22</c:f>
              <c:numCache>
                <c:formatCode>General</c:formatCode>
                <c:ptCount val="21"/>
                <c:pt idx="0">
                  <c:v>0</c:v>
                </c:pt>
                <c:pt idx="1">
                  <c:v>1.5154424471589146E-2</c:v>
                </c:pt>
                <c:pt idx="2">
                  <c:v>6.1038654121678505E-2</c:v>
                </c:pt>
                <c:pt idx="3">
                  <c:v>0.12090306190272218</c:v>
                </c:pt>
                <c:pt idx="4">
                  <c:v>0.16070188913342098</c:v>
                </c:pt>
                <c:pt idx="5">
                  <c:v>0.22667385492518796</c:v>
                </c:pt>
                <c:pt idx="6">
                  <c:v>0.26619942986278305</c:v>
                </c:pt>
                <c:pt idx="7">
                  <c:v>0.31692834881762993</c:v>
                </c:pt>
                <c:pt idx="8">
                  <c:v>0.37564805104648241</c:v>
                </c:pt>
                <c:pt idx="9">
                  <c:v>0.43026896887877936</c:v>
                </c:pt>
                <c:pt idx="10">
                  <c:v>0.52746554805547763</c:v>
                </c:pt>
                <c:pt idx="11">
                  <c:v>0.57504837304107648</c:v>
                </c:pt>
                <c:pt idx="12">
                  <c:v>0.63096170036778276</c:v>
                </c:pt>
                <c:pt idx="13">
                  <c:v>0.6827245469181572</c:v>
                </c:pt>
                <c:pt idx="14">
                  <c:v>0.73403689644476611</c:v>
                </c:pt>
                <c:pt idx="15">
                  <c:v>0.80498648508928705</c:v>
                </c:pt>
                <c:pt idx="16">
                  <c:v>0.84046497201010295</c:v>
                </c:pt>
                <c:pt idx="17">
                  <c:v>0.89404457704976148</c:v>
                </c:pt>
                <c:pt idx="18">
                  <c:v>0.95275689408150299</c:v>
                </c:pt>
                <c:pt idx="19">
                  <c:v>0.99054694769803409</c:v>
                </c:pt>
                <c:pt idx="20">
                  <c:v>1</c:v>
                </c:pt>
              </c:numCache>
            </c:numRef>
          </c:val>
          <c:smooth val="0"/>
          <c:extLst>
            <c:ext xmlns:c16="http://schemas.microsoft.com/office/drawing/2014/chart" uri="{C3380CC4-5D6E-409C-BE32-E72D297353CC}">
              <c16:uniqueId val="{00000000-3FCA-4790-816E-5F4C68F2A7FC}"/>
            </c:ext>
          </c:extLst>
        </c:ser>
        <c:ser>
          <c:idx val="1"/>
          <c:order val="1"/>
          <c:tx>
            <c:v>Bads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sc_band_PF_v1_excl!$A$3:$A$22</c:f>
              <c:strCache>
                <c:ptCount val="20"/>
                <c:pt idx="0">
                  <c:v>&lt;= 451</c:v>
                </c:pt>
                <c:pt idx="1">
                  <c:v>&lt;= 611</c:v>
                </c:pt>
                <c:pt idx="2">
                  <c:v>&lt;= 639</c:v>
                </c:pt>
                <c:pt idx="3">
                  <c:v>&lt;= 657</c:v>
                </c:pt>
                <c:pt idx="4">
                  <c:v>&lt;= 672</c:v>
                </c:pt>
                <c:pt idx="5">
                  <c:v>&lt;= 682</c:v>
                </c:pt>
                <c:pt idx="6">
                  <c:v>&lt;= 695</c:v>
                </c:pt>
                <c:pt idx="7">
                  <c:v>&lt;= 711</c:v>
                </c:pt>
                <c:pt idx="8">
                  <c:v>&lt;= 721</c:v>
                </c:pt>
                <c:pt idx="9">
                  <c:v>&lt;=  741</c:v>
                </c:pt>
                <c:pt idx="10">
                  <c:v>&lt;= 757</c:v>
                </c:pt>
                <c:pt idx="11">
                  <c:v>&lt;= 767</c:v>
                </c:pt>
                <c:pt idx="12">
                  <c:v>&lt;= 775</c:v>
                </c:pt>
                <c:pt idx="13">
                  <c:v>&lt;= 792</c:v>
                </c:pt>
                <c:pt idx="14">
                  <c:v>&lt;= 810</c:v>
                </c:pt>
                <c:pt idx="15">
                  <c:v>&lt;= 819</c:v>
                </c:pt>
                <c:pt idx="16">
                  <c:v>&lt;= 836</c:v>
                </c:pt>
                <c:pt idx="17">
                  <c:v>&lt;= 864</c:v>
                </c:pt>
                <c:pt idx="18">
                  <c:v>&lt;= 903</c:v>
                </c:pt>
                <c:pt idx="19">
                  <c:v>&gt; 903</c:v>
                </c:pt>
              </c:strCache>
            </c:strRef>
          </c:cat>
          <c:val>
            <c:numRef>
              <c:f>sc_band_PF_v1_excl!$J$2:$J$22</c:f>
              <c:numCache>
                <c:formatCode>General</c:formatCode>
                <c:ptCount val="21"/>
                <c:pt idx="0">
                  <c:v>0</c:v>
                </c:pt>
                <c:pt idx="1">
                  <c:v>0.61979722518676628</c:v>
                </c:pt>
                <c:pt idx="2">
                  <c:v>0.73812700106723583</c:v>
                </c:pt>
                <c:pt idx="3">
                  <c:v>0.78975453575240129</c:v>
                </c:pt>
                <c:pt idx="4">
                  <c:v>0.81670224119530421</c:v>
                </c:pt>
                <c:pt idx="5">
                  <c:v>0.86205976520811101</c:v>
                </c:pt>
                <c:pt idx="6">
                  <c:v>0.88153681963713981</c:v>
                </c:pt>
                <c:pt idx="7">
                  <c:v>0.90448239060832447</c:v>
                </c:pt>
                <c:pt idx="8">
                  <c:v>0.92622732123799356</c:v>
                </c:pt>
                <c:pt idx="9">
                  <c:v>0.94010138740661686</c:v>
                </c:pt>
                <c:pt idx="10">
                  <c:v>0.95917822838847389</c:v>
                </c:pt>
                <c:pt idx="11">
                  <c:v>0.96651547491995726</c:v>
                </c:pt>
                <c:pt idx="12">
                  <c:v>0.97398612593383138</c:v>
                </c:pt>
                <c:pt idx="13">
                  <c:v>0.98065635005336182</c:v>
                </c:pt>
                <c:pt idx="14">
                  <c:v>0.98639274279615796</c:v>
                </c:pt>
                <c:pt idx="15">
                  <c:v>0.99306296691568841</c:v>
                </c:pt>
                <c:pt idx="16">
                  <c:v>0.99493062966915691</c:v>
                </c:pt>
                <c:pt idx="17">
                  <c:v>0.99706510138740667</c:v>
                </c:pt>
                <c:pt idx="18">
                  <c:v>0.99906616862326569</c:v>
                </c:pt>
                <c:pt idx="19">
                  <c:v>0.99986659551760937</c:v>
                </c:pt>
                <c:pt idx="20">
                  <c:v>1</c:v>
                </c:pt>
              </c:numCache>
            </c:numRef>
          </c:val>
          <c:smooth val="0"/>
          <c:extLst>
            <c:ext xmlns:c16="http://schemas.microsoft.com/office/drawing/2014/chart" uri="{C3380CC4-5D6E-409C-BE32-E72D297353CC}">
              <c16:uniqueId val="{00000001-3FCA-4790-816E-5F4C68F2A7FC}"/>
            </c:ext>
          </c:extLst>
        </c:ser>
        <c:dLbls>
          <c:showLegendKey val="0"/>
          <c:showVal val="0"/>
          <c:showCatName val="0"/>
          <c:showSerName val="0"/>
          <c:showPercent val="0"/>
          <c:showBubbleSize val="0"/>
        </c:dLbls>
        <c:marker val="1"/>
        <c:smooth val="0"/>
        <c:axId val="1594267184"/>
        <c:axId val="1648885648"/>
      </c:lineChart>
      <c:catAx>
        <c:axId val="159426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8885648"/>
        <c:crosses val="autoZero"/>
        <c:auto val="1"/>
        <c:lblAlgn val="ctr"/>
        <c:lblOffset val="100"/>
        <c:noMultiLvlLbl val="0"/>
      </c:catAx>
      <c:valAx>
        <c:axId val="16488856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26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Example of Gini Plot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172871011329729E-2"/>
          <c:y val="0.1202668403525565"/>
          <c:w val="0.89171171558263518"/>
          <c:h val="0.7357524250960451"/>
        </c:manualLayout>
      </c:layout>
      <c:scatterChart>
        <c:scatterStyle val="lineMarker"/>
        <c:varyColors val="0"/>
        <c:ser>
          <c:idx val="0"/>
          <c:order val="0"/>
          <c:tx>
            <c:v>model</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sc_band_PF_v1_excl!$I$60:$I$80</c:f>
              <c:numCache>
                <c:formatCode>General</c:formatCode>
                <c:ptCount val="21"/>
                <c:pt idx="0">
                  <c:v>0</c:v>
                </c:pt>
                <c:pt idx="1">
                  <c:v>3.9208308248043344E-3</c:v>
                </c:pt>
                <c:pt idx="2">
                  <c:v>4.4062311860325103E-2</c:v>
                </c:pt>
                <c:pt idx="3">
                  <c:v>0.10527543648404576</c:v>
                </c:pt>
                <c:pt idx="4">
                  <c:v>0.14525135460565924</c:v>
                </c:pt>
                <c:pt idx="5">
                  <c:v>0.2120258880192655</c:v>
                </c:pt>
                <c:pt idx="6">
                  <c:v>0.25221252257676097</c:v>
                </c:pt>
                <c:pt idx="7">
                  <c:v>0.30337898856110779</c:v>
                </c:pt>
                <c:pt idx="8">
                  <c:v>0.3619656833232992</c:v>
                </c:pt>
                <c:pt idx="9">
                  <c:v>0.41760234798314266</c:v>
                </c:pt>
                <c:pt idx="10">
                  <c:v>0.51694009632751359</c:v>
                </c:pt>
                <c:pt idx="11">
                  <c:v>0.56487055990367252</c:v>
                </c:pt>
                <c:pt idx="12">
                  <c:v>0.62192956050571946</c:v>
                </c:pt>
                <c:pt idx="13">
                  <c:v>0.67552679108970504</c:v>
                </c:pt>
                <c:pt idx="14">
                  <c:v>0.72818332329921731</c:v>
                </c:pt>
                <c:pt idx="15">
                  <c:v>0.80030102347983145</c:v>
                </c:pt>
                <c:pt idx="16">
                  <c:v>0.83646146899458163</c:v>
                </c:pt>
                <c:pt idx="17">
                  <c:v>0.8913004214328718</c:v>
                </c:pt>
                <c:pt idx="18">
                  <c:v>0.95195665261890428</c:v>
                </c:pt>
                <c:pt idx="19">
                  <c:v>0.99064569536423841</c:v>
                </c:pt>
                <c:pt idx="20">
                  <c:v>1</c:v>
                </c:pt>
              </c:numCache>
            </c:numRef>
          </c:xVal>
          <c:yVal>
            <c:numRef>
              <c:f>sc_band_PF_v1_excl!$J$60:$J$80</c:f>
              <c:numCache>
                <c:formatCode>General</c:formatCode>
                <c:ptCount val="21"/>
                <c:pt idx="0">
                  <c:v>0</c:v>
                </c:pt>
                <c:pt idx="1">
                  <c:v>0.10221898872317206</c:v>
                </c:pt>
                <c:pt idx="2">
                  <c:v>0.26846125863950526</c:v>
                </c:pt>
                <c:pt idx="3">
                  <c:v>0.40523826846125865</c:v>
                </c:pt>
                <c:pt idx="4">
                  <c:v>0.47726445980356491</c:v>
                </c:pt>
                <c:pt idx="5">
                  <c:v>0.6034921789741724</c:v>
                </c:pt>
                <c:pt idx="6">
                  <c:v>0.65951255001818843</c:v>
                </c:pt>
                <c:pt idx="7">
                  <c:v>0.72971989814477989</c:v>
                </c:pt>
                <c:pt idx="8">
                  <c:v>0.79156056747908332</c:v>
                </c:pt>
                <c:pt idx="9">
                  <c:v>0.82684612586395057</c:v>
                </c:pt>
                <c:pt idx="10">
                  <c:v>0.88795925791196795</c:v>
                </c:pt>
                <c:pt idx="11">
                  <c:v>0.90905783921425976</c:v>
                </c:pt>
                <c:pt idx="12">
                  <c:v>0.92870134594397968</c:v>
                </c:pt>
                <c:pt idx="13">
                  <c:v>0.94579847217169877</c:v>
                </c:pt>
                <c:pt idx="14">
                  <c:v>0.96034921789741723</c:v>
                </c:pt>
                <c:pt idx="15">
                  <c:v>0.97671880683885048</c:v>
                </c:pt>
                <c:pt idx="16">
                  <c:v>0.98253910512913789</c:v>
                </c:pt>
                <c:pt idx="17">
                  <c:v>0.98908694070571113</c:v>
                </c:pt>
                <c:pt idx="18">
                  <c:v>0.99636231356857041</c:v>
                </c:pt>
                <c:pt idx="19">
                  <c:v>0.99927246271371406</c:v>
                </c:pt>
                <c:pt idx="20">
                  <c:v>1</c:v>
                </c:pt>
              </c:numCache>
            </c:numRef>
          </c:yVal>
          <c:smooth val="0"/>
          <c:extLst>
            <c:ext xmlns:c16="http://schemas.microsoft.com/office/drawing/2014/chart" uri="{C3380CC4-5D6E-409C-BE32-E72D297353CC}">
              <c16:uniqueId val="{00000000-7AD5-4817-9582-5DD4E46D0E44}"/>
            </c:ext>
          </c:extLst>
        </c:ser>
        <c:ser>
          <c:idx val="1"/>
          <c:order val="1"/>
          <c:tx>
            <c:v>random</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sc_band_PF_v1_excl!$O$60:$O$80</c:f>
              <c:numCache>
                <c:formatCode>0.00</c:formatCode>
                <c:ptCount val="21"/>
                <c:pt idx="0" formatCode="General">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sc_band_PF_v1_excl!$P$60:$P$80</c:f>
              <c:numCache>
                <c:formatCode>0.00</c:formatCode>
                <c:ptCount val="21"/>
                <c:pt idx="0" formatCode="General">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yVal>
          <c:smooth val="0"/>
          <c:extLst>
            <c:ext xmlns:c16="http://schemas.microsoft.com/office/drawing/2014/chart" uri="{C3380CC4-5D6E-409C-BE32-E72D297353CC}">
              <c16:uniqueId val="{00000001-7AD5-4817-9582-5DD4E46D0E44}"/>
            </c:ext>
          </c:extLst>
        </c:ser>
        <c:dLbls>
          <c:showLegendKey val="0"/>
          <c:showVal val="0"/>
          <c:showCatName val="0"/>
          <c:showSerName val="0"/>
          <c:showPercent val="0"/>
          <c:showBubbleSize val="0"/>
        </c:dLbls>
        <c:axId val="1561075744"/>
        <c:axId val="1583486384"/>
      </c:scatterChart>
      <c:valAx>
        <c:axId val="1561075744"/>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Goods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3486384"/>
        <c:crosses val="autoZero"/>
        <c:crossBetween val="midCat"/>
      </c:valAx>
      <c:valAx>
        <c:axId val="15834863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a:t>
                </a:r>
                <a:r>
                  <a:rPr lang="en-GB"/>
                  <a:t>Bads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107574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Example of a Skewed Gini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Model</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sc_band_PF_v1_excl!$I$2:$I$22</c:f>
              <c:numCache>
                <c:formatCode>General</c:formatCode>
                <c:ptCount val="21"/>
                <c:pt idx="0">
                  <c:v>0</c:v>
                </c:pt>
                <c:pt idx="1">
                  <c:v>1.5154424471589146E-2</c:v>
                </c:pt>
                <c:pt idx="2">
                  <c:v>6.1038654121678505E-2</c:v>
                </c:pt>
                <c:pt idx="3">
                  <c:v>0.12090306190272218</c:v>
                </c:pt>
                <c:pt idx="4">
                  <c:v>0.16070188913342098</c:v>
                </c:pt>
                <c:pt idx="5">
                  <c:v>0.22667385492518796</c:v>
                </c:pt>
                <c:pt idx="6">
                  <c:v>0.26619942986278305</c:v>
                </c:pt>
                <c:pt idx="7">
                  <c:v>0.31692834881762993</c:v>
                </c:pt>
                <c:pt idx="8">
                  <c:v>0.37564805104648241</c:v>
                </c:pt>
                <c:pt idx="9">
                  <c:v>0.43026896887877936</c:v>
                </c:pt>
                <c:pt idx="10">
                  <c:v>0.52746554805547763</c:v>
                </c:pt>
                <c:pt idx="11">
                  <c:v>0.57504837304107648</c:v>
                </c:pt>
                <c:pt idx="12">
                  <c:v>0.63096170036778276</c:v>
                </c:pt>
                <c:pt idx="13">
                  <c:v>0.6827245469181572</c:v>
                </c:pt>
                <c:pt idx="14">
                  <c:v>0.73403689644476611</c:v>
                </c:pt>
                <c:pt idx="15">
                  <c:v>0.80498648508928705</c:v>
                </c:pt>
                <c:pt idx="16">
                  <c:v>0.84046497201010295</c:v>
                </c:pt>
                <c:pt idx="17">
                  <c:v>0.89404457704976148</c:v>
                </c:pt>
                <c:pt idx="18">
                  <c:v>0.95275689408150299</c:v>
                </c:pt>
                <c:pt idx="19">
                  <c:v>0.99054694769803409</c:v>
                </c:pt>
                <c:pt idx="20">
                  <c:v>1</c:v>
                </c:pt>
              </c:numCache>
            </c:numRef>
          </c:xVal>
          <c:yVal>
            <c:numRef>
              <c:f>sc_band_PF_v1_excl!$J$2:$J$22</c:f>
              <c:numCache>
                <c:formatCode>General</c:formatCode>
                <c:ptCount val="21"/>
                <c:pt idx="0">
                  <c:v>0</c:v>
                </c:pt>
                <c:pt idx="1">
                  <c:v>0.61979722518676628</c:v>
                </c:pt>
                <c:pt idx="2">
                  <c:v>0.73812700106723583</c:v>
                </c:pt>
                <c:pt idx="3">
                  <c:v>0.78975453575240129</c:v>
                </c:pt>
                <c:pt idx="4">
                  <c:v>0.81670224119530421</c:v>
                </c:pt>
                <c:pt idx="5">
                  <c:v>0.86205976520811101</c:v>
                </c:pt>
                <c:pt idx="6">
                  <c:v>0.88153681963713981</c:v>
                </c:pt>
                <c:pt idx="7">
                  <c:v>0.90448239060832447</c:v>
                </c:pt>
                <c:pt idx="8">
                  <c:v>0.92622732123799356</c:v>
                </c:pt>
                <c:pt idx="9">
                  <c:v>0.94010138740661686</c:v>
                </c:pt>
                <c:pt idx="10">
                  <c:v>0.95917822838847389</c:v>
                </c:pt>
                <c:pt idx="11">
                  <c:v>0.96651547491995726</c:v>
                </c:pt>
                <c:pt idx="12">
                  <c:v>0.97398612593383138</c:v>
                </c:pt>
                <c:pt idx="13">
                  <c:v>0.98065635005336182</c:v>
                </c:pt>
                <c:pt idx="14">
                  <c:v>0.98639274279615796</c:v>
                </c:pt>
                <c:pt idx="15">
                  <c:v>0.99306296691568841</c:v>
                </c:pt>
                <c:pt idx="16">
                  <c:v>0.99493062966915691</c:v>
                </c:pt>
                <c:pt idx="17">
                  <c:v>0.99706510138740667</c:v>
                </c:pt>
                <c:pt idx="18">
                  <c:v>0.99906616862326569</c:v>
                </c:pt>
                <c:pt idx="19">
                  <c:v>0.99986659551760937</c:v>
                </c:pt>
                <c:pt idx="20">
                  <c:v>1</c:v>
                </c:pt>
              </c:numCache>
            </c:numRef>
          </c:yVal>
          <c:smooth val="0"/>
          <c:extLst>
            <c:ext xmlns:c16="http://schemas.microsoft.com/office/drawing/2014/chart" uri="{C3380CC4-5D6E-409C-BE32-E72D297353CC}">
              <c16:uniqueId val="{00000000-5CA2-4BE3-8BA1-9034DCF59AEC}"/>
            </c:ext>
          </c:extLst>
        </c:ser>
        <c:ser>
          <c:idx val="1"/>
          <c:order val="1"/>
          <c:tx>
            <c:v>random</c:v>
          </c:tx>
          <c:spPr>
            <a:ln w="25400" cap="rnd">
              <a:solidFill>
                <a:schemeClr val="accent2"/>
              </a:solidFill>
              <a:round/>
            </a:ln>
            <a:effectLst/>
          </c:spPr>
          <c:marker>
            <c:symbol val="circle"/>
            <c:size val="5"/>
            <c:spPr>
              <a:solidFill>
                <a:schemeClr val="accent2"/>
              </a:solidFill>
              <a:ln w="9525">
                <a:solidFill>
                  <a:schemeClr val="accent2"/>
                </a:solidFill>
              </a:ln>
              <a:effectLst/>
            </c:spPr>
          </c:marker>
          <c:xVal>
            <c:numRef>
              <c:f>sc_band_PF_v1_excl!$O$2:$O$22</c:f>
              <c:numCache>
                <c:formatCode>0.00</c:formatCode>
                <c:ptCount val="2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sc_band_PF_v1_excl!$P$2:$P$22</c:f>
              <c:numCache>
                <c:formatCode>0.00</c:formatCode>
                <c:ptCount val="2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yVal>
          <c:smooth val="0"/>
          <c:extLst>
            <c:ext xmlns:c16="http://schemas.microsoft.com/office/drawing/2014/chart" uri="{C3380CC4-5D6E-409C-BE32-E72D297353CC}">
              <c16:uniqueId val="{00000001-5CA2-4BE3-8BA1-9034DCF59AEC}"/>
            </c:ext>
          </c:extLst>
        </c:ser>
        <c:dLbls>
          <c:showLegendKey val="0"/>
          <c:showVal val="0"/>
          <c:showCatName val="0"/>
          <c:showSerName val="0"/>
          <c:showPercent val="0"/>
          <c:showBubbleSize val="0"/>
        </c:dLbls>
        <c:axId val="197706656"/>
        <c:axId val="85459152"/>
      </c:scatterChart>
      <c:valAx>
        <c:axId val="197706656"/>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Goods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59152"/>
        <c:crosses val="autoZero"/>
        <c:crossBetween val="midCat"/>
      </c:valAx>
      <c:valAx>
        <c:axId val="8545915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Bads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7066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Known Performance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c:f>
              <c:strCache>
                <c:ptCount val="1"/>
                <c:pt idx="0">
                  <c:v>P(G)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Sheet1!$A$4:$A$15</c:f>
              <c:numCache>
                <c:formatCode>General</c:formatCode>
                <c:ptCount val="12"/>
                <c:pt idx="0">
                  <c:v>300</c:v>
                </c:pt>
                <c:pt idx="1">
                  <c:v>350</c:v>
                </c:pt>
                <c:pt idx="2">
                  <c:v>400</c:v>
                </c:pt>
                <c:pt idx="3">
                  <c:v>450</c:v>
                </c:pt>
                <c:pt idx="4">
                  <c:v>500</c:v>
                </c:pt>
                <c:pt idx="5">
                  <c:v>550</c:v>
                </c:pt>
                <c:pt idx="6">
                  <c:v>600</c:v>
                </c:pt>
                <c:pt idx="7">
                  <c:v>650</c:v>
                </c:pt>
                <c:pt idx="8">
                  <c:v>700</c:v>
                </c:pt>
                <c:pt idx="9">
                  <c:v>750</c:v>
                </c:pt>
                <c:pt idx="10">
                  <c:v>800</c:v>
                </c:pt>
                <c:pt idx="11">
                  <c:v>850</c:v>
                </c:pt>
              </c:numCache>
            </c:numRef>
          </c:cat>
          <c:val>
            <c:numRef>
              <c:f>Sheet1!$B$4:$B$15</c:f>
              <c:numCache>
                <c:formatCode>General</c:formatCode>
                <c:ptCount val="12"/>
                <c:pt idx="0">
                  <c:v>0.1</c:v>
                </c:pt>
                <c:pt idx="1">
                  <c:v>0.2</c:v>
                </c:pt>
                <c:pt idx="2">
                  <c:v>0.25</c:v>
                </c:pt>
                <c:pt idx="3">
                  <c:v>0.3</c:v>
                </c:pt>
                <c:pt idx="4">
                  <c:v>0.4</c:v>
                </c:pt>
                <c:pt idx="5">
                  <c:v>0.42499999999999999</c:v>
                </c:pt>
                <c:pt idx="6">
                  <c:v>0.49</c:v>
                </c:pt>
                <c:pt idx="7">
                  <c:v>0.6</c:v>
                </c:pt>
                <c:pt idx="8">
                  <c:v>0.65</c:v>
                </c:pt>
                <c:pt idx="9">
                  <c:v>0.72499999999999998</c:v>
                </c:pt>
                <c:pt idx="10">
                  <c:v>0.8</c:v>
                </c:pt>
                <c:pt idx="11">
                  <c:v>0.85</c:v>
                </c:pt>
              </c:numCache>
            </c:numRef>
          </c:val>
          <c:smooth val="0"/>
          <c:extLst>
            <c:ext xmlns:c16="http://schemas.microsoft.com/office/drawing/2014/chart" uri="{C3380CC4-5D6E-409C-BE32-E72D297353CC}">
              <c16:uniqueId val="{00000000-EE35-45A7-A73E-6C74AC4C11CC}"/>
            </c:ext>
          </c:extLst>
        </c:ser>
        <c:ser>
          <c:idx val="1"/>
          <c:order val="1"/>
          <c:tx>
            <c:strRef>
              <c:f>Sheet1!$C$3</c:f>
              <c:strCache>
                <c:ptCount val="1"/>
                <c:pt idx="0">
                  <c:v>P(A)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Sheet1!$A$4:$A$15</c:f>
              <c:numCache>
                <c:formatCode>General</c:formatCode>
                <c:ptCount val="12"/>
                <c:pt idx="0">
                  <c:v>300</c:v>
                </c:pt>
                <c:pt idx="1">
                  <c:v>350</c:v>
                </c:pt>
                <c:pt idx="2">
                  <c:v>400</c:v>
                </c:pt>
                <c:pt idx="3">
                  <c:v>450</c:v>
                </c:pt>
                <c:pt idx="4">
                  <c:v>500</c:v>
                </c:pt>
                <c:pt idx="5">
                  <c:v>550</c:v>
                </c:pt>
                <c:pt idx="6">
                  <c:v>600</c:v>
                </c:pt>
                <c:pt idx="7">
                  <c:v>650</c:v>
                </c:pt>
                <c:pt idx="8">
                  <c:v>700</c:v>
                </c:pt>
                <c:pt idx="9">
                  <c:v>750</c:v>
                </c:pt>
                <c:pt idx="10">
                  <c:v>800</c:v>
                </c:pt>
                <c:pt idx="11">
                  <c:v>850</c:v>
                </c:pt>
              </c:numCache>
            </c:numRef>
          </c:cat>
          <c:val>
            <c:numRef>
              <c:f>Sheet1!$C$4:$C$15</c:f>
              <c:numCache>
                <c:formatCode>General</c:formatCode>
                <c:ptCount val="12"/>
                <c:pt idx="0">
                  <c:v>0.2</c:v>
                </c:pt>
                <c:pt idx="1">
                  <c:v>0.23</c:v>
                </c:pt>
                <c:pt idx="2">
                  <c:v>0.3</c:v>
                </c:pt>
                <c:pt idx="3">
                  <c:v>0.35</c:v>
                </c:pt>
                <c:pt idx="4">
                  <c:v>0.4</c:v>
                </c:pt>
                <c:pt idx="5">
                  <c:v>0.5</c:v>
                </c:pt>
                <c:pt idx="6">
                  <c:v>0.6</c:v>
                </c:pt>
                <c:pt idx="7">
                  <c:v>0.65</c:v>
                </c:pt>
                <c:pt idx="8">
                  <c:v>0.7</c:v>
                </c:pt>
                <c:pt idx="9">
                  <c:v>0.75</c:v>
                </c:pt>
                <c:pt idx="10">
                  <c:v>0.82</c:v>
                </c:pt>
                <c:pt idx="11">
                  <c:v>0.9</c:v>
                </c:pt>
              </c:numCache>
            </c:numRef>
          </c:val>
          <c:smooth val="0"/>
          <c:extLst>
            <c:ext xmlns:c16="http://schemas.microsoft.com/office/drawing/2014/chart" uri="{C3380CC4-5D6E-409C-BE32-E72D297353CC}">
              <c16:uniqueId val="{00000001-EE35-45A7-A73E-6C74AC4C11CC}"/>
            </c:ext>
          </c:extLst>
        </c:ser>
        <c:dLbls>
          <c:showLegendKey val="0"/>
          <c:showVal val="0"/>
          <c:showCatName val="0"/>
          <c:showSerName val="0"/>
          <c:showPercent val="0"/>
          <c:showBubbleSize val="0"/>
        </c:dLbls>
        <c:marker val="1"/>
        <c:smooth val="0"/>
        <c:axId val="1218777184"/>
        <c:axId val="320970672"/>
      </c:lineChart>
      <c:catAx>
        <c:axId val="1218777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Score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970672"/>
        <c:crosses val="autoZero"/>
        <c:auto val="1"/>
        <c:lblAlgn val="ctr"/>
        <c:lblOffset val="100"/>
        <c:noMultiLvlLbl val="0"/>
      </c:catAx>
      <c:valAx>
        <c:axId val="32097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Probability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877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Known Performance with Rejects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c:f>
              <c:strCache>
                <c:ptCount val="1"/>
                <c:pt idx="0">
                  <c:v>P(G)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Sheet1!$A$4:$A$15</c:f>
              <c:numCache>
                <c:formatCode>General</c:formatCode>
                <c:ptCount val="12"/>
                <c:pt idx="0">
                  <c:v>300</c:v>
                </c:pt>
                <c:pt idx="1">
                  <c:v>350</c:v>
                </c:pt>
                <c:pt idx="2">
                  <c:v>400</c:v>
                </c:pt>
                <c:pt idx="3">
                  <c:v>450</c:v>
                </c:pt>
                <c:pt idx="4">
                  <c:v>500</c:v>
                </c:pt>
                <c:pt idx="5">
                  <c:v>550</c:v>
                </c:pt>
                <c:pt idx="6">
                  <c:v>600</c:v>
                </c:pt>
                <c:pt idx="7">
                  <c:v>650</c:v>
                </c:pt>
                <c:pt idx="8">
                  <c:v>700</c:v>
                </c:pt>
                <c:pt idx="9">
                  <c:v>750</c:v>
                </c:pt>
                <c:pt idx="10">
                  <c:v>800</c:v>
                </c:pt>
                <c:pt idx="11">
                  <c:v>850</c:v>
                </c:pt>
              </c:numCache>
            </c:numRef>
          </c:cat>
          <c:val>
            <c:numRef>
              <c:f>Sheet1!$B$4:$B$15</c:f>
              <c:numCache>
                <c:formatCode>General</c:formatCode>
                <c:ptCount val="12"/>
                <c:pt idx="0">
                  <c:v>0.1</c:v>
                </c:pt>
                <c:pt idx="1">
                  <c:v>0.2</c:v>
                </c:pt>
                <c:pt idx="2">
                  <c:v>0.25</c:v>
                </c:pt>
                <c:pt idx="3">
                  <c:v>0.3</c:v>
                </c:pt>
                <c:pt idx="4">
                  <c:v>0.4</c:v>
                </c:pt>
                <c:pt idx="5">
                  <c:v>0.42499999999999999</c:v>
                </c:pt>
                <c:pt idx="6">
                  <c:v>0.49</c:v>
                </c:pt>
                <c:pt idx="7">
                  <c:v>0.6</c:v>
                </c:pt>
                <c:pt idx="8">
                  <c:v>0.65</c:v>
                </c:pt>
                <c:pt idx="9">
                  <c:v>0.72499999999999998</c:v>
                </c:pt>
                <c:pt idx="10">
                  <c:v>0.8</c:v>
                </c:pt>
                <c:pt idx="11">
                  <c:v>0.85</c:v>
                </c:pt>
              </c:numCache>
            </c:numRef>
          </c:val>
          <c:smooth val="0"/>
          <c:extLst>
            <c:ext xmlns:c16="http://schemas.microsoft.com/office/drawing/2014/chart" uri="{C3380CC4-5D6E-409C-BE32-E72D297353CC}">
              <c16:uniqueId val="{00000000-7B13-4113-800C-9E0AAC7C63E1}"/>
            </c:ext>
          </c:extLst>
        </c:ser>
        <c:ser>
          <c:idx val="1"/>
          <c:order val="1"/>
          <c:tx>
            <c:strRef>
              <c:f>Sheet1!$C$3</c:f>
              <c:strCache>
                <c:ptCount val="1"/>
                <c:pt idx="0">
                  <c:v>P(A)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Sheet1!$A$4:$A$15</c:f>
              <c:numCache>
                <c:formatCode>General</c:formatCode>
                <c:ptCount val="12"/>
                <c:pt idx="0">
                  <c:v>300</c:v>
                </c:pt>
                <c:pt idx="1">
                  <c:v>350</c:v>
                </c:pt>
                <c:pt idx="2">
                  <c:v>400</c:v>
                </c:pt>
                <c:pt idx="3">
                  <c:v>450</c:v>
                </c:pt>
                <c:pt idx="4">
                  <c:v>500</c:v>
                </c:pt>
                <c:pt idx="5">
                  <c:v>550</c:v>
                </c:pt>
                <c:pt idx="6">
                  <c:v>600</c:v>
                </c:pt>
                <c:pt idx="7">
                  <c:v>650</c:v>
                </c:pt>
                <c:pt idx="8">
                  <c:v>700</c:v>
                </c:pt>
                <c:pt idx="9">
                  <c:v>750</c:v>
                </c:pt>
                <c:pt idx="10">
                  <c:v>800</c:v>
                </c:pt>
                <c:pt idx="11">
                  <c:v>850</c:v>
                </c:pt>
              </c:numCache>
            </c:numRef>
          </c:cat>
          <c:val>
            <c:numRef>
              <c:f>Sheet1!$C$4:$C$15</c:f>
              <c:numCache>
                <c:formatCode>General</c:formatCode>
                <c:ptCount val="12"/>
                <c:pt idx="0">
                  <c:v>0.2</c:v>
                </c:pt>
                <c:pt idx="1">
                  <c:v>0.23</c:v>
                </c:pt>
                <c:pt idx="2">
                  <c:v>0.3</c:v>
                </c:pt>
                <c:pt idx="3">
                  <c:v>0.35</c:v>
                </c:pt>
                <c:pt idx="4">
                  <c:v>0.4</c:v>
                </c:pt>
                <c:pt idx="5">
                  <c:v>0.5</c:v>
                </c:pt>
                <c:pt idx="6">
                  <c:v>0.6</c:v>
                </c:pt>
                <c:pt idx="7">
                  <c:v>0.65</c:v>
                </c:pt>
                <c:pt idx="8">
                  <c:v>0.7</c:v>
                </c:pt>
                <c:pt idx="9">
                  <c:v>0.75</c:v>
                </c:pt>
                <c:pt idx="10">
                  <c:v>0.82</c:v>
                </c:pt>
                <c:pt idx="11">
                  <c:v>0.9</c:v>
                </c:pt>
              </c:numCache>
            </c:numRef>
          </c:val>
          <c:smooth val="0"/>
          <c:extLst>
            <c:ext xmlns:c16="http://schemas.microsoft.com/office/drawing/2014/chart" uri="{C3380CC4-5D6E-409C-BE32-E72D297353CC}">
              <c16:uniqueId val="{00000001-7B13-4113-800C-9E0AAC7C63E1}"/>
            </c:ext>
          </c:extLst>
        </c:ser>
        <c:ser>
          <c:idx val="2"/>
          <c:order val="2"/>
          <c:tx>
            <c:v>Rejected P(G)</c:v>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Sheet1!$D$4:$D$15</c:f>
              <c:numCache>
                <c:formatCode>General</c:formatCode>
                <c:ptCount val="12"/>
                <c:pt idx="0">
                  <c:v>-0.20258509299404537</c:v>
                </c:pt>
                <c:pt idx="1">
                  <c:v>4.056208756589974E-2</c:v>
                </c:pt>
                <c:pt idx="2">
                  <c:v>6.3705638880109439E-2</c:v>
                </c:pt>
                <c:pt idx="3">
                  <c:v>7.6027195674063908E-2</c:v>
                </c:pt>
                <c:pt idx="4">
                  <c:v>0.173709268125845</c:v>
                </c:pt>
                <c:pt idx="5">
                  <c:v>0.18433388994227981</c:v>
                </c:pt>
                <c:pt idx="6">
                  <c:v>0.28665011212253522</c:v>
                </c:pt>
                <c:pt idx="7">
                  <c:v>0.48917437623400928</c:v>
                </c:pt>
                <c:pt idx="8">
                  <c:v>0.56921708390754577</c:v>
                </c:pt>
                <c:pt idx="9">
                  <c:v>0.67841637587253767</c:v>
                </c:pt>
                <c:pt idx="10">
                  <c:v>0.77685644868579029</c:v>
                </c:pt>
                <c:pt idx="11">
                  <c:v>0.83748107050222509</c:v>
                </c:pt>
              </c:numCache>
            </c:numRef>
          </c:val>
          <c:smooth val="0"/>
          <c:extLst>
            <c:ext xmlns:c16="http://schemas.microsoft.com/office/drawing/2014/chart" uri="{C3380CC4-5D6E-409C-BE32-E72D297353CC}">
              <c16:uniqueId val="{00000002-7B13-4113-800C-9E0AAC7C63E1}"/>
            </c:ext>
          </c:extLst>
        </c:ser>
        <c:dLbls>
          <c:showLegendKey val="0"/>
          <c:showVal val="0"/>
          <c:showCatName val="0"/>
          <c:showSerName val="0"/>
          <c:showPercent val="0"/>
          <c:showBubbleSize val="0"/>
        </c:dLbls>
        <c:marker val="1"/>
        <c:smooth val="0"/>
        <c:axId val="1218777184"/>
        <c:axId val="320970672"/>
      </c:lineChart>
      <c:catAx>
        <c:axId val="1218777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Score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970672"/>
        <c:crosses val="autoZero"/>
        <c:auto val="1"/>
        <c:lblAlgn val="ctr"/>
        <c:lblOffset val="100"/>
        <c:noMultiLvlLbl val="0"/>
      </c:catAx>
      <c:valAx>
        <c:axId val="32097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Probability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877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0.38492</cdr:x>
      <cdr:y>0.30842</cdr:y>
    </cdr:from>
    <cdr:to>
      <cdr:x>0.38492</cdr:x>
      <cdr:y>0.60343</cdr:y>
    </cdr:to>
    <cdr:cxnSp macro="">
      <cdr:nvCxnSpPr>
        <cdr:cNvPr id="3" name="Straight Arrow Connector 2">
          <a:extLst xmlns:a="http://schemas.openxmlformats.org/drawingml/2006/main">
            <a:ext uri="{FF2B5EF4-FFF2-40B4-BE49-F238E27FC236}">
              <a16:creationId xmlns:a16="http://schemas.microsoft.com/office/drawing/2014/main" id="{3F2BCA3A-05CB-F4FB-8AC4-1E7A0E28EC21}"/>
            </a:ext>
          </a:extLst>
        </cdr:cNvPr>
        <cdr:cNvCxnSpPr/>
      </cdr:nvCxnSpPr>
      <cdr:spPr>
        <a:xfrm xmlns:a="http://schemas.openxmlformats.org/drawingml/2006/main" flipV="1">
          <a:off x="1993186" y="1181528"/>
          <a:ext cx="0" cy="1130157"/>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0.47687</cdr:x>
      <cdr:y>0.41179</cdr:y>
    </cdr:from>
    <cdr:to>
      <cdr:x>0.47687</cdr:x>
      <cdr:y>0.52354</cdr:y>
    </cdr:to>
    <cdr:cxnSp macro="">
      <cdr:nvCxnSpPr>
        <cdr:cNvPr id="5" name="Straight Arrow Connector 4">
          <a:extLst xmlns:a="http://schemas.openxmlformats.org/drawingml/2006/main">
            <a:ext uri="{FF2B5EF4-FFF2-40B4-BE49-F238E27FC236}">
              <a16:creationId xmlns:a16="http://schemas.microsoft.com/office/drawing/2014/main" id="{95599781-FC94-BB0D-E765-43CC62755421}"/>
            </a:ext>
          </a:extLst>
        </cdr:cNvPr>
        <cdr:cNvCxnSpPr/>
      </cdr:nvCxnSpPr>
      <cdr:spPr>
        <a:xfrm xmlns:a="http://schemas.openxmlformats.org/drawingml/2006/main">
          <a:off x="2180253" y="979139"/>
          <a:ext cx="0" cy="26571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0.34014</cdr:x>
      <cdr:y>0.4928</cdr:y>
    </cdr:from>
    <cdr:to>
      <cdr:x>0.34014</cdr:x>
      <cdr:y>0.55993</cdr:y>
    </cdr:to>
    <cdr:cxnSp macro="">
      <cdr:nvCxnSpPr>
        <cdr:cNvPr id="7" name="Straight Arrow Connector 6">
          <a:extLst xmlns:a="http://schemas.openxmlformats.org/drawingml/2006/main">
            <a:ext uri="{FF2B5EF4-FFF2-40B4-BE49-F238E27FC236}">
              <a16:creationId xmlns:a16="http://schemas.microsoft.com/office/drawing/2014/main" id="{ECE3ACC9-F442-8E10-1B38-CE18516AC6A4}"/>
            </a:ext>
          </a:extLst>
        </cdr:cNvPr>
        <cdr:cNvCxnSpPr/>
      </cdr:nvCxnSpPr>
      <cdr:spPr>
        <a:xfrm xmlns:a="http://schemas.openxmlformats.org/drawingml/2006/main">
          <a:off x="1555102" y="1171764"/>
          <a:ext cx="0" cy="15960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D97AA-B8AA-4B35-91AB-8CCF9DFCBB30}" type="datetimeFigureOut">
              <a:rPr lang="en-SG" smtClean="0"/>
              <a:t>24/11/2025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5F1E0-5457-437B-8F19-7623A9BCD64B}" type="slidenum">
              <a:rPr lang="en-SG" smtClean="0"/>
              <a:t>‹#›</a:t>
            </a:fld>
            <a:endParaRPr lang="en-SG"/>
          </a:p>
        </p:txBody>
      </p:sp>
    </p:spTree>
    <p:extLst>
      <p:ext uri="{BB962C8B-B14F-4D97-AF65-F5344CB8AC3E}">
        <p14:creationId xmlns:p14="http://schemas.microsoft.com/office/powerpoint/2010/main" val="406636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5F1E0-5457-437B-8F19-7623A9BCD64B}"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95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DE0DD68-FD09-44A5-806D-7BBDFA48934F}" type="slidenum">
              <a:rPr lang="it-IT"/>
              <a:pPr/>
              <a:t>14</a:t>
            </a:fld>
            <a:endParaRPr lang="it-IT"/>
          </a:p>
        </p:txBody>
      </p:sp>
      <p:sp>
        <p:nvSpPr>
          <p:cNvPr id="375810" name="Rectangle 2"/>
          <p:cNvSpPr>
            <a:spLocks noGrp="1" noRot="1" noChangeAspect="1" noChangeArrowheads="1" noTextEdit="1"/>
          </p:cNvSpPr>
          <p:nvPr>
            <p:ph type="sldImg"/>
          </p:nvPr>
        </p:nvSpPr>
        <p:spPr>
          <a:xfrm>
            <a:off x="112713" y="584200"/>
            <a:ext cx="6629400" cy="3730625"/>
          </a:xfrm>
          <a:ln/>
        </p:spPr>
      </p:sp>
      <p:sp>
        <p:nvSpPr>
          <p:cNvPr id="2" name="Notes Placeholder 1">
            <a:extLst>
              <a:ext uri="{FF2B5EF4-FFF2-40B4-BE49-F238E27FC236}">
                <a16:creationId xmlns:a16="http://schemas.microsoft.com/office/drawing/2014/main" id="{AFE0FA52-7A84-562D-C15C-A79BF79DC20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1269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19</a:t>
            </a:fld>
            <a:endParaRPr lang="en-GB" altLang="en-US"/>
          </a:p>
        </p:txBody>
      </p:sp>
    </p:spTree>
    <p:extLst>
      <p:ext uri="{BB962C8B-B14F-4D97-AF65-F5344CB8AC3E}">
        <p14:creationId xmlns:p14="http://schemas.microsoft.com/office/powerpoint/2010/main" val="131132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Automated Decisioning</a:t>
            </a:r>
          </a:p>
          <a:p>
            <a:pPr marL="742950" lvl="1" indent="-285750">
              <a:buFont typeface="Arial" panose="020B0604020202020204" pitchFamily="34" charset="0"/>
              <a:buChar char="•"/>
            </a:pPr>
            <a:r>
              <a:rPr lang="en-GB" sz="1600" dirty="0"/>
              <a:t>Scorecards and Policy Rules can be implemented within a computer system to increase the speed of credit decisioning and reduce the operational cost</a:t>
            </a:r>
          </a:p>
          <a:p>
            <a:pPr lvl="0"/>
            <a:r>
              <a:rPr lang="en-GB" dirty="0"/>
              <a:t>High-level of Control</a:t>
            </a:r>
          </a:p>
          <a:p>
            <a:pPr marL="742950" lvl="1" indent="-285750">
              <a:buFont typeface="Arial" panose="020B0604020202020204" pitchFamily="34" charset="0"/>
              <a:buChar char="•"/>
            </a:pPr>
            <a:r>
              <a:rPr lang="en-GB" sz="1600" dirty="0"/>
              <a:t>By removing subject elements of manual underwriting and parameterising the process </a:t>
            </a:r>
          </a:p>
          <a:p>
            <a:pPr marL="742950" lvl="1" indent="-285750">
              <a:buFont typeface="Arial" panose="020B0604020202020204" pitchFamily="34" charset="0"/>
              <a:buChar char="•"/>
            </a:pPr>
            <a:r>
              <a:rPr lang="en-GB" sz="1600" dirty="0"/>
              <a:t>Stems from better understanding of the relationship between risk and business volume</a:t>
            </a:r>
          </a:p>
          <a:p>
            <a:pPr marL="628650" lvl="1" indent="-171450">
              <a:buFont typeface="Arial" panose="020B0604020202020204" pitchFamily="34" charset="0"/>
              <a:buChar char="•"/>
            </a:pPr>
            <a:r>
              <a:rPr lang="en-GB" dirty="0"/>
              <a:t>Increased Revenue – through customer value optimisation and cross-sell</a:t>
            </a:r>
          </a:p>
          <a:p>
            <a:pPr marL="628650" lvl="1" indent="-171450">
              <a:buFont typeface="Arial" panose="020B0604020202020204" pitchFamily="34" charset="0"/>
              <a:buChar char="•"/>
            </a:pPr>
            <a:r>
              <a:rPr lang="en-GB" dirty="0"/>
              <a:t>Reduced Losses – through risk management and targeted collections strategies</a:t>
            </a:r>
          </a:p>
          <a:p>
            <a:endParaRPr lang="en-GB" dirty="0"/>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20</a:t>
            </a:fld>
            <a:endParaRPr lang="en-GB" altLang="en-US"/>
          </a:p>
        </p:txBody>
      </p:sp>
    </p:spTree>
    <p:extLst>
      <p:ext uri="{BB962C8B-B14F-4D97-AF65-F5344CB8AC3E}">
        <p14:creationId xmlns:p14="http://schemas.microsoft.com/office/powerpoint/2010/main" val="468897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21</a:t>
            </a:fld>
            <a:endParaRPr lang="en-GB" altLang="en-US"/>
          </a:p>
        </p:txBody>
      </p:sp>
    </p:spTree>
    <p:extLst>
      <p:ext uri="{BB962C8B-B14F-4D97-AF65-F5344CB8AC3E}">
        <p14:creationId xmlns:p14="http://schemas.microsoft.com/office/powerpoint/2010/main" val="312623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D5F1E0-5457-437B-8F19-7623A9BCD64B}" type="slidenum">
              <a:rPr lang="en-SG" smtClean="0"/>
              <a:t>22</a:t>
            </a:fld>
            <a:endParaRPr lang="en-SG"/>
          </a:p>
        </p:txBody>
      </p:sp>
    </p:spTree>
    <p:extLst>
      <p:ext uri="{BB962C8B-B14F-4D97-AF65-F5344CB8AC3E}">
        <p14:creationId xmlns:p14="http://schemas.microsoft.com/office/powerpoint/2010/main" val="131785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23</a:t>
            </a:fld>
            <a:endParaRPr lang="en-GB" altLang="en-US"/>
          </a:p>
        </p:txBody>
      </p:sp>
    </p:spTree>
    <p:extLst>
      <p:ext uri="{BB962C8B-B14F-4D97-AF65-F5344CB8AC3E}">
        <p14:creationId xmlns:p14="http://schemas.microsoft.com/office/powerpoint/2010/main" val="3624688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24</a:t>
            </a:fld>
            <a:endParaRPr lang="en-GB" altLang="en-US"/>
          </a:p>
        </p:txBody>
      </p:sp>
    </p:spTree>
    <p:extLst>
      <p:ext uri="{BB962C8B-B14F-4D97-AF65-F5344CB8AC3E}">
        <p14:creationId xmlns:p14="http://schemas.microsoft.com/office/powerpoint/2010/main" val="2022729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25</a:t>
            </a:fld>
            <a:endParaRPr lang="en-GB" altLang="en-US"/>
          </a:p>
        </p:txBody>
      </p:sp>
    </p:spTree>
    <p:extLst>
      <p:ext uri="{BB962C8B-B14F-4D97-AF65-F5344CB8AC3E}">
        <p14:creationId xmlns:p14="http://schemas.microsoft.com/office/powerpoint/2010/main" val="1762567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3864CDA-68AF-4B40-AE3E-9B441BE61E78}" type="slidenum">
              <a:rPr lang="it-IT"/>
              <a:pPr/>
              <a:t>26</a:t>
            </a:fld>
            <a:endParaRPr lang="it-IT"/>
          </a:p>
        </p:txBody>
      </p:sp>
      <p:sp>
        <p:nvSpPr>
          <p:cNvPr id="291842" name="Rectangle 2"/>
          <p:cNvSpPr>
            <a:spLocks noGrp="1" noRot="1" noChangeAspect="1" noChangeArrowheads="1" noTextEdit="1"/>
          </p:cNvSpPr>
          <p:nvPr>
            <p:ph type="sldImg"/>
          </p:nvPr>
        </p:nvSpPr>
        <p:spPr>
          <a:xfrm>
            <a:off x="92075" y="746125"/>
            <a:ext cx="6629400" cy="3729038"/>
          </a:xfrm>
          <a:ln/>
        </p:spPr>
      </p:sp>
      <p:sp>
        <p:nvSpPr>
          <p:cNvPr id="291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338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27</a:t>
            </a:fld>
            <a:endParaRPr lang="en-GB" altLang="en-US"/>
          </a:p>
        </p:txBody>
      </p:sp>
    </p:spTree>
    <p:extLst>
      <p:ext uri="{BB962C8B-B14F-4D97-AF65-F5344CB8AC3E}">
        <p14:creationId xmlns:p14="http://schemas.microsoft.com/office/powerpoint/2010/main" val="1852406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D5F1E0-5457-437B-8F19-7623A9BCD64B}" type="slidenum">
              <a:rPr lang="en-SG" smtClean="0"/>
              <a:t>6</a:t>
            </a:fld>
            <a:endParaRPr lang="en-SG"/>
          </a:p>
        </p:txBody>
      </p:sp>
    </p:spTree>
    <p:extLst>
      <p:ext uri="{BB962C8B-B14F-4D97-AF65-F5344CB8AC3E}">
        <p14:creationId xmlns:p14="http://schemas.microsoft.com/office/powerpoint/2010/main" val="70377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28</a:t>
            </a:fld>
            <a:endParaRPr lang="en-GB" altLang="en-US"/>
          </a:p>
        </p:txBody>
      </p:sp>
    </p:spTree>
    <p:extLst>
      <p:ext uri="{BB962C8B-B14F-4D97-AF65-F5344CB8AC3E}">
        <p14:creationId xmlns:p14="http://schemas.microsoft.com/office/powerpoint/2010/main" val="800033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29</a:t>
            </a:fld>
            <a:endParaRPr lang="en-GB" altLang="en-US"/>
          </a:p>
        </p:txBody>
      </p:sp>
    </p:spTree>
    <p:extLst>
      <p:ext uri="{BB962C8B-B14F-4D97-AF65-F5344CB8AC3E}">
        <p14:creationId xmlns:p14="http://schemas.microsoft.com/office/powerpoint/2010/main" val="1264104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30</a:t>
            </a:fld>
            <a:endParaRPr lang="en-GB" altLang="en-US"/>
          </a:p>
        </p:txBody>
      </p:sp>
    </p:spTree>
    <p:extLst>
      <p:ext uri="{BB962C8B-B14F-4D97-AF65-F5344CB8AC3E}">
        <p14:creationId xmlns:p14="http://schemas.microsoft.com/office/powerpoint/2010/main" val="1214136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31</a:t>
            </a:fld>
            <a:endParaRPr lang="en-GB" altLang="en-US"/>
          </a:p>
        </p:txBody>
      </p:sp>
    </p:spTree>
    <p:extLst>
      <p:ext uri="{BB962C8B-B14F-4D97-AF65-F5344CB8AC3E}">
        <p14:creationId xmlns:p14="http://schemas.microsoft.com/office/powerpoint/2010/main" val="1161259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32</a:t>
            </a:fld>
            <a:endParaRPr lang="en-GB" altLang="en-US"/>
          </a:p>
        </p:txBody>
      </p:sp>
    </p:spTree>
    <p:extLst>
      <p:ext uri="{BB962C8B-B14F-4D97-AF65-F5344CB8AC3E}">
        <p14:creationId xmlns:p14="http://schemas.microsoft.com/office/powerpoint/2010/main" val="1080510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33</a:t>
            </a:fld>
            <a:endParaRPr lang="en-GB" altLang="en-US"/>
          </a:p>
        </p:txBody>
      </p:sp>
    </p:spTree>
    <p:extLst>
      <p:ext uri="{BB962C8B-B14F-4D97-AF65-F5344CB8AC3E}">
        <p14:creationId xmlns:p14="http://schemas.microsoft.com/office/powerpoint/2010/main" val="2375876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34</a:t>
            </a:fld>
            <a:endParaRPr lang="en-GB" altLang="en-US"/>
          </a:p>
        </p:txBody>
      </p:sp>
    </p:spTree>
    <p:extLst>
      <p:ext uri="{BB962C8B-B14F-4D97-AF65-F5344CB8AC3E}">
        <p14:creationId xmlns:p14="http://schemas.microsoft.com/office/powerpoint/2010/main" val="1693248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35</a:t>
            </a:fld>
            <a:endParaRPr lang="en-GB" altLang="en-US"/>
          </a:p>
        </p:txBody>
      </p:sp>
    </p:spTree>
    <p:extLst>
      <p:ext uri="{BB962C8B-B14F-4D97-AF65-F5344CB8AC3E}">
        <p14:creationId xmlns:p14="http://schemas.microsoft.com/office/powerpoint/2010/main" val="2911657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37</a:t>
            </a:fld>
            <a:endParaRPr lang="en-GB" altLang="en-US"/>
          </a:p>
        </p:txBody>
      </p:sp>
    </p:spTree>
    <p:extLst>
      <p:ext uri="{BB962C8B-B14F-4D97-AF65-F5344CB8AC3E}">
        <p14:creationId xmlns:p14="http://schemas.microsoft.com/office/powerpoint/2010/main" val="3882901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39</a:t>
            </a:fld>
            <a:endParaRPr lang="en-GB" altLang="en-US"/>
          </a:p>
        </p:txBody>
      </p:sp>
    </p:spTree>
    <p:extLst>
      <p:ext uri="{BB962C8B-B14F-4D97-AF65-F5344CB8AC3E}">
        <p14:creationId xmlns:p14="http://schemas.microsoft.com/office/powerpoint/2010/main" val="214904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7</a:t>
            </a:fld>
            <a:endParaRPr lang="en-GB" altLang="en-US"/>
          </a:p>
        </p:txBody>
      </p:sp>
    </p:spTree>
    <p:extLst>
      <p:ext uri="{BB962C8B-B14F-4D97-AF65-F5344CB8AC3E}">
        <p14:creationId xmlns:p14="http://schemas.microsoft.com/office/powerpoint/2010/main" val="4104647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40</a:t>
            </a:fld>
            <a:endParaRPr lang="en-GB" altLang="en-US"/>
          </a:p>
        </p:txBody>
      </p:sp>
    </p:spTree>
    <p:extLst>
      <p:ext uri="{BB962C8B-B14F-4D97-AF65-F5344CB8AC3E}">
        <p14:creationId xmlns:p14="http://schemas.microsoft.com/office/powerpoint/2010/main" val="1626351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41</a:t>
            </a:fld>
            <a:endParaRPr lang="en-GB" altLang="en-US"/>
          </a:p>
        </p:txBody>
      </p:sp>
    </p:spTree>
    <p:extLst>
      <p:ext uri="{BB962C8B-B14F-4D97-AF65-F5344CB8AC3E}">
        <p14:creationId xmlns:p14="http://schemas.microsoft.com/office/powerpoint/2010/main" val="3248880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44</a:t>
            </a:fld>
            <a:endParaRPr lang="en-GB" altLang="en-US"/>
          </a:p>
        </p:txBody>
      </p:sp>
    </p:spTree>
    <p:extLst>
      <p:ext uri="{BB962C8B-B14F-4D97-AF65-F5344CB8AC3E}">
        <p14:creationId xmlns:p14="http://schemas.microsoft.com/office/powerpoint/2010/main" val="2800188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46</a:t>
            </a:fld>
            <a:endParaRPr lang="en-GB" altLang="en-US"/>
          </a:p>
        </p:txBody>
      </p:sp>
    </p:spTree>
    <p:extLst>
      <p:ext uri="{BB962C8B-B14F-4D97-AF65-F5344CB8AC3E}">
        <p14:creationId xmlns:p14="http://schemas.microsoft.com/office/powerpoint/2010/main" val="2567279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48</a:t>
            </a:fld>
            <a:endParaRPr lang="en-GB" altLang="en-US"/>
          </a:p>
        </p:txBody>
      </p:sp>
    </p:spTree>
    <p:extLst>
      <p:ext uri="{BB962C8B-B14F-4D97-AF65-F5344CB8AC3E}">
        <p14:creationId xmlns:p14="http://schemas.microsoft.com/office/powerpoint/2010/main" val="3412798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49</a:t>
            </a:fld>
            <a:endParaRPr lang="en-GB" altLang="en-US"/>
          </a:p>
        </p:txBody>
      </p:sp>
    </p:spTree>
    <p:extLst>
      <p:ext uri="{BB962C8B-B14F-4D97-AF65-F5344CB8AC3E}">
        <p14:creationId xmlns:p14="http://schemas.microsoft.com/office/powerpoint/2010/main" val="3908176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50</a:t>
            </a:fld>
            <a:endParaRPr lang="en-GB" altLang="en-US"/>
          </a:p>
        </p:txBody>
      </p:sp>
    </p:spTree>
    <p:extLst>
      <p:ext uri="{BB962C8B-B14F-4D97-AF65-F5344CB8AC3E}">
        <p14:creationId xmlns:p14="http://schemas.microsoft.com/office/powerpoint/2010/main" val="3560244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51</a:t>
            </a:fld>
            <a:endParaRPr lang="en-GB" altLang="en-US"/>
          </a:p>
        </p:txBody>
      </p:sp>
    </p:spTree>
    <p:extLst>
      <p:ext uri="{BB962C8B-B14F-4D97-AF65-F5344CB8AC3E}">
        <p14:creationId xmlns:p14="http://schemas.microsoft.com/office/powerpoint/2010/main" val="3802480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52</a:t>
            </a:fld>
            <a:endParaRPr lang="en-GB" altLang="en-US"/>
          </a:p>
        </p:txBody>
      </p:sp>
    </p:spTree>
    <p:extLst>
      <p:ext uri="{BB962C8B-B14F-4D97-AF65-F5344CB8AC3E}">
        <p14:creationId xmlns:p14="http://schemas.microsoft.com/office/powerpoint/2010/main" val="2001485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53</a:t>
            </a:fld>
            <a:endParaRPr lang="en-GB" altLang="en-US"/>
          </a:p>
        </p:txBody>
      </p:sp>
    </p:spTree>
    <p:extLst>
      <p:ext uri="{BB962C8B-B14F-4D97-AF65-F5344CB8AC3E}">
        <p14:creationId xmlns:p14="http://schemas.microsoft.com/office/powerpoint/2010/main" val="315976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Page </a:t>
            </a:r>
            <a:fld id="{B82AB0BF-1EDB-4FFE-8728-4E6DEC71BDED}" type="slidenum">
              <a:rPr lang="en-US" altLang="en-US"/>
              <a:pPr>
                <a:spcBef>
                  <a:spcPct val="0"/>
                </a:spcBef>
              </a:pPr>
              <a:t>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280382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57</a:t>
            </a:fld>
            <a:endParaRPr lang="en-GB" altLang="en-US"/>
          </a:p>
        </p:txBody>
      </p:sp>
    </p:spTree>
    <p:extLst>
      <p:ext uri="{BB962C8B-B14F-4D97-AF65-F5344CB8AC3E}">
        <p14:creationId xmlns:p14="http://schemas.microsoft.com/office/powerpoint/2010/main" val="848396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58</a:t>
            </a:fld>
            <a:endParaRPr lang="en-GB" altLang="en-US"/>
          </a:p>
        </p:txBody>
      </p:sp>
    </p:spTree>
    <p:extLst>
      <p:ext uri="{BB962C8B-B14F-4D97-AF65-F5344CB8AC3E}">
        <p14:creationId xmlns:p14="http://schemas.microsoft.com/office/powerpoint/2010/main" val="3388032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59</a:t>
            </a:fld>
            <a:endParaRPr lang="en-GB" altLang="en-US"/>
          </a:p>
        </p:txBody>
      </p:sp>
    </p:spTree>
    <p:extLst>
      <p:ext uri="{BB962C8B-B14F-4D97-AF65-F5344CB8AC3E}">
        <p14:creationId xmlns:p14="http://schemas.microsoft.com/office/powerpoint/2010/main" val="2008540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60</a:t>
            </a:fld>
            <a:endParaRPr lang="en-GB" altLang="en-US"/>
          </a:p>
        </p:txBody>
      </p:sp>
    </p:spTree>
    <p:extLst>
      <p:ext uri="{BB962C8B-B14F-4D97-AF65-F5344CB8AC3E}">
        <p14:creationId xmlns:p14="http://schemas.microsoft.com/office/powerpoint/2010/main" val="3799296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61</a:t>
            </a:fld>
            <a:endParaRPr lang="en-GB" altLang="en-US"/>
          </a:p>
        </p:txBody>
      </p:sp>
    </p:spTree>
    <p:extLst>
      <p:ext uri="{BB962C8B-B14F-4D97-AF65-F5344CB8AC3E}">
        <p14:creationId xmlns:p14="http://schemas.microsoft.com/office/powerpoint/2010/main" val="2890508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62</a:t>
            </a:fld>
            <a:endParaRPr lang="en-GB" altLang="en-US"/>
          </a:p>
        </p:txBody>
      </p:sp>
    </p:spTree>
    <p:extLst>
      <p:ext uri="{BB962C8B-B14F-4D97-AF65-F5344CB8AC3E}">
        <p14:creationId xmlns:p14="http://schemas.microsoft.com/office/powerpoint/2010/main" val="484774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63</a:t>
            </a:fld>
            <a:endParaRPr lang="en-GB" altLang="en-US"/>
          </a:p>
        </p:txBody>
      </p:sp>
    </p:spTree>
    <p:extLst>
      <p:ext uri="{BB962C8B-B14F-4D97-AF65-F5344CB8AC3E}">
        <p14:creationId xmlns:p14="http://schemas.microsoft.com/office/powerpoint/2010/main" val="30027865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65</a:t>
            </a:fld>
            <a:endParaRPr lang="en-GB" altLang="en-US"/>
          </a:p>
        </p:txBody>
      </p:sp>
    </p:spTree>
    <p:extLst>
      <p:ext uri="{BB962C8B-B14F-4D97-AF65-F5344CB8AC3E}">
        <p14:creationId xmlns:p14="http://schemas.microsoft.com/office/powerpoint/2010/main" val="4095946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66</a:t>
            </a:fld>
            <a:endParaRPr lang="en-GB" altLang="en-US"/>
          </a:p>
        </p:txBody>
      </p:sp>
    </p:spTree>
    <p:extLst>
      <p:ext uri="{BB962C8B-B14F-4D97-AF65-F5344CB8AC3E}">
        <p14:creationId xmlns:p14="http://schemas.microsoft.com/office/powerpoint/2010/main" val="1144735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67</a:t>
            </a:fld>
            <a:endParaRPr lang="en-GB" altLang="en-US"/>
          </a:p>
        </p:txBody>
      </p:sp>
    </p:spTree>
    <p:extLst>
      <p:ext uri="{BB962C8B-B14F-4D97-AF65-F5344CB8AC3E}">
        <p14:creationId xmlns:p14="http://schemas.microsoft.com/office/powerpoint/2010/main" val="85345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Page </a:t>
            </a:r>
            <a:fld id="{E31EF4E1-7B1D-475C-BCE5-FAAE058882AF}" type="slidenum">
              <a:rPr lang="en-US" altLang="en-US"/>
              <a:pPr>
                <a:spcBef>
                  <a:spcPct val="0"/>
                </a:spcBef>
              </a:pPr>
              <a:t>9</a:t>
            </a:fld>
            <a:endParaRPr lang="en-US" altLang="en-US"/>
          </a:p>
        </p:txBody>
      </p:sp>
      <p:sp>
        <p:nvSpPr>
          <p:cNvPr id="10243" name="Rectangle 2"/>
          <p:cNvSpPr>
            <a:spLocks noGrp="1" noRot="1" noChangeAspect="1" noChangeArrowheads="1" noTextEdit="1"/>
          </p:cNvSpPr>
          <p:nvPr>
            <p:ph type="sldImg"/>
          </p:nvPr>
        </p:nvSpPr>
        <p:spPr>
          <a:xfrm>
            <a:off x="26988" y="246063"/>
            <a:ext cx="6602412" cy="3714750"/>
          </a:xfrm>
          <a:ln/>
        </p:spPr>
      </p:sp>
      <p:sp>
        <p:nvSpPr>
          <p:cNvPr id="10244" name="Rectangle 3"/>
          <p:cNvSpPr>
            <a:spLocks noGrp="1" noChangeArrowheads="1"/>
          </p:cNvSpPr>
          <p:nvPr>
            <p:ph type="body" idx="1"/>
          </p:nvPr>
        </p:nvSpPr>
        <p:spPr>
          <a:xfrm>
            <a:off x="1066800" y="4076700"/>
            <a:ext cx="4513263" cy="538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65640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68</a:t>
            </a:fld>
            <a:endParaRPr lang="en-GB" altLang="en-US"/>
          </a:p>
        </p:txBody>
      </p:sp>
    </p:spTree>
    <p:extLst>
      <p:ext uri="{BB962C8B-B14F-4D97-AF65-F5344CB8AC3E}">
        <p14:creationId xmlns:p14="http://schemas.microsoft.com/office/powerpoint/2010/main" val="821639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D5F1E0-5457-437B-8F19-7623A9BCD64B}" type="slidenum">
              <a:rPr lang="en-SG" smtClean="0"/>
              <a:t>69</a:t>
            </a:fld>
            <a:endParaRPr lang="en-SG"/>
          </a:p>
        </p:txBody>
      </p:sp>
    </p:spTree>
    <p:extLst>
      <p:ext uri="{BB962C8B-B14F-4D97-AF65-F5344CB8AC3E}">
        <p14:creationId xmlns:p14="http://schemas.microsoft.com/office/powerpoint/2010/main" val="15623392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70</a:t>
            </a:fld>
            <a:endParaRPr lang="en-GB" altLang="en-US"/>
          </a:p>
        </p:txBody>
      </p:sp>
    </p:spTree>
    <p:extLst>
      <p:ext uri="{BB962C8B-B14F-4D97-AF65-F5344CB8AC3E}">
        <p14:creationId xmlns:p14="http://schemas.microsoft.com/office/powerpoint/2010/main" val="2233700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71</a:t>
            </a:fld>
            <a:endParaRPr lang="en-GB" altLang="en-US"/>
          </a:p>
        </p:txBody>
      </p:sp>
    </p:spTree>
    <p:extLst>
      <p:ext uri="{BB962C8B-B14F-4D97-AF65-F5344CB8AC3E}">
        <p14:creationId xmlns:p14="http://schemas.microsoft.com/office/powerpoint/2010/main" val="24315986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72</a:t>
            </a:fld>
            <a:endParaRPr lang="en-GB" altLang="en-US"/>
          </a:p>
        </p:txBody>
      </p:sp>
    </p:spTree>
    <p:extLst>
      <p:ext uri="{BB962C8B-B14F-4D97-AF65-F5344CB8AC3E}">
        <p14:creationId xmlns:p14="http://schemas.microsoft.com/office/powerpoint/2010/main" val="6607318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73</a:t>
            </a:fld>
            <a:endParaRPr lang="en-GB" altLang="en-US"/>
          </a:p>
        </p:txBody>
      </p:sp>
    </p:spTree>
    <p:extLst>
      <p:ext uri="{BB962C8B-B14F-4D97-AF65-F5344CB8AC3E}">
        <p14:creationId xmlns:p14="http://schemas.microsoft.com/office/powerpoint/2010/main" val="100220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76</a:t>
            </a:fld>
            <a:endParaRPr lang="en-GB" altLang="en-US"/>
          </a:p>
        </p:txBody>
      </p:sp>
    </p:spTree>
    <p:extLst>
      <p:ext uri="{BB962C8B-B14F-4D97-AF65-F5344CB8AC3E}">
        <p14:creationId xmlns:p14="http://schemas.microsoft.com/office/powerpoint/2010/main" val="31698176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77</a:t>
            </a:fld>
            <a:endParaRPr lang="en-GB" altLang="en-US"/>
          </a:p>
        </p:txBody>
      </p:sp>
    </p:spTree>
    <p:extLst>
      <p:ext uri="{BB962C8B-B14F-4D97-AF65-F5344CB8AC3E}">
        <p14:creationId xmlns:p14="http://schemas.microsoft.com/office/powerpoint/2010/main" val="11022054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78</a:t>
            </a:fld>
            <a:endParaRPr lang="en-GB" altLang="en-US"/>
          </a:p>
        </p:txBody>
      </p:sp>
    </p:spTree>
    <p:extLst>
      <p:ext uri="{BB962C8B-B14F-4D97-AF65-F5344CB8AC3E}">
        <p14:creationId xmlns:p14="http://schemas.microsoft.com/office/powerpoint/2010/main" val="1869221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82</a:t>
            </a:fld>
            <a:endParaRPr lang="en-GB" altLang="en-US"/>
          </a:p>
        </p:txBody>
      </p:sp>
    </p:spTree>
    <p:extLst>
      <p:ext uri="{BB962C8B-B14F-4D97-AF65-F5344CB8AC3E}">
        <p14:creationId xmlns:p14="http://schemas.microsoft.com/office/powerpoint/2010/main" val="210961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Page </a:t>
            </a:r>
            <a:fld id="{E31EF4E1-7B1D-475C-BCE5-FAAE058882AF}" type="slidenum">
              <a:rPr lang="en-US" altLang="en-US"/>
              <a:pPr>
                <a:spcBef>
                  <a:spcPct val="0"/>
                </a:spcBef>
              </a:pPr>
              <a:t>10</a:t>
            </a:fld>
            <a:endParaRPr lang="en-US" altLang="en-US"/>
          </a:p>
        </p:txBody>
      </p:sp>
      <p:sp>
        <p:nvSpPr>
          <p:cNvPr id="10243" name="Rectangle 2"/>
          <p:cNvSpPr>
            <a:spLocks noGrp="1" noRot="1" noChangeAspect="1" noChangeArrowheads="1" noTextEdit="1"/>
          </p:cNvSpPr>
          <p:nvPr>
            <p:ph type="sldImg"/>
          </p:nvPr>
        </p:nvSpPr>
        <p:spPr>
          <a:xfrm>
            <a:off x="26988" y="246063"/>
            <a:ext cx="6602412" cy="3714750"/>
          </a:xfrm>
          <a:ln/>
        </p:spPr>
      </p:sp>
      <p:sp>
        <p:nvSpPr>
          <p:cNvPr id="10244" name="Rectangle 3"/>
          <p:cNvSpPr>
            <a:spLocks noGrp="1" noChangeArrowheads="1"/>
          </p:cNvSpPr>
          <p:nvPr>
            <p:ph type="body" idx="1"/>
          </p:nvPr>
        </p:nvSpPr>
        <p:spPr>
          <a:xfrm>
            <a:off x="1066800" y="4076700"/>
            <a:ext cx="4513263" cy="538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8145007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83</a:t>
            </a:fld>
            <a:endParaRPr lang="en-GB" altLang="en-US"/>
          </a:p>
        </p:txBody>
      </p:sp>
    </p:spTree>
    <p:extLst>
      <p:ext uri="{BB962C8B-B14F-4D97-AF65-F5344CB8AC3E}">
        <p14:creationId xmlns:p14="http://schemas.microsoft.com/office/powerpoint/2010/main" val="18088339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84</a:t>
            </a:fld>
            <a:endParaRPr lang="en-GB" altLang="en-US"/>
          </a:p>
        </p:txBody>
      </p:sp>
    </p:spTree>
    <p:extLst>
      <p:ext uri="{BB962C8B-B14F-4D97-AF65-F5344CB8AC3E}">
        <p14:creationId xmlns:p14="http://schemas.microsoft.com/office/powerpoint/2010/main" val="8270539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85</a:t>
            </a:fld>
            <a:endParaRPr lang="en-GB" altLang="en-US"/>
          </a:p>
        </p:txBody>
      </p:sp>
    </p:spTree>
    <p:extLst>
      <p:ext uri="{BB962C8B-B14F-4D97-AF65-F5344CB8AC3E}">
        <p14:creationId xmlns:p14="http://schemas.microsoft.com/office/powerpoint/2010/main" val="42281109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86</a:t>
            </a:fld>
            <a:endParaRPr lang="en-GB" altLang="en-US"/>
          </a:p>
        </p:txBody>
      </p:sp>
    </p:spTree>
    <p:extLst>
      <p:ext uri="{BB962C8B-B14F-4D97-AF65-F5344CB8AC3E}">
        <p14:creationId xmlns:p14="http://schemas.microsoft.com/office/powerpoint/2010/main" val="27666838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87</a:t>
            </a:fld>
            <a:endParaRPr lang="en-GB" altLang="en-US"/>
          </a:p>
        </p:txBody>
      </p:sp>
    </p:spTree>
    <p:extLst>
      <p:ext uri="{BB962C8B-B14F-4D97-AF65-F5344CB8AC3E}">
        <p14:creationId xmlns:p14="http://schemas.microsoft.com/office/powerpoint/2010/main" val="4552415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88</a:t>
            </a:fld>
            <a:endParaRPr lang="en-GB" altLang="en-US"/>
          </a:p>
        </p:txBody>
      </p:sp>
    </p:spTree>
    <p:extLst>
      <p:ext uri="{BB962C8B-B14F-4D97-AF65-F5344CB8AC3E}">
        <p14:creationId xmlns:p14="http://schemas.microsoft.com/office/powerpoint/2010/main" val="40300107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89</a:t>
            </a:fld>
            <a:endParaRPr lang="en-GB" altLang="en-US"/>
          </a:p>
        </p:txBody>
      </p:sp>
    </p:spTree>
    <p:extLst>
      <p:ext uri="{BB962C8B-B14F-4D97-AF65-F5344CB8AC3E}">
        <p14:creationId xmlns:p14="http://schemas.microsoft.com/office/powerpoint/2010/main" val="21542530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93</a:t>
            </a:fld>
            <a:endParaRPr lang="en-GB" altLang="en-US"/>
          </a:p>
        </p:txBody>
      </p:sp>
    </p:spTree>
    <p:extLst>
      <p:ext uri="{BB962C8B-B14F-4D97-AF65-F5344CB8AC3E}">
        <p14:creationId xmlns:p14="http://schemas.microsoft.com/office/powerpoint/2010/main" val="36992130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94</a:t>
            </a:fld>
            <a:endParaRPr lang="en-GB" altLang="en-US"/>
          </a:p>
        </p:txBody>
      </p:sp>
    </p:spTree>
    <p:extLst>
      <p:ext uri="{BB962C8B-B14F-4D97-AF65-F5344CB8AC3E}">
        <p14:creationId xmlns:p14="http://schemas.microsoft.com/office/powerpoint/2010/main" val="34261667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D5F1E0-5457-437B-8F19-7623A9BCD64B}" type="slidenum">
              <a:rPr lang="en-SG" smtClean="0"/>
              <a:t>107</a:t>
            </a:fld>
            <a:endParaRPr lang="en-SG"/>
          </a:p>
        </p:txBody>
      </p:sp>
    </p:spTree>
    <p:extLst>
      <p:ext uri="{BB962C8B-B14F-4D97-AF65-F5344CB8AC3E}">
        <p14:creationId xmlns:p14="http://schemas.microsoft.com/office/powerpoint/2010/main" val="4155270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11</a:t>
            </a:fld>
            <a:endParaRPr lang="en-GB" altLang="en-US"/>
          </a:p>
        </p:txBody>
      </p:sp>
    </p:spTree>
    <p:extLst>
      <p:ext uri="{BB962C8B-B14F-4D97-AF65-F5344CB8AC3E}">
        <p14:creationId xmlns:p14="http://schemas.microsoft.com/office/powerpoint/2010/main" val="32458812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war stories on the individual slides</a:t>
            </a:r>
          </a:p>
        </p:txBody>
      </p:sp>
      <p:sp>
        <p:nvSpPr>
          <p:cNvPr id="4" name="Slide Number Placeholder 3"/>
          <p:cNvSpPr>
            <a:spLocks noGrp="1"/>
          </p:cNvSpPr>
          <p:nvPr>
            <p:ph type="sldNum" sz="quarter" idx="5"/>
          </p:nvPr>
        </p:nvSpPr>
        <p:spPr/>
        <p:txBody>
          <a:bodyPr/>
          <a:lstStyle/>
          <a:p>
            <a:fld id="{49521B52-BB54-4C49-AFA5-A562DBFA9CBB}" type="slidenum">
              <a:rPr lang="en-GB" smtClean="0"/>
              <a:t>108</a:t>
            </a:fld>
            <a:endParaRPr lang="en-GB"/>
          </a:p>
        </p:txBody>
      </p:sp>
    </p:spTree>
    <p:extLst>
      <p:ext uri="{BB962C8B-B14F-4D97-AF65-F5344CB8AC3E}">
        <p14:creationId xmlns:p14="http://schemas.microsoft.com/office/powerpoint/2010/main" val="31615473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112</a:t>
            </a:fld>
            <a:endParaRPr lang="en-GB" altLang="en-US"/>
          </a:p>
        </p:txBody>
      </p:sp>
    </p:spTree>
    <p:extLst>
      <p:ext uri="{BB962C8B-B14F-4D97-AF65-F5344CB8AC3E}">
        <p14:creationId xmlns:p14="http://schemas.microsoft.com/office/powerpoint/2010/main" val="14543668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5F1E0-5457-437B-8F19-7623A9BCD64B}"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86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63EBBD3-B3B5-4DB9-BB3D-23BFB3FF5EB0}" type="slidenum">
              <a:rPr lang="en-GB" altLang="en-US" smtClean="0"/>
              <a:pPr>
                <a:defRPr/>
              </a:pPr>
              <a:t>12</a:t>
            </a:fld>
            <a:endParaRPr lang="en-GB" altLang="en-US"/>
          </a:p>
        </p:txBody>
      </p:sp>
    </p:spTree>
    <p:extLst>
      <p:ext uri="{BB962C8B-B14F-4D97-AF65-F5344CB8AC3E}">
        <p14:creationId xmlns:p14="http://schemas.microsoft.com/office/powerpoint/2010/main" val="281519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42F87-D8A3-407E-B62E-CD9DCF8BDE50}" type="slidenum">
              <a:rPr lang="it-IT" smtClean="0"/>
              <a:pPr/>
              <a:t>13</a:t>
            </a:fld>
            <a:endParaRPr lang="it-IT"/>
          </a:p>
        </p:txBody>
      </p:sp>
    </p:spTree>
    <p:extLst>
      <p:ext uri="{BB962C8B-B14F-4D97-AF65-F5344CB8AC3E}">
        <p14:creationId xmlns:p14="http://schemas.microsoft.com/office/powerpoint/2010/main" val="59973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813A-A17A-7A11-935D-B01EDCC5C89A}"/>
              </a:ext>
            </a:extLst>
          </p:cNvPr>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dirty="0"/>
              <a:t>Click to edit Master title style</a:t>
            </a:r>
            <a:endParaRPr lang="en-SG" dirty="0"/>
          </a:p>
        </p:txBody>
      </p:sp>
      <p:sp>
        <p:nvSpPr>
          <p:cNvPr id="3" name="Subtitle 2">
            <a:extLst>
              <a:ext uri="{FF2B5EF4-FFF2-40B4-BE49-F238E27FC236}">
                <a16:creationId xmlns:a16="http://schemas.microsoft.com/office/drawing/2014/main" id="{6D88B582-9122-62C2-B1D7-3E93F8505808}"/>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SG" dirty="0"/>
          </a:p>
        </p:txBody>
      </p:sp>
      <p:sp>
        <p:nvSpPr>
          <p:cNvPr id="4" name="Date Placeholder 3">
            <a:extLst>
              <a:ext uri="{FF2B5EF4-FFF2-40B4-BE49-F238E27FC236}">
                <a16:creationId xmlns:a16="http://schemas.microsoft.com/office/drawing/2014/main" id="{7D612C44-6239-42FA-0DA6-507B278352B7}"/>
              </a:ext>
            </a:extLst>
          </p:cNvPr>
          <p:cNvSpPr>
            <a:spLocks noGrp="1"/>
          </p:cNvSpPr>
          <p:nvPr>
            <p:ph type="dt" sz="half" idx="10"/>
          </p:nvPr>
        </p:nvSpPr>
        <p:spPr/>
        <p:txBody>
          <a:bodyPr/>
          <a:lstStyle/>
          <a:p>
            <a:fld id="{ED38EEB8-1B8D-489A-9757-35D665DF3EBD}" type="datetimeFigureOut">
              <a:rPr lang="en-SG" smtClean="0"/>
              <a:t>24/11/2025</a:t>
            </a:fld>
            <a:endParaRPr lang="en-SG"/>
          </a:p>
        </p:txBody>
      </p:sp>
      <p:sp>
        <p:nvSpPr>
          <p:cNvPr id="5" name="Footer Placeholder 4">
            <a:extLst>
              <a:ext uri="{FF2B5EF4-FFF2-40B4-BE49-F238E27FC236}">
                <a16:creationId xmlns:a16="http://schemas.microsoft.com/office/drawing/2014/main" id="{2543AF67-8B2D-2F0B-4284-DE7375F0EDA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D7180B2-6B7D-4DE5-9DE0-58C70AF4E566}"/>
              </a:ext>
            </a:extLst>
          </p:cNvPr>
          <p:cNvSpPr>
            <a:spLocks noGrp="1"/>
          </p:cNvSpPr>
          <p:nvPr>
            <p:ph type="sldNum" sz="quarter" idx="12"/>
          </p:nvPr>
        </p:nvSpPr>
        <p:spPr/>
        <p:txBody>
          <a:bodyPr/>
          <a:lstStyle/>
          <a:p>
            <a:fld id="{F4663DC3-A1C5-4B70-8E11-439C66BED2AD}" type="slidenum">
              <a:rPr lang="en-SG" smtClean="0"/>
              <a:t>‹#›</a:t>
            </a:fld>
            <a:endParaRPr lang="en-SG"/>
          </a:p>
        </p:txBody>
      </p:sp>
    </p:spTree>
    <p:extLst>
      <p:ext uri="{BB962C8B-B14F-4D97-AF65-F5344CB8AC3E}">
        <p14:creationId xmlns:p14="http://schemas.microsoft.com/office/powerpoint/2010/main" val="343206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1F08-63F4-39DC-9F4C-B544C519D495}"/>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1F37151-5DCB-C869-E5E7-4D209E4A8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A513BF7-A0F2-97C9-6699-0EE5C47F7013}"/>
              </a:ext>
            </a:extLst>
          </p:cNvPr>
          <p:cNvSpPr>
            <a:spLocks noGrp="1"/>
          </p:cNvSpPr>
          <p:nvPr>
            <p:ph type="dt" sz="half" idx="10"/>
          </p:nvPr>
        </p:nvSpPr>
        <p:spPr/>
        <p:txBody>
          <a:bodyPr/>
          <a:lstStyle/>
          <a:p>
            <a:fld id="{ED38EEB8-1B8D-489A-9757-35D665DF3EBD}" type="datetimeFigureOut">
              <a:rPr lang="en-SG" smtClean="0"/>
              <a:t>24/11/2025</a:t>
            </a:fld>
            <a:endParaRPr lang="en-SG"/>
          </a:p>
        </p:txBody>
      </p:sp>
      <p:sp>
        <p:nvSpPr>
          <p:cNvPr id="5" name="Footer Placeholder 4">
            <a:extLst>
              <a:ext uri="{FF2B5EF4-FFF2-40B4-BE49-F238E27FC236}">
                <a16:creationId xmlns:a16="http://schemas.microsoft.com/office/drawing/2014/main" id="{D29B55F3-6810-050C-2643-6E29399CBA1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1A60A38-2A0E-DFAC-5077-14963FE11ED8}"/>
              </a:ext>
            </a:extLst>
          </p:cNvPr>
          <p:cNvSpPr>
            <a:spLocks noGrp="1"/>
          </p:cNvSpPr>
          <p:nvPr>
            <p:ph type="sldNum" sz="quarter" idx="12"/>
          </p:nvPr>
        </p:nvSpPr>
        <p:spPr/>
        <p:txBody>
          <a:bodyPr/>
          <a:lstStyle/>
          <a:p>
            <a:fld id="{F4663DC3-A1C5-4B70-8E11-439C66BED2AD}" type="slidenum">
              <a:rPr lang="en-SG" smtClean="0"/>
              <a:t>‹#›</a:t>
            </a:fld>
            <a:endParaRPr lang="en-SG"/>
          </a:p>
        </p:txBody>
      </p:sp>
    </p:spTree>
    <p:extLst>
      <p:ext uri="{BB962C8B-B14F-4D97-AF65-F5344CB8AC3E}">
        <p14:creationId xmlns:p14="http://schemas.microsoft.com/office/powerpoint/2010/main" val="161556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1AF70-ED65-04CD-E6CD-A2A1FB0EAD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1424C57-B43B-62CA-6D33-276B53B591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143C561-380D-3950-BB0E-45D66712FB91}"/>
              </a:ext>
            </a:extLst>
          </p:cNvPr>
          <p:cNvSpPr>
            <a:spLocks noGrp="1"/>
          </p:cNvSpPr>
          <p:nvPr>
            <p:ph type="dt" sz="half" idx="10"/>
          </p:nvPr>
        </p:nvSpPr>
        <p:spPr/>
        <p:txBody>
          <a:bodyPr/>
          <a:lstStyle/>
          <a:p>
            <a:fld id="{ED38EEB8-1B8D-489A-9757-35D665DF3EBD}" type="datetimeFigureOut">
              <a:rPr lang="en-SG" smtClean="0"/>
              <a:t>24/11/2025</a:t>
            </a:fld>
            <a:endParaRPr lang="en-SG"/>
          </a:p>
        </p:txBody>
      </p:sp>
      <p:sp>
        <p:nvSpPr>
          <p:cNvPr id="5" name="Footer Placeholder 4">
            <a:extLst>
              <a:ext uri="{FF2B5EF4-FFF2-40B4-BE49-F238E27FC236}">
                <a16:creationId xmlns:a16="http://schemas.microsoft.com/office/drawing/2014/main" id="{9B362979-16B4-43FD-E357-F2382264FF6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29061F1-6A26-131D-949F-CF63F00883D4}"/>
              </a:ext>
            </a:extLst>
          </p:cNvPr>
          <p:cNvSpPr>
            <a:spLocks noGrp="1"/>
          </p:cNvSpPr>
          <p:nvPr>
            <p:ph type="sldNum" sz="quarter" idx="12"/>
          </p:nvPr>
        </p:nvSpPr>
        <p:spPr/>
        <p:txBody>
          <a:bodyPr/>
          <a:lstStyle/>
          <a:p>
            <a:fld id="{F4663DC3-A1C5-4B70-8E11-439C66BED2AD}" type="slidenum">
              <a:rPr lang="en-SG" smtClean="0"/>
              <a:t>‹#›</a:t>
            </a:fld>
            <a:endParaRPr lang="en-SG"/>
          </a:p>
        </p:txBody>
      </p:sp>
    </p:spTree>
    <p:extLst>
      <p:ext uri="{BB962C8B-B14F-4D97-AF65-F5344CB8AC3E}">
        <p14:creationId xmlns:p14="http://schemas.microsoft.com/office/powerpoint/2010/main" val="113709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1" y="236538"/>
            <a:ext cx="10363200" cy="455612"/>
          </a:xfrm>
        </p:spPr>
        <p:txBody>
          <a:bodyPr/>
          <a:lstStyle/>
          <a:p>
            <a:r>
              <a:rPr lang="en-US"/>
              <a:t>Click to edit Master title style</a:t>
            </a:r>
          </a:p>
        </p:txBody>
      </p:sp>
      <p:sp>
        <p:nvSpPr>
          <p:cNvPr id="3" name="Text Placeholder 2"/>
          <p:cNvSpPr>
            <a:spLocks noGrp="1"/>
          </p:cNvSpPr>
          <p:nvPr>
            <p:ph type="body" sz="half" idx="1"/>
          </p:nvPr>
        </p:nvSpPr>
        <p:spPr>
          <a:xfrm>
            <a:off x="514352" y="939800"/>
            <a:ext cx="5482166"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9717" y="939800"/>
            <a:ext cx="5484283"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446906"/>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371A-193F-528D-6925-A1E07D7AD801}"/>
              </a:ext>
            </a:extLst>
          </p:cNvPr>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endParaRPr lang="en-SG" dirty="0"/>
          </a:p>
        </p:txBody>
      </p:sp>
      <p:sp>
        <p:nvSpPr>
          <p:cNvPr id="3" name="Content Placeholder 2">
            <a:extLst>
              <a:ext uri="{FF2B5EF4-FFF2-40B4-BE49-F238E27FC236}">
                <a16:creationId xmlns:a16="http://schemas.microsoft.com/office/drawing/2014/main" id="{8320D7FD-A960-5F72-A1DB-F7880215214B}"/>
              </a:ext>
            </a:extLst>
          </p:cNvPr>
          <p:cNvSpPr>
            <a:spLocks noGrp="1"/>
          </p:cNvSpPr>
          <p:nvPr>
            <p:ph idx="1"/>
          </p:nvPr>
        </p:nvSpPr>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Date Placeholder 3">
            <a:extLst>
              <a:ext uri="{FF2B5EF4-FFF2-40B4-BE49-F238E27FC236}">
                <a16:creationId xmlns:a16="http://schemas.microsoft.com/office/drawing/2014/main" id="{F47B1555-6B2C-7F94-33DC-FD4822E97DB9}"/>
              </a:ext>
            </a:extLst>
          </p:cNvPr>
          <p:cNvSpPr>
            <a:spLocks noGrp="1"/>
          </p:cNvSpPr>
          <p:nvPr>
            <p:ph type="dt" sz="half" idx="10"/>
          </p:nvPr>
        </p:nvSpPr>
        <p:spPr/>
        <p:txBody>
          <a:bodyPr/>
          <a:lstStyle/>
          <a:p>
            <a:fld id="{ED38EEB8-1B8D-489A-9757-35D665DF3EBD}" type="datetimeFigureOut">
              <a:rPr lang="en-SG" smtClean="0"/>
              <a:t>24/11/2025</a:t>
            </a:fld>
            <a:endParaRPr lang="en-SG"/>
          </a:p>
        </p:txBody>
      </p:sp>
      <p:sp>
        <p:nvSpPr>
          <p:cNvPr id="5" name="Footer Placeholder 4">
            <a:extLst>
              <a:ext uri="{FF2B5EF4-FFF2-40B4-BE49-F238E27FC236}">
                <a16:creationId xmlns:a16="http://schemas.microsoft.com/office/drawing/2014/main" id="{7D4ECDC1-1CAE-A78B-307F-34F6FA08EFD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77CE9B8-4B04-204A-0E36-76D47C91E2AF}"/>
              </a:ext>
            </a:extLst>
          </p:cNvPr>
          <p:cNvSpPr>
            <a:spLocks noGrp="1"/>
          </p:cNvSpPr>
          <p:nvPr>
            <p:ph type="sldNum" sz="quarter" idx="12"/>
          </p:nvPr>
        </p:nvSpPr>
        <p:spPr/>
        <p:txBody>
          <a:bodyPr/>
          <a:lstStyle/>
          <a:p>
            <a:fld id="{F4663DC3-A1C5-4B70-8E11-439C66BED2AD}" type="slidenum">
              <a:rPr lang="en-SG" smtClean="0"/>
              <a:t>‹#›</a:t>
            </a:fld>
            <a:endParaRPr lang="en-SG"/>
          </a:p>
        </p:txBody>
      </p:sp>
    </p:spTree>
    <p:extLst>
      <p:ext uri="{BB962C8B-B14F-4D97-AF65-F5344CB8AC3E}">
        <p14:creationId xmlns:p14="http://schemas.microsoft.com/office/powerpoint/2010/main" val="218140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81AF-6F89-163F-3A26-65CD35A366C5}"/>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dirty="0"/>
              <a:t>Click to edit Master title style</a:t>
            </a:r>
            <a:endParaRPr lang="en-SG" dirty="0"/>
          </a:p>
        </p:txBody>
      </p:sp>
      <p:sp>
        <p:nvSpPr>
          <p:cNvPr id="3" name="Text Placeholder 2">
            <a:extLst>
              <a:ext uri="{FF2B5EF4-FFF2-40B4-BE49-F238E27FC236}">
                <a16:creationId xmlns:a16="http://schemas.microsoft.com/office/drawing/2014/main" id="{E7069236-C292-E480-3532-0FBC56061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FF4B04-0220-A643-77E8-83F258162EE0}"/>
              </a:ext>
            </a:extLst>
          </p:cNvPr>
          <p:cNvSpPr>
            <a:spLocks noGrp="1"/>
          </p:cNvSpPr>
          <p:nvPr>
            <p:ph type="dt" sz="half" idx="10"/>
          </p:nvPr>
        </p:nvSpPr>
        <p:spPr/>
        <p:txBody>
          <a:bodyPr/>
          <a:lstStyle/>
          <a:p>
            <a:fld id="{ED38EEB8-1B8D-489A-9757-35D665DF3EBD}" type="datetimeFigureOut">
              <a:rPr lang="en-SG" smtClean="0"/>
              <a:t>24/11/2025</a:t>
            </a:fld>
            <a:endParaRPr lang="en-SG"/>
          </a:p>
        </p:txBody>
      </p:sp>
      <p:sp>
        <p:nvSpPr>
          <p:cNvPr id="5" name="Footer Placeholder 4">
            <a:extLst>
              <a:ext uri="{FF2B5EF4-FFF2-40B4-BE49-F238E27FC236}">
                <a16:creationId xmlns:a16="http://schemas.microsoft.com/office/drawing/2014/main" id="{4AB4F6C1-8A69-8A36-FB58-F05E8BB6145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427DA85-3ACA-9B56-E87A-885EBBF5D52F}"/>
              </a:ext>
            </a:extLst>
          </p:cNvPr>
          <p:cNvSpPr>
            <a:spLocks noGrp="1"/>
          </p:cNvSpPr>
          <p:nvPr>
            <p:ph type="sldNum" sz="quarter" idx="12"/>
          </p:nvPr>
        </p:nvSpPr>
        <p:spPr/>
        <p:txBody>
          <a:bodyPr/>
          <a:lstStyle/>
          <a:p>
            <a:fld id="{F4663DC3-A1C5-4B70-8E11-439C66BED2AD}" type="slidenum">
              <a:rPr lang="en-SG" smtClean="0"/>
              <a:t>‹#›</a:t>
            </a:fld>
            <a:endParaRPr lang="en-SG"/>
          </a:p>
        </p:txBody>
      </p:sp>
    </p:spTree>
    <p:extLst>
      <p:ext uri="{BB962C8B-B14F-4D97-AF65-F5344CB8AC3E}">
        <p14:creationId xmlns:p14="http://schemas.microsoft.com/office/powerpoint/2010/main" val="364991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F33D-EE00-3E04-B3F5-FC8F011F1A22}"/>
              </a:ext>
            </a:extLst>
          </p:cNvPr>
          <p:cNvSpPr>
            <a:spLocks noGrp="1"/>
          </p:cNvSpPr>
          <p:nvPr>
            <p:ph type="title"/>
          </p:nvPr>
        </p:nvSpPr>
        <p:spPr>
          <a:xfrm>
            <a:off x="838200" y="365125"/>
            <a:ext cx="10515600" cy="1281113"/>
          </a:xfrm>
        </p:spPr>
        <p:txBody>
          <a:bodyPr>
            <a:normAutofit/>
          </a:bodyPr>
          <a:lstStyle>
            <a:lvl1pPr>
              <a:defRPr sz="3600">
                <a:solidFill>
                  <a:schemeClr val="accent1"/>
                </a:solidFill>
              </a:defRPr>
            </a:lvl1pPr>
          </a:lstStyle>
          <a:p>
            <a:r>
              <a:rPr lang="en-US" dirty="0"/>
              <a:t>Click to edit Master title style</a:t>
            </a:r>
            <a:endParaRPr lang="en-SG" dirty="0"/>
          </a:p>
        </p:txBody>
      </p:sp>
      <p:sp>
        <p:nvSpPr>
          <p:cNvPr id="3" name="Content Placeholder 2">
            <a:extLst>
              <a:ext uri="{FF2B5EF4-FFF2-40B4-BE49-F238E27FC236}">
                <a16:creationId xmlns:a16="http://schemas.microsoft.com/office/drawing/2014/main" id="{F5664070-A00D-A5AC-8194-B8C05AB87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B9679853-BF97-20E3-A6C9-BE151892E1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C8E96729-4D3A-D017-3D63-EB56449AFB27}"/>
              </a:ext>
            </a:extLst>
          </p:cNvPr>
          <p:cNvSpPr>
            <a:spLocks noGrp="1"/>
          </p:cNvSpPr>
          <p:nvPr>
            <p:ph type="dt" sz="half" idx="10"/>
          </p:nvPr>
        </p:nvSpPr>
        <p:spPr/>
        <p:txBody>
          <a:bodyPr/>
          <a:lstStyle/>
          <a:p>
            <a:fld id="{ED38EEB8-1B8D-489A-9757-35D665DF3EBD}" type="datetimeFigureOut">
              <a:rPr lang="en-SG" smtClean="0"/>
              <a:t>24/11/2025</a:t>
            </a:fld>
            <a:endParaRPr lang="en-SG"/>
          </a:p>
        </p:txBody>
      </p:sp>
      <p:sp>
        <p:nvSpPr>
          <p:cNvPr id="6" name="Footer Placeholder 5">
            <a:extLst>
              <a:ext uri="{FF2B5EF4-FFF2-40B4-BE49-F238E27FC236}">
                <a16:creationId xmlns:a16="http://schemas.microsoft.com/office/drawing/2014/main" id="{3B4490D8-15BC-4632-2357-A68339B3D02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B61CA9E-89C1-9E15-29C6-7A179FC626C6}"/>
              </a:ext>
            </a:extLst>
          </p:cNvPr>
          <p:cNvSpPr>
            <a:spLocks noGrp="1"/>
          </p:cNvSpPr>
          <p:nvPr>
            <p:ph type="sldNum" sz="quarter" idx="12"/>
          </p:nvPr>
        </p:nvSpPr>
        <p:spPr/>
        <p:txBody>
          <a:bodyPr/>
          <a:lstStyle/>
          <a:p>
            <a:fld id="{F4663DC3-A1C5-4B70-8E11-439C66BED2AD}" type="slidenum">
              <a:rPr lang="en-SG" smtClean="0"/>
              <a:t>‹#›</a:t>
            </a:fld>
            <a:endParaRPr lang="en-SG"/>
          </a:p>
        </p:txBody>
      </p:sp>
    </p:spTree>
    <p:extLst>
      <p:ext uri="{BB962C8B-B14F-4D97-AF65-F5344CB8AC3E}">
        <p14:creationId xmlns:p14="http://schemas.microsoft.com/office/powerpoint/2010/main" val="112664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8759-62EB-AD10-B1D0-032DBBBBD23A}"/>
              </a:ext>
            </a:extLst>
          </p:cNvPr>
          <p:cNvSpPr>
            <a:spLocks noGrp="1"/>
          </p:cNvSpPr>
          <p:nvPr>
            <p:ph type="title"/>
          </p:nvPr>
        </p:nvSpPr>
        <p:spPr>
          <a:xfrm>
            <a:off x="839788" y="365125"/>
            <a:ext cx="10515600" cy="1325563"/>
          </a:xfrm>
        </p:spPr>
        <p:txBody>
          <a:bodyPr>
            <a:normAutofit/>
          </a:bodyPr>
          <a:lstStyle>
            <a:lvl1pPr>
              <a:defRPr sz="3600">
                <a:solidFill>
                  <a:schemeClr val="accent1"/>
                </a:solidFill>
              </a:defRPr>
            </a:lvl1pPr>
          </a:lstStyle>
          <a:p>
            <a:r>
              <a:rPr lang="en-US" dirty="0"/>
              <a:t>Click to edit Master title style</a:t>
            </a:r>
            <a:endParaRPr lang="en-SG" dirty="0"/>
          </a:p>
        </p:txBody>
      </p:sp>
      <p:sp>
        <p:nvSpPr>
          <p:cNvPr id="3" name="Text Placeholder 2">
            <a:extLst>
              <a:ext uri="{FF2B5EF4-FFF2-40B4-BE49-F238E27FC236}">
                <a16:creationId xmlns:a16="http://schemas.microsoft.com/office/drawing/2014/main" id="{EC727A10-0AE5-B17A-DD15-0145E63B0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A946ED-2B93-E232-DA7D-E6CDA4B187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F07528CC-4E24-B5BE-AAD1-DDD9E35AD0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A37FF6-377C-8407-1711-781392D04D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C95696EF-E938-8E47-87D4-5092857B6678}"/>
              </a:ext>
            </a:extLst>
          </p:cNvPr>
          <p:cNvSpPr>
            <a:spLocks noGrp="1"/>
          </p:cNvSpPr>
          <p:nvPr>
            <p:ph type="dt" sz="half" idx="10"/>
          </p:nvPr>
        </p:nvSpPr>
        <p:spPr/>
        <p:txBody>
          <a:bodyPr/>
          <a:lstStyle/>
          <a:p>
            <a:fld id="{ED38EEB8-1B8D-489A-9757-35D665DF3EBD}" type="datetimeFigureOut">
              <a:rPr lang="en-SG" smtClean="0"/>
              <a:t>24/11/2025</a:t>
            </a:fld>
            <a:endParaRPr lang="en-SG"/>
          </a:p>
        </p:txBody>
      </p:sp>
      <p:sp>
        <p:nvSpPr>
          <p:cNvPr id="8" name="Footer Placeholder 7">
            <a:extLst>
              <a:ext uri="{FF2B5EF4-FFF2-40B4-BE49-F238E27FC236}">
                <a16:creationId xmlns:a16="http://schemas.microsoft.com/office/drawing/2014/main" id="{98554312-CCD1-EE51-6A2B-DD7341BC324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C25A0563-ED95-F907-7699-AEE4283AAB7C}"/>
              </a:ext>
            </a:extLst>
          </p:cNvPr>
          <p:cNvSpPr>
            <a:spLocks noGrp="1"/>
          </p:cNvSpPr>
          <p:nvPr>
            <p:ph type="sldNum" sz="quarter" idx="12"/>
          </p:nvPr>
        </p:nvSpPr>
        <p:spPr/>
        <p:txBody>
          <a:bodyPr/>
          <a:lstStyle/>
          <a:p>
            <a:fld id="{F4663DC3-A1C5-4B70-8E11-439C66BED2AD}" type="slidenum">
              <a:rPr lang="en-SG" smtClean="0"/>
              <a:t>‹#›</a:t>
            </a:fld>
            <a:endParaRPr lang="en-SG"/>
          </a:p>
        </p:txBody>
      </p:sp>
    </p:spTree>
    <p:extLst>
      <p:ext uri="{BB962C8B-B14F-4D97-AF65-F5344CB8AC3E}">
        <p14:creationId xmlns:p14="http://schemas.microsoft.com/office/powerpoint/2010/main" val="147720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A6B44-18B1-7692-BE96-2980B8A2B1F6}"/>
              </a:ext>
            </a:extLst>
          </p:cNvPr>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endParaRPr lang="en-SG" dirty="0"/>
          </a:p>
        </p:txBody>
      </p:sp>
      <p:sp>
        <p:nvSpPr>
          <p:cNvPr id="3" name="Date Placeholder 2">
            <a:extLst>
              <a:ext uri="{FF2B5EF4-FFF2-40B4-BE49-F238E27FC236}">
                <a16:creationId xmlns:a16="http://schemas.microsoft.com/office/drawing/2014/main" id="{51EEA9E5-6EC9-AA24-A3BF-1FDCDC3596A6}"/>
              </a:ext>
            </a:extLst>
          </p:cNvPr>
          <p:cNvSpPr>
            <a:spLocks noGrp="1"/>
          </p:cNvSpPr>
          <p:nvPr>
            <p:ph type="dt" sz="half" idx="10"/>
          </p:nvPr>
        </p:nvSpPr>
        <p:spPr/>
        <p:txBody>
          <a:bodyPr/>
          <a:lstStyle/>
          <a:p>
            <a:fld id="{ED38EEB8-1B8D-489A-9757-35D665DF3EBD}" type="datetimeFigureOut">
              <a:rPr lang="en-SG" smtClean="0"/>
              <a:t>24/11/2025</a:t>
            </a:fld>
            <a:endParaRPr lang="en-SG"/>
          </a:p>
        </p:txBody>
      </p:sp>
      <p:sp>
        <p:nvSpPr>
          <p:cNvPr id="4" name="Footer Placeholder 3">
            <a:extLst>
              <a:ext uri="{FF2B5EF4-FFF2-40B4-BE49-F238E27FC236}">
                <a16:creationId xmlns:a16="http://schemas.microsoft.com/office/drawing/2014/main" id="{7F699FAA-5571-B8FF-5D1B-2277BAF4605A}"/>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EA8B3C71-0BE2-A20B-4491-64133C7607F0}"/>
              </a:ext>
            </a:extLst>
          </p:cNvPr>
          <p:cNvSpPr>
            <a:spLocks noGrp="1"/>
          </p:cNvSpPr>
          <p:nvPr>
            <p:ph type="sldNum" sz="quarter" idx="12"/>
          </p:nvPr>
        </p:nvSpPr>
        <p:spPr/>
        <p:txBody>
          <a:bodyPr/>
          <a:lstStyle/>
          <a:p>
            <a:fld id="{F4663DC3-A1C5-4B70-8E11-439C66BED2AD}" type="slidenum">
              <a:rPr lang="en-SG" smtClean="0"/>
              <a:t>‹#›</a:t>
            </a:fld>
            <a:endParaRPr lang="en-SG"/>
          </a:p>
        </p:txBody>
      </p:sp>
    </p:spTree>
    <p:extLst>
      <p:ext uri="{BB962C8B-B14F-4D97-AF65-F5344CB8AC3E}">
        <p14:creationId xmlns:p14="http://schemas.microsoft.com/office/powerpoint/2010/main" val="53898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5CA1D-27F7-8AB8-403C-78C36CD3996A}"/>
              </a:ext>
            </a:extLst>
          </p:cNvPr>
          <p:cNvSpPr>
            <a:spLocks noGrp="1"/>
          </p:cNvSpPr>
          <p:nvPr>
            <p:ph type="dt" sz="half" idx="10"/>
          </p:nvPr>
        </p:nvSpPr>
        <p:spPr/>
        <p:txBody>
          <a:bodyPr/>
          <a:lstStyle/>
          <a:p>
            <a:fld id="{ED38EEB8-1B8D-489A-9757-35D665DF3EBD}" type="datetimeFigureOut">
              <a:rPr lang="en-SG" smtClean="0"/>
              <a:t>24/11/2025</a:t>
            </a:fld>
            <a:endParaRPr lang="en-SG"/>
          </a:p>
        </p:txBody>
      </p:sp>
      <p:sp>
        <p:nvSpPr>
          <p:cNvPr id="3" name="Footer Placeholder 2">
            <a:extLst>
              <a:ext uri="{FF2B5EF4-FFF2-40B4-BE49-F238E27FC236}">
                <a16:creationId xmlns:a16="http://schemas.microsoft.com/office/drawing/2014/main" id="{B32CD0AC-B7FF-953D-8C16-93227AD2C3EF}"/>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7B5CCC68-4BFF-A52D-E5A4-E8CF71109F27}"/>
              </a:ext>
            </a:extLst>
          </p:cNvPr>
          <p:cNvSpPr>
            <a:spLocks noGrp="1"/>
          </p:cNvSpPr>
          <p:nvPr>
            <p:ph type="sldNum" sz="quarter" idx="12"/>
          </p:nvPr>
        </p:nvSpPr>
        <p:spPr/>
        <p:txBody>
          <a:bodyPr/>
          <a:lstStyle/>
          <a:p>
            <a:fld id="{F4663DC3-A1C5-4B70-8E11-439C66BED2AD}" type="slidenum">
              <a:rPr lang="en-SG" smtClean="0"/>
              <a:t>‹#›</a:t>
            </a:fld>
            <a:endParaRPr lang="en-SG"/>
          </a:p>
        </p:txBody>
      </p:sp>
    </p:spTree>
    <p:extLst>
      <p:ext uri="{BB962C8B-B14F-4D97-AF65-F5344CB8AC3E}">
        <p14:creationId xmlns:p14="http://schemas.microsoft.com/office/powerpoint/2010/main" val="20242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9EF6-8E62-DAE2-DAE7-69DA07FD1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6813226-402E-6111-D467-619027E5A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AC6674D-3440-49CC-A527-EE90E9626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B2085-1DEE-60AC-DA11-A5393AE70DAD}"/>
              </a:ext>
            </a:extLst>
          </p:cNvPr>
          <p:cNvSpPr>
            <a:spLocks noGrp="1"/>
          </p:cNvSpPr>
          <p:nvPr>
            <p:ph type="dt" sz="half" idx="10"/>
          </p:nvPr>
        </p:nvSpPr>
        <p:spPr/>
        <p:txBody>
          <a:bodyPr/>
          <a:lstStyle/>
          <a:p>
            <a:fld id="{ED38EEB8-1B8D-489A-9757-35D665DF3EBD}" type="datetimeFigureOut">
              <a:rPr lang="en-SG" smtClean="0"/>
              <a:t>24/11/2025</a:t>
            </a:fld>
            <a:endParaRPr lang="en-SG"/>
          </a:p>
        </p:txBody>
      </p:sp>
      <p:sp>
        <p:nvSpPr>
          <p:cNvPr id="6" name="Footer Placeholder 5">
            <a:extLst>
              <a:ext uri="{FF2B5EF4-FFF2-40B4-BE49-F238E27FC236}">
                <a16:creationId xmlns:a16="http://schemas.microsoft.com/office/drawing/2014/main" id="{0C922897-4285-F797-B858-EA3A2D8ABCE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235EF717-89C7-BF50-84E1-4E2AB7402294}"/>
              </a:ext>
            </a:extLst>
          </p:cNvPr>
          <p:cNvSpPr>
            <a:spLocks noGrp="1"/>
          </p:cNvSpPr>
          <p:nvPr>
            <p:ph type="sldNum" sz="quarter" idx="12"/>
          </p:nvPr>
        </p:nvSpPr>
        <p:spPr/>
        <p:txBody>
          <a:bodyPr/>
          <a:lstStyle/>
          <a:p>
            <a:fld id="{F4663DC3-A1C5-4B70-8E11-439C66BED2AD}" type="slidenum">
              <a:rPr lang="en-SG" smtClean="0"/>
              <a:t>‹#›</a:t>
            </a:fld>
            <a:endParaRPr lang="en-SG"/>
          </a:p>
        </p:txBody>
      </p:sp>
    </p:spTree>
    <p:extLst>
      <p:ext uri="{BB962C8B-B14F-4D97-AF65-F5344CB8AC3E}">
        <p14:creationId xmlns:p14="http://schemas.microsoft.com/office/powerpoint/2010/main" val="68646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95E6-B3DC-E34E-BCE6-63959C872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35DFF660-8C0B-CE75-537F-175C06A39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215D96C-828D-E6D4-9AEA-B5C61BBAF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1D7D9-1F71-3670-6A67-B5D93A3D572B}"/>
              </a:ext>
            </a:extLst>
          </p:cNvPr>
          <p:cNvSpPr>
            <a:spLocks noGrp="1"/>
          </p:cNvSpPr>
          <p:nvPr>
            <p:ph type="dt" sz="half" idx="10"/>
          </p:nvPr>
        </p:nvSpPr>
        <p:spPr/>
        <p:txBody>
          <a:bodyPr/>
          <a:lstStyle/>
          <a:p>
            <a:fld id="{ED38EEB8-1B8D-489A-9757-35D665DF3EBD}" type="datetimeFigureOut">
              <a:rPr lang="en-SG" smtClean="0"/>
              <a:t>24/11/2025</a:t>
            </a:fld>
            <a:endParaRPr lang="en-SG"/>
          </a:p>
        </p:txBody>
      </p:sp>
      <p:sp>
        <p:nvSpPr>
          <p:cNvPr id="6" name="Footer Placeholder 5">
            <a:extLst>
              <a:ext uri="{FF2B5EF4-FFF2-40B4-BE49-F238E27FC236}">
                <a16:creationId xmlns:a16="http://schemas.microsoft.com/office/drawing/2014/main" id="{86AA58BE-89A8-CDAE-22A6-30F6F61401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2045822-6DE4-58D8-DF14-B914B6BBB71B}"/>
              </a:ext>
            </a:extLst>
          </p:cNvPr>
          <p:cNvSpPr>
            <a:spLocks noGrp="1"/>
          </p:cNvSpPr>
          <p:nvPr>
            <p:ph type="sldNum" sz="quarter" idx="12"/>
          </p:nvPr>
        </p:nvSpPr>
        <p:spPr/>
        <p:txBody>
          <a:bodyPr/>
          <a:lstStyle/>
          <a:p>
            <a:fld id="{F4663DC3-A1C5-4B70-8E11-439C66BED2AD}" type="slidenum">
              <a:rPr lang="en-SG" smtClean="0"/>
              <a:t>‹#›</a:t>
            </a:fld>
            <a:endParaRPr lang="en-SG"/>
          </a:p>
        </p:txBody>
      </p:sp>
    </p:spTree>
    <p:extLst>
      <p:ext uri="{BB962C8B-B14F-4D97-AF65-F5344CB8AC3E}">
        <p14:creationId xmlns:p14="http://schemas.microsoft.com/office/powerpoint/2010/main" val="27146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C751C-4D90-7A89-1E7E-C598B55F3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03FAAE6-0B06-EB03-A01E-7E94B45BD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5D259A3-37F3-C31B-14AB-0838FF423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8EEB8-1B8D-489A-9757-35D665DF3EBD}" type="datetimeFigureOut">
              <a:rPr lang="en-SG" smtClean="0"/>
              <a:t>24/11/2025</a:t>
            </a:fld>
            <a:endParaRPr lang="en-SG"/>
          </a:p>
        </p:txBody>
      </p:sp>
      <p:sp>
        <p:nvSpPr>
          <p:cNvPr id="5" name="Footer Placeholder 4">
            <a:extLst>
              <a:ext uri="{FF2B5EF4-FFF2-40B4-BE49-F238E27FC236}">
                <a16:creationId xmlns:a16="http://schemas.microsoft.com/office/drawing/2014/main" id="{FD0EDDCA-07A9-6578-06FF-510438BBC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ED359E79-FB38-3477-9749-616170B0B6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63DC3-A1C5-4B70-8E11-439C66BED2AD}" type="slidenum">
              <a:rPr lang="en-SG" smtClean="0"/>
              <a:t>‹#›</a:t>
            </a:fld>
            <a:endParaRPr lang="en-SG"/>
          </a:p>
        </p:txBody>
      </p:sp>
    </p:spTree>
    <p:extLst>
      <p:ext uri="{BB962C8B-B14F-4D97-AF65-F5344CB8AC3E}">
        <p14:creationId xmlns:p14="http://schemas.microsoft.com/office/powerpoint/2010/main" val="20563632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g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7.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32.wmf"/><Relationship Id="rId9"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6034-A39E-15D9-8442-619F2C3CB6A3}"/>
              </a:ext>
            </a:extLst>
          </p:cNvPr>
          <p:cNvSpPr>
            <a:spLocks noGrp="1"/>
          </p:cNvSpPr>
          <p:nvPr>
            <p:ph type="ctrTitle"/>
          </p:nvPr>
        </p:nvSpPr>
        <p:spPr>
          <a:xfrm>
            <a:off x="421941" y="2950403"/>
            <a:ext cx="5033432" cy="2490258"/>
          </a:xfrm>
        </p:spPr>
        <p:txBody>
          <a:bodyPr>
            <a:normAutofit fontScale="90000"/>
          </a:bodyPr>
          <a:lstStyle/>
          <a:p>
            <a:pPr algn="l"/>
            <a:r>
              <a:rPr lang="en-SG" sz="4400" dirty="0">
                <a:solidFill>
                  <a:schemeClr val="accent3">
                    <a:lumMod val="75000"/>
                  </a:schemeClr>
                </a:solidFill>
              </a:rPr>
              <a:t>Concepts of Scoring</a:t>
            </a:r>
            <a:br>
              <a:rPr lang="en-SG" sz="4400" dirty="0">
                <a:solidFill>
                  <a:schemeClr val="accent3">
                    <a:lumMod val="75000"/>
                  </a:schemeClr>
                </a:solidFill>
              </a:rPr>
            </a:br>
            <a:r>
              <a:rPr lang="en-SG" sz="4400" dirty="0">
                <a:solidFill>
                  <a:schemeClr val="accent3">
                    <a:lumMod val="75000"/>
                  </a:schemeClr>
                </a:solidFill>
              </a:rPr>
              <a:t>Training</a:t>
            </a:r>
            <a:br>
              <a:rPr lang="en-SG" sz="4400" dirty="0">
                <a:solidFill>
                  <a:schemeClr val="accent3">
                    <a:lumMod val="75000"/>
                  </a:schemeClr>
                </a:solidFill>
              </a:rPr>
            </a:br>
            <a:r>
              <a:rPr lang="en-SG" sz="4400" dirty="0">
                <a:solidFill>
                  <a:schemeClr val="accent3">
                    <a:lumMod val="75000"/>
                  </a:schemeClr>
                </a:solidFill>
              </a:rPr>
              <a:t>4</a:t>
            </a:r>
            <a:r>
              <a:rPr lang="en-SG" sz="4400" baseline="30000" dirty="0">
                <a:solidFill>
                  <a:schemeClr val="accent3">
                    <a:lumMod val="75000"/>
                  </a:schemeClr>
                </a:solidFill>
              </a:rPr>
              <a:t>th</a:t>
            </a:r>
            <a:r>
              <a:rPr lang="en-SG" sz="4400" dirty="0">
                <a:solidFill>
                  <a:schemeClr val="accent3">
                    <a:lumMod val="75000"/>
                  </a:schemeClr>
                </a:solidFill>
              </a:rPr>
              <a:t> / 5</a:t>
            </a:r>
            <a:r>
              <a:rPr lang="en-SG" sz="4400" baseline="30000" dirty="0">
                <a:solidFill>
                  <a:schemeClr val="accent3">
                    <a:lumMod val="75000"/>
                  </a:schemeClr>
                </a:solidFill>
              </a:rPr>
              <a:t>th</a:t>
            </a:r>
            <a:r>
              <a:rPr lang="en-SG" sz="4400" dirty="0">
                <a:solidFill>
                  <a:schemeClr val="accent3">
                    <a:lumMod val="75000"/>
                  </a:schemeClr>
                </a:solidFill>
              </a:rPr>
              <a:t> June 2024</a:t>
            </a:r>
            <a:br>
              <a:rPr lang="en-SG" sz="4400" dirty="0">
                <a:solidFill>
                  <a:schemeClr val="accent3">
                    <a:lumMod val="75000"/>
                  </a:schemeClr>
                </a:solidFill>
              </a:rPr>
            </a:br>
            <a:br>
              <a:rPr lang="en-SG" sz="4400" dirty="0">
                <a:solidFill>
                  <a:schemeClr val="accent3">
                    <a:lumMod val="75000"/>
                  </a:schemeClr>
                </a:solidFill>
              </a:rPr>
            </a:br>
            <a:r>
              <a:rPr lang="en-SG" sz="3200" dirty="0">
                <a:solidFill>
                  <a:schemeClr val="accent3">
                    <a:lumMod val="75000"/>
                  </a:schemeClr>
                </a:solidFill>
              </a:rPr>
              <a:t>by</a:t>
            </a:r>
            <a:br>
              <a:rPr lang="en-SG" sz="3200" dirty="0">
                <a:solidFill>
                  <a:schemeClr val="accent3">
                    <a:lumMod val="75000"/>
                  </a:schemeClr>
                </a:solidFill>
              </a:rPr>
            </a:br>
            <a:br>
              <a:rPr lang="en-SG" sz="4400" dirty="0">
                <a:solidFill>
                  <a:schemeClr val="accent3">
                    <a:lumMod val="75000"/>
                  </a:schemeClr>
                </a:solidFill>
              </a:rPr>
            </a:br>
            <a:r>
              <a:rPr lang="en-SG" sz="4400" dirty="0">
                <a:solidFill>
                  <a:schemeClr val="accent3">
                    <a:lumMod val="75000"/>
                  </a:schemeClr>
                </a:solidFill>
              </a:rPr>
              <a:t>APDS Consulting</a:t>
            </a:r>
            <a:br>
              <a:rPr lang="en-SG" sz="4400" dirty="0"/>
            </a:br>
            <a:endParaRPr lang="en-SG" sz="4400" dirty="0"/>
          </a:p>
        </p:txBody>
      </p:sp>
      <p:pic>
        <p:nvPicPr>
          <p:cNvPr id="6" name="Picture 5" descr="Abstract background of glass spheres connected">
            <a:extLst>
              <a:ext uri="{FF2B5EF4-FFF2-40B4-BE49-F238E27FC236}">
                <a16:creationId xmlns:a16="http://schemas.microsoft.com/office/drawing/2014/main" id="{607E1B7B-B23B-97D0-7796-98D71A9CC957}"/>
              </a:ext>
            </a:extLst>
          </p:cNvPr>
          <p:cNvPicPr>
            <a:picLocks noChangeAspect="1"/>
          </p:cNvPicPr>
          <p:nvPr/>
        </p:nvPicPr>
        <p:blipFill rotWithShape="1">
          <a:blip r:embed="rId3"/>
          <a:srcRect l="39111" r="1198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extBox 2">
            <a:extLst>
              <a:ext uri="{FF2B5EF4-FFF2-40B4-BE49-F238E27FC236}">
                <a16:creationId xmlns:a16="http://schemas.microsoft.com/office/drawing/2014/main" id="{4F7FBDBE-458A-16EA-B974-B9DE6F8F641E}"/>
              </a:ext>
            </a:extLst>
          </p:cNvPr>
          <p:cNvSpPr txBox="1"/>
          <p:nvPr/>
        </p:nvSpPr>
        <p:spPr>
          <a:xfrm>
            <a:off x="421941" y="5607168"/>
            <a:ext cx="5368649" cy="707886"/>
          </a:xfrm>
          <a:prstGeom prst="rect">
            <a:avLst/>
          </a:prstGeom>
          <a:noFill/>
        </p:spPr>
        <p:txBody>
          <a:bodyPr wrap="none" rtlCol="0">
            <a:spAutoFit/>
          </a:bodyPr>
          <a:lstStyle/>
          <a:p>
            <a:r>
              <a:rPr lang="en-GB" sz="40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42253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73175" y="174625"/>
            <a:ext cx="9461500" cy="698500"/>
          </a:xfrm>
        </p:spPr>
        <p:txBody>
          <a:bodyPr/>
          <a:lstStyle/>
          <a:p>
            <a:r>
              <a:rPr lang="en-US" altLang="en-US" sz="2600"/>
              <a:t>Credit life cycle Analytics - Results </a:t>
            </a:r>
          </a:p>
        </p:txBody>
      </p:sp>
      <p:grpSp>
        <p:nvGrpSpPr>
          <p:cNvPr id="16" name="Group 15"/>
          <p:cNvGrpSpPr/>
          <p:nvPr/>
        </p:nvGrpSpPr>
        <p:grpSpPr>
          <a:xfrm>
            <a:off x="1462071" y="968375"/>
            <a:ext cx="9070993" cy="857250"/>
            <a:chOff x="319070" y="968375"/>
            <a:chExt cx="9070993" cy="857250"/>
          </a:xfrm>
          <a:effectLst>
            <a:reflection blurRad="6350" stA="52000" endA="300" endPos="35000" dir="5400000" sy="-100000" algn="bl" rotWithShape="0"/>
          </a:effectLst>
        </p:grpSpPr>
        <p:sp>
          <p:nvSpPr>
            <p:cNvPr id="17" name="AutoShape 10"/>
            <p:cNvSpPr>
              <a:spLocks noChangeArrowheads="1"/>
            </p:cNvSpPr>
            <p:nvPr/>
          </p:nvSpPr>
          <p:spPr bwMode="ltGray">
            <a:xfrm>
              <a:off x="319070" y="968375"/>
              <a:ext cx="2834282" cy="854075"/>
            </a:xfrm>
            <a:prstGeom prst="chevron">
              <a:avLst>
                <a:gd name="adj" fmla="val 7323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2350" tIns="41029" rIns="82058" bIns="41029" anchor="ctr"/>
            <a:lstStyle/>
            <a:p>
              <a:pPr defTabSz="820738">
                <a:defRPr/>
              </a:pPr>
              <a:r>
                <a:rPr lang="en-US" sz="1400" b="1" dirty="0">
                  <a:solidFill>
                    <a:schemeClr val="bg1"/>
                  </a:solidFill>
                  <a:latin typeface="Arial" charset="0"/>
                  <a:cs typeface="Arial" charset="0"/>
                </a:rPr>
                <a:t>Acquisition</a:t>
              </a:r>
            </a:p>
          </p:txBody>
        </p:sp>
        <p:sp>
          <p:nvSpPr>
            <p:cNvPr id="18" name="AutoShape 11"/>
            <p:cNvSpPr>
              <a:spLocks noChangeArrowheads="1"/>
            </p:cNvSpPr>
            <p:nvPr/>
          </p:nvSpPr>
          <p:spPr bwMode="ltGray">
            <a:xfrm>
              <a:off x="2507730" y="968375"/>
              <a:ext cx="2793930" cy="854075"/>
            </a:xfrm>
            <a:prstGeom prst="chevron">
              <a:avLst>
                <a:gd name="adj" fmla="val 73281"/>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2350" tIns="41029" rIns="82058" bIns="41029" anchor="ctr"/>
            <a:lstStyle/>
            <a:p>
              <a:pPr defTabSz="820738">
                <a:defRPr/>
              </a:pPr>
              <a:r>
                <a:rPr lang="en-US" sz="1400" b="1" dirty="0">
                  <a:solidFill>
                    <a:schemeClr val="bg1"/>
                  </a:solidFill>
                  <a:latin typeface="Arial" charset="0"/>
                  <a:cs typeface="Arial" charset="0"/>
                </a:rPr>
                <a:t>Origination</a:t>
              </a:r>
            </a:p>
          </p:txBody>
        </p:sp>
        <p:sp>
          <p:nvSpPr>
            <p:cNvPr id="19" name="AutoShape 12"/>
            <p:cNvSpPr>
              <a:spLocks noChangeArrowheads="1"/>
            </p:cNvSpPr>
            <p:nvPr/>
          </p:nvSpPr>
          <p:spPr bwMode="ltGray">
            <a:xfrm>
              <a:off x="4418771" y="968375"/>
              <a:ext cx="2948880" cy="854075"/>
            </a:xfrm>
            <a:prstGeom prst="chevron">
              <a:avLst>
                <a:gd name="adj" fmla="val 7323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2350" tIns="41029" rIns="82058" bIns="41029" anchor="ctr"/>
            <a:lstStyle/>
            <a:p>
              <a:pPr defTabSz="820738">
                <a:defRPr/>
              </a:pPr>
              <a:r>
                <a:rPr lang="en-US" sz="1400" b="1" dirty="0">
                  <a:solidFill>
                    <a:schemeClr val="bg1"/>
                  </a:solidFill>
                  <a:latin typeface="Arial" charset="0"/>
                  <a:cs typeface="Arial" charset="0"/>
                </a:rPr>
                <a:t>Customer</a:t>
              </a:r>
            </a:p>
            <a:p>
              <a:pPr defTabSz="820738">
                <a:defRPr/>
              </a:pPr>
              <a:r>
                <a:rPr lang="en-US" sz="1400" b="1" dirty="0">
                  <a:solidFill>
                    <a:schemeClr val="bg1"/>
                  </a:solidFill>
                  <a:latin typeface="Arial" charset="0"/>
                  <a:cs typeface="Arial" charset="0"/>
                </a:rPr>
                <a:t>Management</a:t>
              </a:r>
            </a:p>
          </p:txBody>
        </p:sp>
        <p:sp>
          <p:nvSpPr>
            <p:cNvPr id="20" name="AutoShape 13"/>
            <p:cNvSpPr>
              <a:spLocks noChangeArrowheads="1"/>
            </p:cNvSpPr>
            <p:nvPr/>
          </p:nvSpPr>
          <p:spPr bwMode="ltGray">
            <a:xfrm>
              <a:off x="6355638" y="971550"/>
              <a:ext cx="3034425" cy="854075"/>
            </a:xfrm>
            <a:prstGeom prst="chevron">
              <a:avLst>
                <a:gd name="adj" fmla="val 7323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2350" tIns="41029" rIns="82058" bIns="41029" anchor="ctr"/>
            <a:lstStyle/>
            <a:p>
              <a:pPr defTabSz="820738">
                <a:defRPr/>
              </a:pPr>
              <a:r>
                <a:rPr lang="en-US" sz="1400" b="1" dirty="0">
                  <a:solidFill>
                    <a:schemeClr val="bg1"/>
                  </a:solidFill>
                  <a:latin typeface="Arial" charset="0"/>
                  <a:cs typeface="Arial" charset="0"/>
                </a:rPr>
                <a:t>Collections &amp; Recovery</a:t>
              </a:r>
            </a:p>
          </p:txBody>
        </p:sp>
      </p:grpSp>
      <p:sp>
        <p:nvSpPr>
          <p:cNvPr id="9220" name="Text Box 10"/>
          <p:cNvSpPr txBox="1">
            <a:spLocks noChangeArrowheads="1"/>
          </p:cNvSpPr>
          <p:nvPr/>
        </p:nvSpPr>
        <p:spPr bwMode="invGray">
          <a:xfrm>
            <a:off x="1681164" y="2409826"/>
            <a:ext cx="2395537" cy="225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Increased market share</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Increased share of wallet</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Reduced marketing costs</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Increased revenue</a:t>
            </a:r>
          </a:p>
        </p:txBody>
      </p:sp>
      <p:sp>
        <p:nvSpPr>
          <p:cNvPr id="9221" name="Text Box 4"/>
          <p:cNvSpPr txBox="1">
            <a:spLocks noChangeArrowheads="1"/>
          </p:cNvSpPr>
          <p:nvPr/>
        </p:nvSpPr>
        <p:spPr bwMode="invGray">
          <a:xfrm>
            <a:off x="4076700" y="2460626"/>
            <a:ext cx="1968500"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Increased approvals</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Reduced losses</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Increased activation/usage</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Reduced origination costs</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Reduced application fraud</a:t>
            </a:r>
          </a:p>
        </p:txBody>
      </p:sp>
      <p:sp>
        <p:nvSpPr>
          <p:cNvPr id="9222" name="Text Box 5"/>
          <p:cNvSpPr txBox="1">
            <a:spLocks noChangeArrowheads="1"/>
          </p:cNvSpPr>
          <p:nvPr/>
        </p:nvSpPr>
        <p:spPr bwMode="invGray">
          <a:xfrm>
            <a:off x="6045201" y="2460626"/>
            <a:ext cx="236537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Increased revenue</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Reduced losses</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Reduced attrition</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Reduced transaction fraud</a:t>
            </a:r>
          </a:p>
          <a:p>
            <a:pPr eaLnBrk="1" hangingPunct="1">
              <a:lnSpc>
                <a:spcPct val="100000"/>
              </a:lnSpc>
              <a:spcBef>
                <a:spcPct val="50000"/>
              </a:spcBef>
              <a:spcAft>
                <a:spcPct val="0"/>
              </a:spcAft>
              <a:buClr>
                <a:schemeClr val="tx2"/>
              </a:buClr>
              <a:buFont typeface="Wingdings 3" panose="05040102010807070707" pitchFamily="18" charset="2"/>
              <a:buChar char="u"/>
            </a:pPr>
            <a:endParaRPr lang="en-US" altLang="en-US" sz="1400">
              <a:solidFill>
                <a:srgbClr val="585858"/>
              </a:solidFill>
            </a:endParaRPr>
          </a:p>
        </p:txBody>
      </p:sp>
      <p:sp>
        <p:nvSpPr>
          <p:cNvPr id="9223" name="Text Box 5"/>
          <p:cNvSpPr txBox="1">
            <a:spLocks noChangeArrowheads="1"/>
          </p:cNvSpPr>
          <p:nvPr/>
        </p:nvSpPr>
        <p:spPr bwMode="invGray">
          <a:xfrm>
            <a:off x="7993064" y="2460626"/>
            <a:ext cx="236537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Reduced losses</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Increased amounts collected</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a:solidFill>
                  <a:srgbClr val="585858"/>
                </a:solidFill>
              </a:rPr>
              <a:t>Reduced customer service and collection costs</a:t>
            </a:r>
          </a:p>
          <a:p>
            <a:pPr eaLnBrk="1" hangingPunct="1">
              <a:lnSpc>
                <a:spcPct val="100000"/>
              </a:lnSpc>
              <a:spcBef>
                <a:spcPct val="50000"/>
              </a:spcBef>
              <a:spcAft>
                <a:spcPct val="0"/>
              </a:spcAft>
              <a:buClr>
                <a:schemeClr val="tx2"/>
              </a:buClr>
              <a:buFont typeface="Wingdings 3" panose="05040102010807070707" pitchFamily="18" charset="2"/>
              <a:buChar char="u"/>
            </a:pPr>
            <a:endParaRPr lang="en-US" altLang="en-US" sz="1400">
              <a:solidFill>
                <a:srgbClr val="585858"/>
              </a:solidFill>
            </a:endParaRPr>
          </a:p>
        </p:txBody>
      </p:sp>
      <p:sp>
        <p:nvSpPr>
          <p:cNvPr id="27" name="Text Box 11"/>
          <p:cNvSpPr txBox="1">
            <a:spLocks noChangeArrowheads="1"/>
          </p:cNvSpPr>
          <p:nvPr/>
        </p:nvSpPr>
        <p:spPr bwMode="ltGray">
          <a:xfrm>
            <a:off x="3672174" y="5268008"/>
            <a:ext cx="4320117" cy="396875"/>
          </a:xfrm>
          <a:prstGeom prst="rect">
            <a:avLst/>
          </a:prstGeom>
          <a:solidFill>
            <a:srgbClr val="FF0000"/>
          </a:solidFill>
          <a:ln>
            <a:noFill/>
          </a:ln>
          <a:effectLst/>
          <a:scene3d>
            <a:camera prst="orthographicFront"/>
            <a:lightRig rig="threePt" dir="t"/>
          </a:scene3d>
          <a:sp3d>
            <a:bevelT/>
          </a:sp3d>
        </p:spPr>
        <p:txBody>
          <a:bodyPr>
            <a:spAutoFit/>
          </a:bodyPr>
          <a:lstStyle/>
          <a:p>
            <a:pPr algn="ctr" eaLnBrk="1" hangingPunct="1">
              <a:defRPr/>
            </a:pPr>
            <a:r>
              <a:rPr lang="en-US" sz="2000" b="1" dirty="0">
                <a:solidFill>
                  <a:schemeClr val="bg1"/>
                </a:solidFill>
                <a:latin typeface="Arial" charset="0"/>
                <a:cs typeface="Arial" charset="0"/>
              </a:rPr>
              <a:t>Better  Results</a:t>
            </a:r>
          </a:p>
        </p:txBody>
      </p:sp>
      <p:pic>
        <p:nvPicPr>
          <p:cNvPr id="2" name="Picture 1">
            <a:extLst>
              <a:ext uri="{FF2B5EF4-FFF2-40B4-BE49-F238E27FC236}">
                <a16:creationId xmlns:a16="http://schemas.microsoft.com/office/drawing/2014/main" id="{80C54F75-97EC-60EC-CA59-7A6AA04D6703}"/>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E1B9E11E-3F86-2345-BE7D-932F636505BF}"/>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cSld>
  <p:clrMapOvr>
    <a:masterClrMapping/>
  </p:clrMapOvr>
  <p:transition spd="slow" advClick="0" advTm="600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06A5-28EF-2076-BFEC-421C592A5225}"/>
              </a:ext>
            </a:extLst>
          </p:cNvPr>
          <p:cNvSpPr>
            <a:spLocks noGrp="1"/>
          </p:cNvSpPr>
          <p:nvPr>
            <p:ph type="title"/>
          </p:nvPr>
        </p:nvSpPr>
        <p:spPr/>
        <p:txBody>
          <a:bodyPr/>
          <a:lstStyle/>
          <a:p>
            <a:r>
              <a:rPr lang="en-GB" dirty="0">
                <a:solidFill>
                  <a:schemeClr val="tx1"/>
                </a:solidFill>
              </a:rPr>
              <a:t>Model Diagnostics - </a:t>
            </a:r>
            <a:r>
              <a:rPr lang="en-GB" b="0" i="0" dirty="0">
                <a:solidFill>
                  <a:srgbClr val="000000"/>
                </a:solidFill>
                <a:effectLst/>
                <a:latin typeface="Linux Libertine"/>
              </a:rPr>
              <a:t>Kolmogorov–Smirnov (KS)</a:t>
            </a:r>
            <a:br>
              <a:rPr lang="en-GB" b="0" i="0" dirty="0">
                <a:solidFill>
                  <a:srgbClr val="000000"/>
                </a:solidFill>
                <a:effectLst/>
                <a:latin typeface="Linux Libertine"/>
              </a:rPr>
            </a:br>
            <a:r>
              <a:rPr lang="en-GB" dirty="0">
                <a:solidFill>
                  <a:schemeClr val="tx1"/>
                </a:solidFill>
              </a:rPr>
              <a:t> </a:t>
            </a:r>
            <a:r>
              <a:rPr lang="en-GB" dirty="0"/>
              <a:t> </a:t>
            </a:r>
          </a:p>
        </p:txBody>
      </p:sp>
      <p:sp>
        <p:nvSpPr>
          <p:cNvPr id="3" name="Content Placeholder 2">
            <a:extLst>
              <a:ext uri="{FF2B5EF4-FFF2-40B4-BE49-F238E27FC236}">
                <a16:creationId xmlns:a16="http://schemas.microsoft.com/office/drawing/2014/main" id="{396577F5-98A7-BF02-BA2E-F4E6E4767BDA}"/>
              </a:ext>
            </a:extLst>
          </p:cNvPr>
          <p:cNvSpPr>
            <a:spLocks noGrp="1"/>
          </p:cNvSpPr>
          <p:nvPr>
            <p:ph idx="1"/>
          </p:nvPr>
        </p:nvSpPr>
        <p:spPr>
          <a:xfrm>
            <a:off x="838200" y="4217438"/>
            <a:ext cx="10515600" cy="2724539"/>
          </a:xfrm>
        </p:spPr>
        <p:txBody>
          <a:bodyPr>
            <a:normAutofit/>
          </a:bodyPr>
          <a:lstStyle/>
          <a:p>
            <a:r>
              <a:rPr lang="en-US" sz="2200" dirty="0">
                <a:solidFill>
                  <a:schemeClr val="tx1"/>
                </a:solidFill>
              </a:rPr>
              <a:t>Maximum difference between cumulative % goods and cumulative % bads</a:t>
            </a:r>
          </a:p>
          <a:p>
            <a:r>
              <a:rPr lang="en-US" sz="2200" dirty="0">
                <a:solidFill>
                  <a:schemeClr val="tx1"/>
                </a:solidFill>
              </a:rPr>
              <a:t>Advantages: -</a:t>
            </a:r>
          </a:p>
          <a:p>
            <a:pPr lvl="1"/>
            <a:r>
              <a:rPr lang="en-US" sz="1800" dirty="0"/>
              <a:t>Standard scale 0.0 - 1.0 comparable across models</a:t>
            </a:r>
          </a:p>
          <a:p>
            <a:pPr lvl="1"/>
            <a:r>
              <a:rPr lang="en-US" sz="1800" dirty="0"/>
              <a:t>Identifies area where Scorecard works best (i.e. max separation)</a:t>
            </a:r>
            <a:endParaRPr lang="en-GB" sz="1800" dirty="0"/>
          </a:p>
          <a:p>
            <a:r>
              <a:rPr lang="en-US" sz="2200" dirty="0">
                <a:solidFill>
                  <a:schemeClr val="tx1"/>
                </a:solidFill>
              </a:rPr>
              <a:t>Disadvantages: -</a:t>
            </a:r>
          </a:p>
          <a:p>
            <a:pPr lvl="1"/>
            <a:r>
              <a:rPr lang="en-US" sz="1800" dirty="0"/>
              <a:t>Point of maximum difference may not fall at the decision point</a:t>
            </a:r>
          </a:p>
          <a:p>
            <a:pPr lvl="1"/>
            <a:endParaRPr lang="en-US" dirty="0"/>
          </a:p>
          <a:p>
            <a:endParaRPr lang="en-GB" dirty="0"/>
          </a:p>
        </p:txBody>
      </p:sp>
      <p:grpSp>
        <p:nvGrpSpPr>
          <p:cNvPr id="5" name="Group 4">
            <a:extLst>
              <a:ext uri="{FF2B5EF4-FFF2-40B4-BE49-F238E27FC236}">
                <a16:creationId xmlns:a16="http://schemas.microsoft.com/office/drawing/2014/main" id="{702471BD-0132-A931-460A-0875075A0913}"/>
              </a:ext>
            </a:extLst>
          </p:cNvPr>
          <p:cNvGrpSpPr/>
          <p:nvPr/>
        </p:nvGrpSpPr>
        <p:grpSpPr>
          <a:xfrm>
            <a:off x="375088" y="1380929"/>
            <a:ext cx="5178175" cy="2836509"/>
            <a:chOff x="1623317" y="976045"/>
            <a:chExt cx="5178175" cy="3830905"/>
          </a:xfrm>
        </p:grpSpPr>
        <p:graphicFrame>
          <p:nvGraphicFramePr>
            <p:cNvPr id="6" name="Chart 5">
              <a:extLst>
                <a:ext uri="{FF2B5EF4-FFF2-40B4-BE49-F238E27FC236}">
                  <a16:creationId xmlns:a16="http://schemas.microsoft.com/office/drawing/2014/main" id="{F4315592-AE58-678F-4B17-909D6E46CCD5}"/>
                </a:ext>
              </a:extLst>
            </p:cNvPr>
            <p:cNvGraphicFramePr>
              <a:graphicFrameLocks/>
            </p:cNvGraphicFramePr>
            <p:nvPr>
              <p:extLst>
                <p:ext uri="{D42A27DB-BD31-4B8C-83A1-F6EECF244321}">
                  <p14:modId xmlns:p14="http://schemas.microsoft.com/office/powerpoint/2010/main" val="3460137927"/>
                </p:ext>
              </p:extLst>
            </p:nvPr>
          </p:nvGraphicFramePr>
          <p:xfrm>
            <a:off x="1623317" y="976045"/>
            <a:ext cx="5178175" cy="38309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84949C9-EFBD-E61A-E860-A1DE78FCDC13}"/>
                </a:ext>
              </a:extLst>
            </p:cNvPr>
            <p:cNvSpPr txBox="1"/>
            <p:nvPr/>
          </p:nvSpPr>
          <p:spPr>
            <a:xfrm>
              <a:off x="4846320" y="3028890"/>
              <a:ext cx="1335366" cy="400110"/>
            </a:xfrm>
            <a:prstGeom prst="rect">
              <a:avLst/>
            </a:prstGeom>
            <a:noFill/>
          </p:spPr>
          <p:txBody>
            <a:bodyPr wrap="none" rtlCol="0">
              <a:spAutoFit/>
            </a:bodyPr>
            <a:lstStyle/>
            <a:p>
              <a:r>
                <a:rPr lang="en-GB" sz="2000" b="1" dirty="0"/>
                <a:t>KS = 42.96 </a:t>
              </a:r>
            </a:p>
          </p:txBody>
        </p:sp>
      </p:grpSp>
      <p:grpSp>
        <p:nvGrpSpPr>
          <p:cNvPr id="8" name="Group 7">
            <a:extLst>
              <a:ext uri="{FF2B5EF4-FFF2-40B4-BE49-F238E27FC236}">
                <a16:creationId xmlns:a16="http://schemas.microsoft.com/office/drawing/2014/main" id="{D2CE8013-E527-F981-975F-63DDF44D0BB5}"/>
              </a:ext>
            </a:extLst>
          </p:cNvPr>
          <p:cNvGrpSpPr/>
          <p:nvPr/>
        </p:nvGrpSpPr>
        <p:grpSpPr>
          <a:xfrm>
            <a:off x="6167531" y="1280140"/>
            <a:ext cx="5840967" cy="2937298"/>
            <a:chOff x="6206358" y="1690687"/>
            <a:chExt cx="4572000" cy="3690609"/>
          </a:xfrm>
        </p:grpSpPr>
        <p:graphicFrame>
          <p:nvGraphicFramePr>
            <p:cNvPr id="9" name="Chart 8">
              <a:extLst>
                <a:ext uri="{FF2B5EF4-FFF2-40B4-BE49-F238E27FC236}">
                  <a16:creationId xmlns:a16="http://schemas.microsoft.com/office/drawing/2014/main" id="{112CA4B5-89B8-B658-FDCB-F17487187EC3}"/>
                </a:ext>
              </a:extLst>
            </p:cNvPr>
            <p:cNvGraphicFramePr>
              <a:graphicFrameLocks/>
            </p:cNvGraphicFramePr>
            <p:nvPr>
              <p:extLst>
                <p:ext uri="{D42A27DB-BD31-4B8C-83A1-F6EECF244321}">
                  <p14:modId xmlns:p14="http://schemas.microsoft.com/office/powerpoint/2010/main" val="171443228"/>
                </p:ext>
              </p:extLst>
            </p:nvPr>
          </p:nvGraphicFramePr>
          <p:xfrm>
            <a:off x="6206358" y="1690687"/>
            <a:ext cx="4572000" cy="369060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CADFF19-3A39-F3C3-E521-F1C3205F310C}"/>
                </a:ext>
              </a:extLst>
            </p:cNvPr>
            <p:cNvSpPr txBox="1"/>
            <p:nvPr/>
          </p:nvSpPr>
          <p:spPr>
            <a:xfrm>
              <a:off x="8983893" y="3535991"/>
              <a:ext cx="1147815" cy="400110"/>
            </a:xfrm>
            <a:prstGeom prst="rect">
              <a:avLst/>
            </a:prstGeom>
            <a:noFill/>
          </p:spPr>
          <p:txBody>
            <a:bodyPr wrap="none" rtlCol="0">
              <a:spAutoFit/>
            </a:bodyPr>
            <a:lstStyle/>
            <a:p>
              <a:r>
                <a:rPr lang="en-GB" sz="2000" b="1" dirty="0"/>
                <a:t>KS = 67.7</a:t>
              </a:r>
            </a:p>
          </p:txBody>
        </p:sp>
      </p:grpSp>
      <p:cxnSp>
        <p:nvCxnSpPr>
          <p:cNvPr id="15" name="Straight Arrow Connector 14">
            <a:extLst>
              <a:ext uri="{FF2B5EF4-FFF2-40B4-BE49-F238E27FC236}">
                <a16:creationId xmlns:a16="http://schemas.microsoft.com/office/drawing/2014/main" id="{55779057-D448-D304-8315-27714731D25E}"/>
              </a:ext>
            </a:extLst>
          </p:cNvPr>
          <p:cNvCxnSpPr>
            <a:cxnSpLocks/>
          </p:cNvCxnSpPr>
          <p:nvPr/>
        </p:nvCxnSpPr>
        <p:spPr>
          <a:xfrm flipV="1">
            <a:off x="6876661" y="2425959"/>
            <a:ext cx="0" cy="10030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DC7EFFC-4924-59E0-A489-6A1DB6C32134}"/>
              </a:ext>
            </a:extLst>
          </p:cNvPr>
          <p:cNvPicPr>
            <a:picLocks noChangeAspect="1"/>
          </p:cNvPicPr>
          <p:nvPr/>
        </p:nvPicPr>
        <p:blipFill>
          <a:blip r:embed="rId4"/>
          <a:stretch>
            <a:fillRect/>
          </a:stretch>
        </p:blipFill>
        <p:spPr>
          <a:xfrm>
            <a:off x="11076335" y="6022776"/>
            <a:ext cx="1115665" cy="835224"/>
          </a:xfrm>
          <a:prstGeom prst="rect">
            <a:avLst/>
          </a:prstGeom>
        </p:spPr>
      </p:pic>
      <p:sp>
        <p:nvSpPr>
          <p:cNvPr id="4" name="TextBox 3">
            <a:extLst>
              <a:ext uri="{FF2B5EF4-FFF2-40B4-BE49-F238E27FC236}">
                <a16:creationId xmlns:a16="http://schemas.microsoft.com/office/drawing/2014/main" id="{E8F1CE88-D2F0-21E5-BB13-8BF6D8A0940E}"/>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9884043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06A5-28EF-2076-BFEC-421C592A5225}"/>
              </a:ext>
            </a:extLst>
          </p:cNvPr>
          <p:cNvSpPr>
            <a:spLocks noGrp="1"/>
          </p:cNvSpPr>
          <p:nvPr>
            <p:ph type="title"/>
          </p:nvPr>
        </p:nvSpPr>
        <p:spPr>
          <a:xfrm>
            <a:off x="41666" y="1232"/>
            <a:ext cx="11758126" cy="1325563"/>
          </a:xfrm>
        </p:spPr>
        <p:txBody>
          <a:bodyPr/>
          <a:lstStyle/>
          <a:p>
            <a:r>
              <a:rPr lang="en-GB" dirty="0">
                <a:solidFill>
                  <a:schemeClr val="tx1"/>
                </a:solidFill>
              </a:rPr>
              <a:t>Model Diagnostics – Gini Co-Efficient / Lorenz Curve / </a:t>
            </a:r>
            <a:r>
              <a:rPr lang="en-GB" dirty="0" err="1">
                <a:solidFill>
                  <a:schemeClr val="tx1"/>
                </a:solidFill>
              </a:rPr>
              <a:t>RoC</a:t>
            </a:r>
            <a:r>
              <a:rPr lang="en-GB" dirty="0">
                <a:solidFill>
                  <a:schemeClr val="tx1"/>
                </a:solidFill>
              </a:rPr>
              <a:t> Curve </a:t>
            </a:r>
            <a:r>
              <a:rPr lang="en-GB" dirty="0"/>
              <a:t> </a:t>
            </a:r>
          </a:p>
        </p:txBody>
      </p:sp>
      <p:sp>
        <p:nvSpPr>
          <p:cNvPr id="3" name="Content Placeholder 2">
            <a:extLst>
              <a:ext uri="{FF2B5EF4-FFF2-40B4-BE49-F238E27FC236}">
                <a16:creationId xmlns:a16="http://schemas.microsoft.com/office/drawing/2014/main" id="{396577F5-98A7-BF02-BA2E-F4E6E4767BDA}"/>
              </a:ext>
            </a:extLst>
          </p:cNvPr>
          <p:cNvSpPr>
            <a:spLocks noGrp="1"/>
          </p:cNvSpPr>
          <p:nvPr>
            <p:ph idx="1"/>
          </p:nvPr>
        </p:nvSpPr>
        <p:spPr>
          <a:xfrm>
            <a:off x="390331" y="4670230"/>
            <a:ext cx="10515600" cy="1953273"/>
          </a:xfrm>
        </p:spPr>
        <p:txBody>
          <a:bodyPr>
            <a:normAutofit/>
          </a:bodyPr>
          <a:lstStyle/>
          <a:p>
            <a:r>
              <a:rPr lang="en-US" sz="2200" dirty="0">
                <a:solidFill>
                  <a:schemeClr val="tx1"/>
                </a:solidFill>
              </a:rPr>
              <a:t>Measures the difference between the cumulative of goods and bads by score</a:t>
            </a:r>
            <a:endParaRPr lang="en-GB" sz="2200" dirty="0">
              <a:solidFill>
                <a:schemeClr val="tx1"/>
              </a:solidFill>
            </a:endParaRPr>
          </a:p>
          <a:p>
            <a:r>
              <a:rPr lang="en-GB" sz="2200" dirty="0">
                <a:solidFill>
                  <a:schemeClr val="tx1"/>
                </a:solidFill>
              </a:rPr>
              <a:t>Advantages: -</a:t>
            </a:r>
          </a:p>
          <a:p>
            <a:pPr lvl="1"/>
            <a:r>
              <a:rPr lang="en-US" sz="1800" dirty="0"/>
              <a:t>Standard scale 0% - 100% comparable across models</a:t>
            </a:r>
          </a:p>
          <a:p>
            <a:r>
              <a:rPr lang="en-US" sz="2200" dirty="0">
                <a:solidFill>
                  <a:schemeClr val="tx1"/>
                </a:solidFill>
              </a:rPr>
              <a:t>Disadvantages: -</a:t>
            </a:r>
          </a:p>
          <a:p>
            <a:pPr lvl="1"/>
            <a:r>
              <a:rPr lang="en-US" sz="1800" dirty="0"/>
              <a:t>Separation may be skewed to high or low scores only</a:t>
            </a:r>
          </a:p>
          <a:p>
            <a:endParaRPr lang="en-US" dirty="0"/>
          </a:p>
          <a:p>
            <a:endParaRPr lang="en-US" dirty="0"/>
          </a:p>
          <a:p>
            <a:pPr marL="0" indent="0">
              <a:buNone/>
            </a:pPr>
            <a:endParaRPr lang="en-GB" dirty="0"/>
          </a:p>
        </p:txBody>
      </p:sp>
      <p:grpSp>
        <p:nvGrpSpPr>
          <p:cNvPr id="4" name="Group 3">
            <a:extLst>
              <a:ext uri="{FF2B5EF4-FFF2-40B4-BE49-F238E27FC236}">
                <a16:creationId xmlns:a16="http://schemas.microsoft.com/office/drawing/2014/main" id="{AE8C055A-9BFF-57EA-430D-EBCFD0724520}"/>
              </a:ext>
            </a:extLst>
          </p:cNvPr>
          <p:cNvGrpSpPr/>
          <p:nvPr/>
        </p:nvGrpSpPr>
        <p:grpSpPr>
          <a:xfrm>
            <a:off x="392208" y="1104900"/>
            <a:ext cx="5326124" cy="3392066"/>
            <a:chOff x="2690116" y="2340313"/>
            <a:chExt cx="7121703" cy="3916649"/>
          </a:xfrm>
        </p:grpSpPr>
        <p:graphicFrame>
          <p:nvGraphicFramePr>
            <p:cNvPr id="5" name="Chart 4">
              <a:extLst>
                <a:ext uri="{FF2B5EF4-FFF2-40B4-BE49-F238E27FC236}">
                  <a16:creationId xmlns:a16="http://schemas.microsoft.com/office/drawing/2014/main" id="{69D56990-AAD4-EF40-26F8-90055A486BD1}"/>
                </a:ext>
              </a:extLst>
            </p:cNvPr>
            <p:cNvGraphicFramePr>
              <a:graphicFrameLocks/>
            </p:cNvGraphicFramePr>
            <p:nvPr>
              <p:extLst>
                <p:ext uri="{D42A27DB-BD31-4B8C-83A1-F6EECF244321}">
                  <p14:modId xmlns:p14="http://schemas.microsoft.com/office/powerpoint/2010/main" val="1977816927"/>
                </p:ext>
              </p:extLst>
            </p:nvPr>
          </p:nvGraphicFramePr>
          <p:xfrm>
            <a:off x="2690116" y="2340313"/>
            <a:ext cx="7121703" cy="39166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6CF0F7A-E00B-5EA5-48B0-9878F1D510EF}"/>
                </a:ext>
              </a:extLst>
            </p:cNvPr>
            <p:cNvSpPr txBox="1"/>
            <p:nvPr/>
          </p:nvSpPr>
          <p:spPr>
            <a:xfrm>
              <a:off x="5924814" y="4612640"/>
              <a:ext cx="2638800" cy="369332"/>
            </a:xfrm>
            <a:prstGeom prst="rect">
              <a:avLst/>
            </a:prstGeom>
            <a:noFill/>
          </p:spPr>
          <p:txBody>
            <a:bodyPr wrap="none" rtlCol="0">
              <a:spAutoFit/>
            </a:bodyPr>
            <a:lstStyle/>
            <a:p>
              <a:r>
                <a:rPr lang="en-GB" b="1" dirty="0"/>
                <a:t>GINI CO-EFFICIENT   56.26</a:t>
              </a:r>
            </a:p>
          </p:txBody>
        </p:sp>
      </p:grpSp>
      <p:grpSp>
        <p:nvGrpSpPr>
          <p:cNvPr id="7" name="Group 6">
            <a:extLst>
              <a:ext uri="{FF2B5EF4-FFF2-40B4-BE49-F238E27FC236}">
                <a16:creationId xmlns:a16="http://schemas.microsoft.com/office/drawing/2014/main" id="{0263DA94-E3FF-5AF8-6935-C805CD33BFBB}"/>
              </a:ext>
            </a:extLst>
          </p:cNvPr>
          <p:cNvGrpSpPr>
            <a:grpSpLocks noChangeAspect="1"/>
          </p:cNvGrpSpPr>
          <p:nvPr/>
        </p:nvGrpSpPr>
        <p:grpSpPr>
          <a:xfrm>
            <a:off x="6473669" y="1035159"/>
            <a:ext cx="5328000" cy="3635071"/>
            <a:chOff x="6096000" y="2336800"/>
            <a:chExt cx="5328000" cy="3916800"/>
          </a:xfrm>
        </p:grpSpPr>
        <p:graphicFrame>
          <p:nvGraphicFramePr>
            <p:cNvPr id="8" name="Chart 7">
              <a:extLst>
                <a:ext uri="{FF2B5EF4-FFF2-40B4-BE49-F238E27FC236}">
                  <a16:creationId xmlns:a16="http://schemas.microsoft.com/office/drawing/2014/main" id="{2A39E201-22FD-A951-D69B-DA51569ADE84}"/>
                </a:ext>
              </a:extLst>
            </p:cNvPr>
            <p:cNvGraphicFramePr>
              <a:graphicFrameLocks noChangeAspect="1"/>
            </p:cNvGraphicFramePr>
            <p:nvPr>
              <p:extLst>
                <p:ext uri="{D42A27DB-BD31-4B8C-83A1-F6EECF244321}">
                  <p14:modId xmlns:p14="http://schemas.microsoft.com/office/powerpoint/2010/main" val="4285744566"/>
                </p:ext>
              </p:extLst>
            </p:nvPr>
          </p:nvGraphicFramePr>
          <p:xfrm>
            <a:off x="6096000" y="2336800"/>
            <a:ext cx="5328000" cy="391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1B022DC-A790-9548-607C-26372CA4F239}"/>
                </a:ext>
              </a:extLst>
            </p:cNvPr>
            <p:cNvSpPr txBox="1"/>
            <p:nvPr/>
          </p:nvSpPr>
          <p:spPr>
            <a:xfrm>
              <a:off x="6926675" y="3706998"/>
              <a:ext cx="2638799" cy="369332"/>
            </a:xfrm>
            <a:prstGeom prst="rect">
              <a:avLst/>
            </a:prstGeom>
            <a:noFill/>
          </p:spPr>
          <p:txBody>
            <a:bodyPr wrap="none" rtlCol="0">
              <a:spAutoFit/>
            </a:bodyPr>
            <a:lstStyle/>
            <a:p>
              <a:r>
                <a:rPr lang="en-GB" b="1" dirty="0"/>
                <a:t>GINI CO-EFFICIENT   83.24</a:t>
              </a:r>
            </a:p>
          </p:txBody>
        </p:sp>
      </p:grpSp>
      <p:pic>
        <p:nvPicPr>
          <p:cNvPr id="10" name="Picture 9">
            <a:extLst>
              <a:ext uri="{FF2B5EF4-FFF2-40B4-BE49-F238E27FC236}">
                <a16:creationId xmlns:a16="http://schemas.microsoft.com/office/drawing/2014/main" id="{2FA1E110-DF99-DCC3-6D2C-A0AC4C105742}"/>
              </a:ext>
            </a:extLst>
          </p:cNvPr>
          <p:cNvPicPr/>
          <p:nvPr/>
        </p:nvPicPr>
        <p:blipFill>
          <a:blip r:embed="rId4"/>
          <a:srcRect/>
          <a:stretch>
            <a:fillRect/>
          </a:stretch>
        </p:blipFill>
        <p:spPr>
          <a:xfrm>
            <a:off x="11073526" y="6020554"/>
            <a:ext cx="1118474" cy="837446"/>
          </a:xfrm>
          <a:prstGeom prst="rect">
            <a:avLst/>
          </a:prstGeom>
          <a:noFill/>
          <a:ln>
            <a:noFill/>
            <a:prstDash/>
          </a:ln>
        </p:spPr>
      </p:pic>
      <p:sp>
        <p:nvSpPr>
          <p:cNvPr id="11" name="TextBox 10">
            <a:extLst>
              <a:ext uri="{FF2B5EF4-FFF2-40B4-BE49-F238E27FC236}">
                <a16:creationId xmlns:a16="http://schemas.microsoft.com/office/drawing/2014/main" id="{68DC7BAF-5AAB-7CF4-23EC-683218D49EBE}"/>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268062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2C631-5573-1373-21F5-EC5FD0D6A771}"/>
              </a:ext>
            </a:extLst>
          </p:cNvPr>
          <p:cNvSpPr>
            <a:spLocks noGrp="1"/>
          </p:cNvSpPr>
          <p:nvPr>
            <p:ph type="title"/>
          </p:nvPr>
        </p:nvSpPr>
        <p:spPr>
          <a:xfrm>
            <a:off x="119743" y="38460"/>
            <a:ext cx="10515600" cy="491754"/>
          </a:xfrm>
        </p:spPr>
        <p:txBody>
          <a:bodyPr>
            <a:normAutofit fontScale="90000"/>
          </a:bodyPr>
          <a:lstStyle/>
          <a:p>
            <a:r>
              <a:rPr lang="en-US" dirty="0">
                <a:solidFill>
                  <a:schemeClr val="tx1"/>
                </a:solidFill>
              </a:rPr>
              <a:t>Reject Inference</a:t>
            </a:r>
            <a:endParaRPr lang="en-GB" dirty="0">
              <a:solidFill>
                <a:schemeClr val="tx1"/>
              </a:solidFill>
            </a:endParaRPr>
          </a:p>
        </p:txBody>
      </p:sp>
      <p:grpSp>
        <p:nvGrpSpPr>
          <p:cNvPr id="16" name="Group 15">
            <a:extLst>
              <a:ext uri="{FF2B5EF4-FFF2-40B4-BE49-F238E27FC236}">
                <a16:creationId xmlns:a16="http://schemas.microsoft.com/office/drawing/2014/main" id="{F74F570E-17A1-631C-9613-1C671D97FAB1}"/>
              </a:ext>
            </a:extLst>
          </p:cNvPr>
          <p:cNvGrpSpPr/>
          <p:nvPr/>
        </p:nvGrpSpPr>
        <p:grpSpPr>
          <a:xfrm>
            <a:off x="914399" y="2157219"/>
            <a:ext cx="3368351" cy="3265420"/>
            <a:chOff x="205273" y="1690688"/>
            <a:chExt cx="3368351" cy="3265420"/>
          </a:xfrm>
        </p:grpSpPr>
        <p:sp>
          <p:nvSpPr>
            <p:cNvPr id="5" name="Isosceles Triangle 4">
              <a:extLst>
                <a:ext uri="{FF2B5EF4-FFF2-40B4-BE49-F238E27FC236}">
                  <a16:creationId xmlns:a16="http://schemas.microsoft.com/office/drawing/2014/main" id="{8B93C9C4-B19E-C64C-E48A-EA4DFB5D964B}"/>
                </a:ext>
              </a:extLst>
            </p:cNvPr>
            <p:cNvSpPr/>
            <p:nvPr/>
          </p:nvSpPr>
          <p:spPr>
            <a:xfrm rot="10800000">
              <a:off x="311020" y="1690688"/>
              <a:ext cx="2124270" cy="2282596"/>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50BB7C93-A1C5-888A-98B4-EA2E8ECDEEBC}"/>
                </a:ext>
              </a:extLst>
            </p:cNvPr>
            <p:cNvSpPr/>
            <p:nvPr/>
          </p:nvSpPr>
          <p:spPr>
            <a:xfrm>
              <a:off x="1004595" y="2673512"/>
              <a:ext cx="2124270" cy="2282596"/>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Prev Rejects</a:t>
              </a:r>
            </a:p>
          </p:txBody>
        </p:sp>
        <p:cxnSp>
          <p:nvCxnSpPr>
            <p:cNvPr id="8" name="Straight Connector 7">
              <a:extLst>
                <a:ext uri="{FF2B5EF4-FFF2-40B4-BE49-F238E27FC236}">
                  <a16:creationId xmlns:a16="http://schemas.microsoft.com/office/drawing/2014/main" id="{BBB67933-8989-3083-FB7F-4CC6CC2D5771}"/>
                </a:ext>
              </a:extLst>
            </p:cNvPr>
            <p:cNvCxnSpPr/>
            <p:nvPr/>
          </p:nvCxnSpPr>
          <p:spPr>
            <a:xfrm>
              <a:off x="205273" y="3247053"/>
              <a:ext cx="336835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Isosceles Triangle 8">
              <a:extLst>
                <a:ext uri="{FF2B5EF4-FFF2-40B4-BE49-F238E27FC236}">
                  <a16:creationId xmlns:a16="http://schemas.microsoft.com/office/drawing/2014/main" id="{C8D11E0A-B1DE-B6AD-56AF-DFEF1F704B4C}"/>
                </a:ext>
              </a:extLst>
            </p:cNvPr>
            <p:cNvSpPr/>
            <p:nvPr/>
          </p:nvSpPr>
          <p:spPr>
            <a:xfrm>
              <a:off x="1805472" y="2565933"/>
              <a:ext cx="522515" cy="681120"/>
            </a:xfrm>
            <a:prstGeom prst="triangl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16EED4F9-7D83-0B3C-6FDE-1F8933DF28D2}"/>
                </a:ext>
              </a:extLst>
            </p:cNvPr>
            <p:cNvSpPr/>
            <p:nvPr/>
          </p:nvSpPr>
          <p:spPr>
            <a:xfrm rot="10800000">
              <a:off x="1026367" y="3247053"/>
              <a:ext cx="693574" cy="726229"/>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C0503A7-68F5-FFDF-D310-FA20A1992514}"/>
                </a:ext>
              </a:extLst>
            </p:cNvPr>
            <p:cNvSpPr txBox="1"/>
            <p:nvPr/>
          </p:nvSpPr>
          <p:spPr>
            <a:xfrm>
              <a:off x="1803919" y="2831986"/>
              <a:ext cx="622820" cy="461665"/>
            </a:xfrm>
            <a:prstGeom prst="rect">
              <a:avLst/>
            </a:prstGeom>
            <a:noFill/>
          </p:spPr>
          <p:txBody>
            <a:bodyPr wrap="square" rtlCol="0">
              <a:spAutoFit/>
            </a:bodyPr>
            <a:lstStyle/>
            <a:p>
              <a:r>
                <a:rPr lang="en-GB" sz="1200" dirty="0">
                  <a:solidFill>
                    <a:schemeClr val="bg1"/>
                  </a:solidFill>
                </a:rPr>
                <a:t>New </a:t>
              </a:r>
            </a:p>
            <a:p>
              <a:r>
                <a:rPr lang="en-GB" sz="1200" dirty="0">
                  <a:solidFill>
                    <a:schemeClr val="bg1"/>
                  </a:solidFill>
                </a:rPr>
                <a:t>Goods</a:t>
              </a:r>
            </a:p>
          </p:txBody>
        </p:sp>
        <p:sp>
          <p:nvSpPr>
            <p:cNvPr id="12" name="TextBox 11">
              <a:extLst>
                <a:ext uri="{FF2B5EF4-FFF2-40B4-BE49-F238E27FC236}">
                  <a16:creationId xmlns:a16="http://schemas.microsoft.com/office/drawing/2014/main" id="{8953CDDB-3619-6208-5A29-8ECCC797765C}"/>
                </a:ext>
              </a:extLst>
            </p:cNvPr>
            <p:cNvSpPr txBox="1"/>
            <p:nvPr/>
          </p:nvSpPr>
          <p:spPr>
            <a:xfrm>
              <a:off x="915047" y="1947916"/>
              <a:ext cx="916213" cy="646331"/>
            </a:xfrm>
            <a:prstGeom prst="rect">
              <a:avLst/>
            </a:prstGeom>
            <a:noFill/>
          </p:spPr>
          <p:txBody>
            <a:bodyPr wrap="none" rtlCol="0">
              <a:spAutoFit/>
            </a:bodyPr>
            <a:lstStyle/>
            <a:p>
              <a:pPr algn="ctr"/>
              <a:r>
                <a:rPr lang="en-GB" dirty="0">
                  <a:solidFill>
                    <a:schemeClr val="bg1"/>
                  </a:solidFill>
                </a:rPr>
                <a:t>Prev </a:t>
              </a:r>
            </a:p>
            <a:p>
              <a:pPr algn="ctr"/>
              <a:r>
                <a:rPr lang="en-GB" dirty="0">
                  <a:solidFill>
                    <a:schemeClr val="bg1"/>
                  </a:solidFill>
                </a:rPr>
                <a:t>Accepts</a:t>
              </a:r>
            </a:p>
          </p:txBody>
        </p:sp>
        <p:sp>
          <p:nvSpPr>
            <p:cNvPr id="14" name="TextBox 13">
              <a:extLst>
                <a:ext uri="{FF2B5EF4-FFF2-40B4-BE49-F238E27FC236}">
                  <a16:creationId xmlns:a16="http://schemas.microsoft.com/office/drawing/2014/main" id="{A9216E97-937D-C582-0AD5-3FBD5DBB4339}"/>
                </a:ext>
              </a:extLst>
            </p:cNvPr>
            <p:cNvSpPr txBox="1"/>
            <p:nvPr/>
          </p:nvSpPr>
          <p:spPr>
            <a:xfrm>
              <a:off x="1140667" y="3247051"/>
              <a:ext cx="548952" cy="461665"/>
            </a:xfrm>
            <a:prstGeom prst="rect">
              <a:avLst/>
            </a:prstGeom>
            <a:noFill/>
          </p:spPr>
          <p:txBody>
            <a:bodyPr wrap="square" rtlCol="0">
              <a:spAutoFit/>
            </a:bodyPr>
            <a:lstStyle/>
            <a:p>
              <a:r>
                <a:rPr lang="en-GB" sz="1200" dirty="0">
                  <a:solidFill>
                    <a:schemeClr val="bg1"/>
                  </a:solidFill>
                </a:rPr>
                <a:t>New </a:t>
              </a:r>
            </a:p>
            <a:p>
              <a:r>
                <a:rPr lang="en-GB" sz="1200" dirty="0">
                  <a:solidFill>
                    <a:schemeClr val="bg1"/>
                  </a:solidFill>
                </a:rPr>
                <a:t>Bads</a:t>
              </a:r>
            </a:p>
          </p:txBody>
        </p:sp>
      </p:grpSp>
      <p:sp>
        <p:nvSpPr>
          <p:cNvPr id="15" name="TextBox 14">
            <a:extLst>
              <a:ext uri="{FF2B5EF4-FFF2-40B4-BE49-F238E27FC236}">
                <a16:creationId xmlns:a16="http://schemas.microsoft.com/office/drawing/2014/main" id="{6C8B40B5-2817-74D6-5589-9E93847B62B8}"/>
              </a:ext>
            </a:extLst>
          </p:cNvPr>
          <p:cNvSpPr txBox="1"/>
          <p:nvPr/>
        </p:nvSpPr>
        <p:spPr>
          <a:xfrm>
            <a:off x="119743" y="592578"/>
            <a:ext cx="10896600" cy="646331"/>
          </a:xfrm>
          <a:prstGeom prst="rect">
            <a:avLst/>
          </a:prstGeom>
          <a:noFill/>
        </p:spPr>
        <p:txBody>
          <a:bodyPr wrap="square" rtlCol="0">
            <a:spAutoFit/>
          </a:bodyPr>
          <a:lstStyle/>
          <a:p>
            <a:r>
              <a:rPr lang="en-GB" dirty="0"/>
              <a:t>By building a new model with reject inference we wish to maximise the number of ‘new goods’ from the old Reject population and minimise the number of ‘new bads’ from the previous Accepted population</a:t>
            </a:r>
          </a:p>
        </p:txBody>
      </p:sp>
      <p:graphicFrame>
        <p:nvGraphicFramePr>
          <p:cNvPr id="17" name="Chart 16">
            <a:extLst>
              <a:ext uri="{FF2B5EF4-FFF2-40B4-BE49-F238E27FC236}">
                <a16:creationId xmlns:a16="http://schemas.microsoft.com/office/drawing/2014/main" id="{BC8DCFA9-10E4-C4F7-287A-12D83910F60A}"/>
              </a:ext>
            </a:extLst>
          </p:cNvPr>
          <p:cNvGraphicFramePr>
            <a:graphicFrameLocks/>
          </p:cNvGraphicFramePr>
          <p:nvPr>
            <p:extLst>
              <p:ext uri="{D42A27DB-BD31-4B8C-83A1-F6EECF244321}">
                <p14:modId xmlns:p14="http://schemas.microsoft.com/office/powerpoint/2010/main" val="4084861612"/>
              </p:ext>
            </p:extLst>
          </p:nvPr>
        </p:nvGraphicFramePr>
        <p:xfrm>
          <a:off x="6096000" y="1301273"/>
          <a:ext cx="4572000" cy="2127727"/>
        </p:xfrm>
        <a:graphic>
          <a:graphicData uri="http://schemas.openxmlformats.org/drawingml/2006/chart">
            <c:chart xmlns:c="http://schemas.openxmlformats.org/drawingml/2006/chart" xmlns:r="http://schemas.openxmlformats.org/officeDocument/2006/relationships" r:id="rId2"/>
          </a:graphicData>
        </a:graphic>
      </p:graphicFrame>
      <p:sp>
        <p:nvSpPr>
          <p:cNvPr id="18" name="Arrow: Down 17">
            <a:extLst>
              <a:ext uri="{FF2B5EF4-FFF2-40B4-BE49-F238E27FC236}">
                <a16:creationId xmlns:a16="http://schemas.microsoft.com/office/drawing/2014/main" id="{55D285F5-71B6-1439-690B-8B1F09B03A87}"/>
              </a:ext>
            </a:extLst>
          </p:cNvPr>
          <p:cNvSpPr/>
          <p:nvPr/>
        </p:nvSpPr>
        <p:spPr>
          <a:xfrm>
            <a:off x="8354011" y="3491364"/>
            <a:ext cx="484632" cy="5598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Chart 18">
            <a:extLst>
              <a:ext uri="{FF2B5EF4-FFF2-40B4-BE49-F238E27FC236}">
                <a16:creationId xmlns:a16="http://schemas.microsoft.com/office/drawing/2014/main" id="{BC8DCFA9-10E4-C4F7-287A-12D83910F60A}"/>
              </a:ext>
            </a:extLst>
          </p:cNvPr>
          <p:cNvGraphicFramePr>
            <a:graphicFrameLocks/>
          </p:cNvGraphicFramePr>
          <p:nvPr>
            <p:extLst>
              <p:ext uri="{D42A27DB-BD31-4B8C-83A1-F6EECF244321}">
                <p14:modId xmlns:p14="http://schemas.microsoft.com/office/powerpoint/2010/main" val="3415538669"/>
              </p:ext>
            </p:extLst>
          </p:nvPr>
        </p:nvGraphicFramePr>
        <p:xfrm>
          <a:off x="6096000" y="4175247"/>
          <a:ext cx="4572000" cy="2377744"/>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Arrow Connector 20">
            <a:extLst>
              <a:ext uri="{FF2B5EF4-FFF2-40B4-BE49-F238E27FC236}">
                <a16:creationId xmlns:a16="http://schemas.microsoft.com/office/drawing/2014/main" id="{5277B400-9191-9111-9F21-D46A446E1B3D}"/>
              </a:ext>
            </a:extLst>
          </p:cNvPr>
          <p:cNvCxnSpPr>
            <a:cxnSpLocks/>
          </p:cNvCxnSpPr>
          <p:nvPr/>
        </p:nvCxnSpPr>
        <p:spPr>
          <a:xfrm>
            <a:off x="7931020" y="5280143"/>
            <a:ext cx="0" cy="178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F78CCA9-EA00-A2BA-09E9-D2A96D2266C3}"/>
              </a:ext>
            </a:extLst>
          </p:cNvPr>
          <p:cNvCxnSpPr>
            <a:cxnSpLocks/>
          </p:cNvCxnSpPr>
          <p:nvPr/>
        </p:nvCxnSpPr>
        <p:spPr>
          <a:xfrm>
            <a:off x="8646087" y="5154386"/>
            <a:ext cx="0" cy="178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310D48-E236-4323-C55C-8A2CE887BF69}"/>
              </a:ext>
            </a:extLst>
          </p:cNvPr>
          <p:cNvSpPr txBox="1"/>
          <p:nvPr/>
        </p:nvSpPr>
        <p:spPr>
          <a:xfrm>
            <a:off x="0" y="6061902"/>
            <a:ext cx="6785556" cy="646331"/>
          </a:xfrm>
          <a:prstGeom prst="rect">
            <a:avLst/>
          </a:prstGeom>
          <a:noFill/>
        </p:spPr>
        <p:txBody>
          <a:bodyPr wrap="square" rtlCol="0">
            <a:spAutoFit/>
          </a:bodyPr>
          <a:lstStyle/>
          <a:p>
            <a:r>
              <a:rPr lang="en-GB" dirty="0"/>
              <a:t>Drag the Rejects P(G) down as we assume rejects would perform worse than known population</a:t>
            </a:r>
          </a:p>
        </p:txBody>
      </p:sp>
      <p:pic>
        <p:nvPicPr>
          <p:cNvPr id="3" name="Picture 2">
            <a:extLst>
              <a:ext uri="{FF2B5EF4-FFF2-40B4-BE49-F238E27FC236}">
                <a16:creationId xmlns:a16="http://schemas.microsoft.com/office/drawing/2014/main" id="{78A6A14B-EA4F-6F84-D677-16130D5874C0}"/>
              </a:ext>
            </a:extLst>
          </p:cNvPr>
          <p:cNvPicPr/>
          <p:nvPr/>
        </p:nvPicPr>
        <p:blipFill>
          <a:blip r:embed="rId4"/>
          <a:srcRect/>
          <a:stretch>
            <a:fillRect/>
          </a:stretch>
        </p:blipFill>
        <p:spPr>
          <a:xfrm>
            <a:off x="11073526" y="6020554"/>
            <a:ext cx="1118474" cy="837446"/>
          </a:xfrm>
          <a:prstGeom prst="rect">
            <a:avLst/>
          </a:prstGeom>
          <a:noFill/>
          <a:ln>
            <a:noFill/>
            <a:prstDash/>
          </a:ln>
        </p:spPr>
      </p:pic>
      <p:sp>
        <p:nvSpPr>
          <p:cNvPr id="4" name="TextBox 3">
            <a:extLst>
              <a:ext uri="{FF2B5EF4-FFF2-40B4-BE49-F238E27FC236}">
                <a16:creationId xmlns:a16="http://schemas.microsoft.com/office/drawing/2014/main" id="{FC80B5EE-635D-0FEF-AE24-7E271115DE5C}"/>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415037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684B-CE5F-6189-F323-492786A23235}"/>
              </a:ext>
            </a:extLst>
          </p:cNvPr>
          <p:cNvSpPr>
            <a:spLocks noGrp="1"/>
          </p:cNvSpPr>
          <p:nvPr>
            <p:ph type="title"/>
          </p:nvPr>
        </p:nvSpPr>
        <p:spPr>
          <a:xfrm>
            <a:off x="0" y="0"/>
            <a:ext cx="10515600" cy="549275"/>
          </a:xfrm>
        </p:spPr>
        <p:txBody>
          <a:bodyPr>
            <a:normAutofit fontScale="90000"/>
          </a:bodyPr>
          <a:lstStyle/>
          <a:p>
            <a:r>
              <a:rPr lang="en-US" dirty="0">
                <a:solidFill>
                  <a:schemeClr val="tx1"/>
                </a:solidFill>
              </a:rPr>
              <a:t>Reject Inference – Alternative Data (Bureau / Open Banking)</a:t>
            </a:r>
            <a:endParaRPr lang="en-GB" dirty="0"/>
          </a:p>
        </p:txBody>
      </p:sp>
      <p:sp>
        <p:nvSpPr>
          <p:cNvPr id="3" name="Content Placeholder 2">
            <a:extLst>
              <a:ext uri="{FF2B5EF4-FFF2-40B4-BE49-F238E27FC236}">
                <a16:creationId xmlns:a16="http://schemas.microsoft.com/office/drawing/2014/main" id="{A4DEF557-B950-6388-BE7F-4EF07790BA90}"/>
              </a:ext>
            </a:extLst>
          </p:cNvPr>
          <p:cNvSpPr>
            <a:spLocks noGrp="1"/>
          </p:cNvSpPr>
          <p:nvPr>
            <p:ph idx="1"/>
          </p:nvPr>
        </p:nvSpPr>
        <p:spPr>
          <a:xfrm>
            <a:off x="763555" y="1713657"/>
            <a:ext cx="10515600" cy="4351338"/>
          </a:xfrm>
        </p:spPr>
        <p:txBody>
          <a:bodyPr/>
          <a:lstStyle/>
          <a:p>
            <a:r>
              <a:rPr lang="en-GB" dirty="0"/>
              <a:t>Bureau Data / Open Banking Data</a:t>
            </a:r>
          </a:p>
          <a:p>
            <a:pPr lvl="1"/>
            <a:r>
              <a:rPr lang="en-GB" dirty="0"/>
              <a:t>Search for similar loan types  applied / approved shortly after reject at other lenders (does the bank have access to the data)</a:t>
            </a:r>
          </a:p>
          <a:p>
            <a:pPr lvl="1"/>
            <a:r>
              <a:rPr lang="en-GB" dirty="0"/>
              <a:t>Check performance of loans that were written, is this indicative of how the loan would have performed had we accepted it </a:t>
            </a:r>
          </a:p>
          <a:p>
            <a:pPr lvl="1"/>
            <a:r>
              <a:rPr lang="en-GB" dirty="0"/>
              <a:t>Compare the populations of rejects with the performance of known performance</a:t>
            </a:r>
          </a:p>
          <a:p>
            <a:r>
              <a:rPr lang="en-GB" dirty="0"/>
              <a:t>Historic Loans (at bank)</a:t>
            </a:r>
          </a:p>
          <a:p>
            <a:r>
              <a:rPr lang="en-GB" dirty="0"/>
              <a:t>Other Lending Products</a:t>
            </a:r>
          </a:p>
        </p:txBody>
      </p:sp>
      <p:pic>
        <p:nvPicPr>
          <p:cNvPr id="4" name="Picture 3">
            <a:extLst>
              <a:ext uri="{FF2B5EF4-FFF2-40B4-BE49-F238E27FC236}">
                <a16:creationId xmlns:a16="http://schemas.microsoft.com/office/drawing/2014/main" id="{809F631A-E7DE-C7F4-DD13-501441824CC0}"/>
              </a:ext>
            </a:extLst>
          </p:cNvPr>
          <p:cNvPicPr>
            <a:picLocks noChangeAspect="1"/>
          </p:cNvPicPr>
          <p:nvPr/>
        </p:nvPicPr>
        <p:blipFill>
          <a:blip r:embed="rId2"/>
          <a:stretch>
            <a:fillRect/>
          </a:stretch>
        </p:blipFill>
        <p:spPr>
          <a:xfrm>
            <a:off x="11076335" y="6044625"/>
            <a:ext cx="1115665" cy="835224"/>
          </a:xfrm>
          <a:prstGeom prst="rect">
            <a:avLst/>
          </a:prstGeom>
        </p:spPr>
      </p:pic>
      <p:sp>
        <p:nvSpPr>
          <p:cNvPr id="5" name="TextBox 4">
            <a:extLst>
              <a:ext uri="{FF2B5EF4-FFF2-40B4-BE49-F238E27FC236}">
                <a16:creationId xmlns:a16="http://schemas.microsoft.com/office/drawing/2014/main" id="{99F19A40-BED8-B90B-1CDF-C9ACCCEF994E}"/>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4768729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7F12E-4300-285C-0990-C227FD00727D}"/>
              </a:ext>
            </a:extLst>
          </p:cNvPr>
          <p:cNvSpPr>
            <a:spLocks noGrp="1"/>
          </p:cNvSpPr>
          <p:nvPr>
            <p:ph type="title"/>
          </p:nvPr>
        </p:nvSpPr>
        <p:spPr>
          <a:xfrm>
            <a:off x="77285" y="95459"/>
            <a:ext cx="3932237" cy="636814"/>
          </a:xfrm>
        </p:spPr>
        <p:txBody>
          <a:bodyPr/>
          <a:lstStyle/>
          <a:p>
            <a:r>
              <a:rPr lang="en-GB" dirty="0"/>
              <a:t>Model Validation</a:t>
            </a:r>
          </a:p>
        </p:txBody>
      </p:sp>
      <p:sp>
        <p:nvSpPr>
          <p:cNvPr id="16" name="Content Placeholder 15">
            <a:extLst>
              <a:ext uri="{FF2B5EF4-FFF2-40B4-BE49-F238E27FC236}">
                <a16:creationId xmlns:a16="http://schemas.microsoft.com/office/drawing/2014/main" id="{E83415A7-967E-A00D-2850-224037E7A609}"/>
              </a:ext>
            </a:extLst>
          </p:cNvPr>
          <p:cNvSpPr>
            <a:spLocks noGrp="1"/>
          </p:cNvSpPr>
          <p:nvPr>
            <p:ph idx="1"/>
          </p:nvPr>
        </p:nvSpPr>
        <p:spPr>
          <a:xfrm>
            <a:off x="5687040" y="242918"/>
            <a:ext cx="6172200" cy="4873625"/>
          </a:xfrm>
        </p:spPr>
        <p:txBody>
          <a:bodyPr/>
          <a:lstStyle/>
          <a:p>
            <a:r>
              <a:rPr lang="en-GB" sz="2400" dirty="0">
                <a:solidFill>
                  <a:schemeClr val="tx1"/>
                </a:solidFill>
              </a:rPr>
              <a:t>Model Validation should be carried out </a:t>
            </a:r>
          </a:p>
          <a:p>
            <a:pPr lvl="1"/>
            <a:r>
              <a:rPr lang="en-GB" sz="2000" dirty="0"/>
              <a:t>as part of the development process </a:t>
            </a:r>
          </a:p>
          <a:p>
            <a:pPr lvl="1"/>
            <a:r>
              <a:rPr lang="en-GB" sz="2000" dirty="0"/>
              <a:t>as an independent verification of model quality prior to model implementation or use</a:t>
            </a:r>
          </a:p>
          <a:p>
            <a:pPr lvl="1"/>
            <a:r>
              <a:rPr lang="en-GB" sz="2000" dirty="0"/>
              <a:t>periodically to confirm modelling assumption made at point of development hold and that the model continues to work as designed</a:t>
            </a:r>
          </a:p>
          <a:p>
            <a:r>
              <a:rPr lang="en-GB" sz="2400" dirty="0">
                <a:solidFill>
                  <a:schemeClr val="tx1"/>
                </a:solidFill>
              </a:rPr>
              <a:t>Validation often uses </a:t>
            </a:r>
          </a:p>
          <a:p>
            <a:pPr lvl="1"/>
            <a:r>
              <a:rPr lang="en-GB" sz="2000" dirty="0"/>
              <a:t>a hold-out sample (develop model on 80% of sample, test on 20%)</a:t>
            </a:r>
          </a:p>
          <a:p>
            <a:pPr lvl="1"/>
            <a:r>
              <a:rPr lang="en-GB" sz="2000" dirty="0"/>
              <a:t>Boot-strapped validation (random samples pulled from the development sample to test the model)</a:t>
            </a:r>
          </a:p>
          <a:p>
            <a:pPr lvl="1"/>
            <a:r>
              <a:rPr lang="en-GB" sz="2000" dirty="0"/>
              <a:t>Out of time data sample</a:t>
            </a:r>
            <a:endParaRPr lang="en-GB" dirty="0"/>
          </a:p>
        </p:txBody>
      </p:sp>
      <p:sp>
        <p:nvSpPr>
          <p:cNvPr id="4" name="Rectangle 3">
            <a:extLst>
              <a:ext uri="{FF2B5EF4-FFF2-40B4-BE49-F238E27FC236}">
                <a16:creationId xmlns:a16="http://schemas.microsoft.com/office/drawing/2014/main" id="{D3DA4B15-3BA8-2F7A-2E4A-80F8C0A435C4}"/>
              </a:ext>
            </a:extLst>
          </p:cNvPr>
          <p:cNvSpPr/>
          <p:nvPr/>
        </p:nvSpPr>
        <p:spPr>
          <a:xfrm>
            <a:off x="625151" y="3219061"/>
            <a:ext cx="1530220" cy="14089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Model Diagnostics / Validation</a:t>
            </a:r>
          </a:p>
        </p:txBody>
      </p:sp>
      <p:sp>
        <p:nvSpPr>
          <p:cNvPr id="5" name="Oval 4">
            <a:extLst>
              <a:ext uri="{FF2B5EF4-FFF2-40B4-BE49-F238E27FC236}">
                <a16:creationId xmlns:a16="http://schemas.microsoft.com/office/drawing/2014/main" id="{F8F924E8-50FE-DBDB-C1CD-B79815F88091}"/>
              </a:ext>
            </a:extLst>
          </p:cNvPr>
          <p:cNvSpPr/>
          <p:nvPr/>
        </p:nvSpPr>
        <p:spPr>
          <a:xfrm>
            <a:off x="3693367" y="1354168"/>
            <a:ext cx="1334278" cy="13255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Hold-Out</a:t>
            </a:r>
          </a:p>
        </p:txBody>
      </p:sp>
      <p:sp>
        <p:nvSpPr>
          <p:cNvPr id="6" name="Oval 5">
            <a:extLst>
              <a:ext uri="{FF2B5EF4-FFF2-40B4-BE49-F238E27FC236}">
                <a16:creationId xmlns:a16="http://schemas.microsoft.com/office/drawing/2014/main" id="{AC20173A-1986-4433-86EF-9797D1B0DCE2}"/>
              </a:ext>
            </a:extLst>
          </p:cNvPr>
          <p:cNvSpPr/>
          <p:nvPr/>
        </p:nvSpPr>
        <p:spPr>
          <a:xfrm>
            <a:off x="3693367" y="3260740"/>
            <a:ext cx="1334278" cy="13255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Boot-strap</a:t>
            </a:r>
          </a:p>
        </p:txBody>
      </p:sp>
      <p:sp>
        <p:nvSpPr>
          <p:cNvPr id="8" name="Oval 7">
            <a:extLst>
              <a:ext uri="{FF2B5EF4-FFF2-40B4-BE49-F238E27FC236}">
                <a16:creationId xmlns:a16="http://schemas.microsoft.com/office/drawing/2014/main" id="{8C34560A-D75F-0421-0ACC-92774C32BFAE}"/>
              </a:ext>
            </a:extLst>
          </p:cNvPr>
          <p:cNvSpPr/>
          <p:nvPr/>
        </p:nvSpPr>
        <p:spPr>
          <a:xfrm>
            <a:off x="3693367" y="5167312"/>
            <a:ext cx="1334278" cy="13255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Out of Time / Sample</a:t>
            </a:r>
          </a:p>
        </p:txBody>
      </p:sp>
      <p:cxnSp>
        <p:nvCxnSpPr>
          <p:cNvPr id="10" name="Straight Arrow Connector 9">
            <a:extLst>
              <a:ext uri="{FF2B5EF4-FFF2-40B4-BE49-F238E27FC236}">
                <a16:creationId xmlns:a16="http://schemas.microsoft.com/office/drawing/2014/main" id="{B4E46B92-7F44-FC7A-5F6C-59E07E34142A}"/>
              </a:ext>
            </a:extLst>
          </p:cNvPr>
          <p:cNvCxnSpPr>
            <a:stCxn id="4" idx="3"/>
            <a:endCxn id="5" idx="2"/>
          </p:cNvCxnSpPr>
          <p:nvPr/>
        </p:nvCxnSpPr>
        <p:spPr>
          <a:xfrm flipV="1">
            <a:off x="2155371" y="2016950"/>
            <a:ext cx="1537996" cy="190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7D3BDB1-6625-4A40-B5BD-CD62C8B2D88E}"/>
              </a:ext>
            </a:extLst>
          </p:cNvPr>
          <p:cNvCxnSpPr>
            <a:stCxn id="4" idx="3"/>
            <a:endCxn id="6" idx="2"/>
          </p:cNvCxnSpPr>
          <p:nvPr/>
        </p:nvCxnSpPr>
        <p:spPr>
          <a:xfrm>
            <a:off x="2155371" y="3923522"/>
            <a:ext cx="15379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E3D87AA-EAF2-3F57-F264-C7857D7207C4}"/>
              </a:ext>
            </a:extLst>
          </p:cNvPr>
          <p:cNvCxnSpPr>
            <a:stCxn id="4" idx="3"/>
            <a:endCxn id="8" idx="2"/>
          </p:cNvCxnSpPr>
          <p:nvPr/>
        </p:nvCxnSpPr>
        <p:spPr>
          <a:xfrm>
            <a:off x="2155371" y="3923522"/>
            <a:ext cx="1537996" cy="190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1CC9D11-5975-2FC2-6BAB-DDD2838C24A4}"/>
              </a:ext>
            </a:extLst>
          </p:cNvPr>
          <p:cNvPicPr/>
          <p:nvPr/>
        </p:nvPicPr>
        <p:blipFill>
          <a:blip r:embed="rId2"/>
          <a:srcRect/>
          <a:stretch>
            <a:fillRect/>
          </a:stretch>
        </p:blipFill>
        <p:spPr>
          <a:xfrm>
            <a:off x="11073526" y="6020554"/>
            <a:ext cx="1118474" cy="837446"/>
          </a:xfrm>
          <a:prstGeom prst="rect">
            <a:avLst/>
          </a:prstGeom>
          <a:noFill/>
          <a:ln>
            <a:noFill/>
            <a:prstDash/>
          </a:ln>
        </p:spPr>
      </p:pic>
      <p:pic>
        <p:nvPicPr>
          <p:cNvPr id="18" name="Picture 17">
            <a:extLst>
              <a:ext uri="{FF2B5EF4-FFF2-40B4-BE49-F238E27FC236}">
                <a16:creationId xmlns:a16="http://schemas.microsoft.com/office/drawing/2014/main" id="{305B26C6-CA41-7E8C-1595-812288BCFCDF}"/>
              </a:ext>
            </a:extLst>
          </p:cNvPr>
          <p:cNvPicPr>
            <a:picLocks noChangeAspect="1"/>
          </p:cNvPicPr>
          <p:nvPr/>
        </p:nvPicPr>
        <p:blipFill>
          <a:blip r:embed="rId3"/>
          <a:stretch>
            <a:fillRect/>
          </a:stretch>
        </p:blipFill>
        <p:spPr>
          <a:xfrm>
            <a:off x="5223587" y="4443316"/>
            <a:ext cx="6206266" cy="2487384"/>
          </a:xfrm>
          <a:prstGeom prst="rect">
            <a:avLst/>
          </a:prstGeom>
        </p:spPr>
      </p:pic>
    </p:spTree>
    <p:extLst>
      <p:ext uri="{BB962C8B-B14F-4D97-AF65-F5344CB8AC3E}">
        <p14:creationId xmlns:p14="http://schemas.microsoft.com/office/powerpoint/2010/main" val="30678077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03B69-2198-8DF0-321A-F1645B16B827}"/>
              </a:ext>
            </a:extLst>
          </p:cNvPr>
          <p:cNvSpPr>
            <a:spLocks noGrp="1"/>
          </p:cNvSpPr>
          <p:nvPr>
            <p:ph type="title"/>
          </p:nvPr>
        </p:nvSpPr>
        <p:spPr>
          <a:xfrm>
            <a:off x="686834" y="1153572"/>
            <a:ext cx="3200400" cy="4461163"/>
          </a:xfrm>
        </p:spPr>
        <p:txBody>
          <a:bodyPr>
            <a:normAutofit/>
          </a:bodyPr>
          <a:lstStyle/>
          <a:p>
            <a:r>
              <a:rPr lang="en-GB">
                <a:solidFill>
                  <a:srgbClr val="FFFFFF"/>
                </a:solidFill>
              </a:rPr>
              <a:t>Exercise – Modelling</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3EB9247-ED50-EC6B-6B40-CDC041E688CA}"/>
              </a:ext>
            </a:extLst>
          </p:cNvPr>
          <p:cNvSpPr>
            <a:spLocks noGrp="1"/>
          </p:cNvSpPr>
          <p:nvPr>
            <p:ph idx="1"/>
          </p:nvPr>
        </p:nvSpPr>
        <p:spPr>
          <a:xfrm>
            <a:off x="4447308" y="591344"/>
            <a:ext cx="6906491" cy="5585619"/>
          </a:xfrm>
        </p:spPr>
        <p:txBody>
          <a:bodyPr anchor="ctr">
            <a:normAutofit/>
          </a:bodyPr>
          <a:lstStyle/>
          <a:p>
            <a:r>
              <a:rPr lang="en-GB" dirty="0"/>
              <a:t>Let’s build models</a:t>
            </a:r>
          </a:p>
          <a:p>
            <a:r>
              <a:rPr lang="en-GB" dirty="0"/>
              <a:t>Model Assessment</a:t>
            </a:r>
          </a:p>
          <a:p>
            <a:r>
              <a:rPr lang="en-GB" dirty="0"/>
              <a:t>Refinement</a:t>
            </a:r>
          </a:p>
        </p:txBody>
      </p:sp>
      <p:pic>
        <p:nvPicPr>
          <p:cNvPr id="4" name="Picture 3">
            <a:extLst>
              <a:ext uri="{FF2B5EF4-FFF2-40B4-BE49-F238E27FC236}">
                <a16:creationId xmlns:a16="http://schemas.microsoft.com/office/drawing/2014/main" id="{F1240A98-4C4C-BC0F-FBDC-BC021039772D}"/>
              </a:ext>
            </a:extLst>
          </p:cNvPr>
          <p:cNvPicPr/>
          <p:nvPr/>
        </p:nvPicPr>
        <p:blipFill>
          <a:blip r:embed="rId2"/>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38565062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yellow figures and a red figure on the other side">
            <a:extLst>
              <a:ext uri="{FF2B5EF4-FFF2-40B4-BE49-F238E27FC236}">
                <a16:creationId xmlns:a16="http://schemas.microsoft.com/office/drawing/2014/main" id="{E4AC9596-7EE7-0F91-1CAC-B6F1B3AB0CC9}"/>
              </a:ext>
            </a:extLst>
          </p:cNvPr>
          <p:cNvPicPr>
            <a:picLocks noChangeAspect="1"/>
          </p:cNvPicPr>
          <p:nvPr/>
        </p:nvPicPr>
        <p:blipFill>
          <a:blip r:embed="rId2"/>
          <a:srcRect t="15730"/>
          <a:stretch>
            <a:fill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06DD23C-79C5-0D21-53A8-AFB8451AD70D}"/>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Other Modelling Issues</a:t>
            </a:r>
          </a:p>
        </p:txBody>
      </p:sp>
    </p:spTree>
    <p:extLst>
      <p:ext uri="{BB962C8B-B14F-4D97-AF65-F5344CB8AC3E}">
        <p14:creationId xmlns:p14="http://schemas.microsoft.com/office/powerpoint/2010/main" val="220824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96B7-E2A4-BAAB-BB0D-14042A71E066}"/>
              </a:ext>
            </a:extLst>
          </p:cNvPr>
          <p:cNvSpPr>
            <a:spLocks noGrp="1"/>
          </p:cNvSpPr>
          <p:nvPr>
            <p:ph type="title"/>
          </p:nvPr>
        </p:nvSpPr>
        <p:spPr>
          <a:xfrm>
            <a:off x="82421" y="131762"/>
            <a:ext cx="10515600" cy="549275"/>
          </a:xfrm>
        </p:spPr>
        <p:txBody>
          <a:bodyPr>
            <a:normAutofit fontScale="90000"/>
          </a:bodyPr>
          <a:lstStyle/>
          <a:p>
            <a:r>
              <a:rPr lang="en-GB" dirty="0">
                <a:solidFill>
                  <a:schemeClr val="tx1"/>
                </a:solidFill>
              </a:rPr>
              <a:t>Other Models to Consider – IRB / IFRS9</a:t>
            </a:r>
          </a:p>
        </p:txBody>
      </p:sp>
      <p:sp>
        <p:nvSpPr>
          <p:cNvPr id="3" name="Content Placeholder 2">
            <a:extLst>
              <a:ext uri="{FF2B5EF4-FFF2-40B4-BE49-F238E27FC236}">
                <a16:creationId xmlns:a16="http://schemas.microsoft.com/office/drawing/2014/main" id="{54558890-10FE-521C-7B7B-BB1129658102}"/>
              </a:ext>
            </a:extLst>
          </p:cNvPr>
          <p:cNvSpPr>
            <a:spLocks noGrp="1"/>
          </p:cNvSpPr>
          <p:nvPr>
            <p:ph idx="1"/>
          </p:nvPr>
        </p:nvSpPr>
        <p:spPr>
          <a:xfrm>
            <a:off x="520959" y="1253331"/>
            <a:ext cx="10515600" cy="4351338"/>
          </a:xfrm>
        </p:spPr>
        <p:txBody>
          <a:bodyPr>
            <a:normAutofit fontScale="85000" lnSpcReduction="20000"/>
          </a:bodyPr>
          <a:lstStyle/>
          <a:p>
            <a:r>
              <a:rPr lang="en-GB" dirty="0">
                <a:solidFill>
                  <a:schemeClr val="tx1"/>
                </a:solidFill>
              </a:rPr>
              <a:t>IRB Models look to utilise multiple models to predict the capital requirements of the bank (by modelling the Probability of Default (PD), Exposure at Default (EAD) and Loss Given Default (LGD) </a:t>
            </a:r>
          </a:p>
          <a:p>
            <a:r>
              <a:rPr lang="en-GB" dirty="0">
                <a:solidFill>
                  <a:schemeClr val="tx1"/>
                </a:solidFill>
              </a:rPr>
              <a:t>IRB Models should be adjusted for cyclicality across the economic cycle</a:t>
            </a:r>
          </a:p>
          <a:p>
            <a:r>
              <a:rPr lang="en-GB" dirty="0">
                <a:solidFill>
                  <a:schemeClr val="tx1"/>
                </a:solidFill>
              </a:rPr>
              <a:t>Model weaknesses need to be address with Margin of Conservatism adjustment</a:t>
            </a:r>
          </a:p>
          <a:p>
            <a:r>
              <a:rPr lang="en-GB" dirty="0">
                <a:solidFill>
                  <a:schemeClr val="tx1"/>
                </a:solidFill>
              </a:rPr>
              <a:t>IFRS9 models typically utilise similar modelling constructs but consider Lifetime PD, EAD and LGD</a:t>
            </a:r>
          </a:p>
          <a:p>
            <a:r>
              <a:rPr lang="en-GB" dirty="0">
                <a:solidFill>
                  <a:schemeClr val="tx1"/>
                </a:solidFill>
              </a:rPr>
              <a:t>Revolving products may have complicated EAD models that aim to predict the amount of the limit that will be consumed by the time of default</a:t>
            </a:r>
          </a:p>
          <a:p>
            <a:r>
              <a:rPr lang="en-GB" dirty="0">
                <a:solidFill>
                  <a:schemeClr val="tx1"/>
                </a:solidFill>
              </a:rPr>
              <a:t>LGD for mortgage products can also be complicated by the recovery processes within the bank and the legal structure / environment in which they operate</a:t>
            </a:r>
          </a:p>
          <a:p>
            <a:r>
              <a:rPr lang="en-GB" dirty="0">
                <a:solidFill>
                  <a:schemeClr val="tx1"/>
                </a:solidFill>
              </a:rPr>
              <a:t>Monitoring and Validation of models is also important (covered in a separate session)</a:t>
            </a:r>
          </a:p>
        </p:txBody>
      </p:sp>
      <p:pic>
        <p:nvPicPr>
          <p:cNvPr id="4" name="Picture 3">
            <a:extLst>
              <a:ext uri="{FF2B5EF4-FFF2-40B4-BE49-F238E27FC236}">
                <a16:creationId xmlns:a16="http://schemas.microsoft.com/office/drawing/2014/main" id="{1984E45D-5F70-6878-2289-59149F7C2972}"/>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E72184A9-BC1B-1CC3-1D8E-7B33964CA390}"/>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6594202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E73B-2381-0C7F-1CAC-B6817B828919}"/>
              </a:ext>
            </a:extLst>
          </p:cNvPr>
          <p:cNvSpPr>
            <a:spLocks noGrp="1"/>
          </p:cNvSpPr>
          <p:nvPr>
            <p:ph type="title"/>
          </p:nvPr>
        </p:nvSpPr>
        <p:spPr>
          <a:xfrm>
            <a:off x="0" y="131861"/>
            <a:ext cx="10515600" cy="437308"/>
          </a:xfrm>
        </p:spPr>
        <p:txBody>
          <a:bodyPr>
            <a:normAutofit fontScale="90000"/>
          </a:bodyPr>
          <a:lstStyle/>
          <a:p>
            <a:r>
              <a:rPr lang="en-GB" dirty="0">
                <a:solidFill>
                  <a:schemeClr val="tx1"/>
                </a:solidFill>
              </a:rPr>
              <a:t>Why is Model Risk Important?</a:t>
            </a:r>
          </a:p>
        </p:txBody>
      </p:sp>
      <p:sp>
        <p:nvSpPr>
          <p:cNvPr id="3" name="Content Placeholder 2">
            <a:extLst>
              <a:ext uri="{FF2B5EF4-FFF2-40B4-BE49-F238E27FC236}">
                <a16:creationId xmlns:a16="http://schemas.microsoft.com/office/drawing/2014/main" id="{D9685D65-ECD7-B2C9-A806-C1EA4724CF7B}"/>
              </a:ext>
            </a:extLst>
          </p:cNvPr>
          <p:cNvSpPr>
            <a:spLocks noGrp="1"/>
          </p:cNvSpPr>
          <p:nvPr>
            <p:ph idx="1"/>
          </p:nvPr>
        </p:nvSpPr>
        <p:spPr>
          <a:xfrm>
            <a:off x="716902" y="1253331"/>
            <a:ext cx="10515600" cy="4351338"/>
          </a:xfrm>
        </p:spPr>
        <p:txBody>
          <a:bodyPr>
            <a:normAutofit fontScale="85000" lnSpcReduction="20000"/>
          </a:bodyPr>
          <a:lstStyle/>
          <a:p>
            <a:r>
              <a:rPr lang="en-GB" dirty="0">
                <a:solidFill>
                  <a:schemeClr val="tx1"/>
                </a:solidFill>
              </a:rPr>
              <a:t>What is Model Risk?</a:t>
            </a:r>
          </a:p>
          <a:p>
            <a:pPr lvl="1"/>
            <a:r>
              <a:rPr lang="en-GB" sz="2100" dirty="0"/>
              <a:t>Financial impact associated with utilising models to make key decisions within a bank or financial institution</a:t>
            </a:r>
          </a:p>
          <a:p>
            <a:pPr lvl="1"/>
            <a:r>
              <a:rPr lang="en-GB" sz="2100" dirty="0"/>
              <a:t>Reputational risk from making poor decisions</a:t>
            </a:r>
            <a:endParaRPr lang="en-GB" sz="2100" dirty="0">
              <a:highlight>
                <a:srgbClr val="FFFF00"/>
              </a:highlight>
            </a:endParaRPr>
          </a:p>
          <a:p>
            <a:pPr lvl="1"/>
            <a:r>
              <a:rPr lang="en-GB" sz="2100" dirty="0"/>
              <a:t>Arises from model error and prediction inefficiency</a:t>
            </a:r>
          </a:p>
          <a:p>
            <a:pPr lvl="1"/>
            <a:r>
              <a:rPr lang="en-GB" sz="2100" dirty="0"/>
              <a:t>Propagated by lack of appropriate controls</a:t>
            </a:r>
            <a:br>
              <a:rPr lang="en-GB" dirty="0"/>
            </a:br>
            <a:endParaRPr lang="en-GB" dirty="0"/>
          </a:p>
          <a:p>
            <a:r>
              <a:rPr lang="en-GB" dirty="0">
                <a:solidFill>
                  <a:schemeClr val="tx1"/>
                </a:solidFill>
              </a:rPr>
              <a:t>Why is Model Risk important?</a:t>
            </a:r>
          </a:p>
          <a:p>
            <a:pPr lvl="1"/>
            <a:r>
              <a:rPr lang="en-GB" sz="2100" dirty="0"/>
              <a:t>Models are increasingly used in an ever-expanding range of operational and regulatory decisions </a:t>
            </a:r>
          </a:p>
          <a:p>
            <a:pPr lvl="1"/>
            <a:r>
              <a:rPr lang="en-GB" sz="2100" dirty="0"/>
              <a:t>If not understood and managed the risk can aggregate to a level that is outside the bank’s risk appetite </a:t>
            </a:r>
          </a:p>
          <a:p>
            <a:pPr lvl="1"/>
            <a:r>
              <a:rPr lang="en-GB" sz="2100" dirty="0"/>
              <a:t>As with all risks, if not managed a financial loss could occur</a:t>
            </a:r>
            <a:br>
              <a:rPr lang="en-GB" dirty="0"/>
            </a:br>
            <a:endParaRPr lang="en-GB" dirty="0"/>
          </a:p>
          <a:p>
            <a:r>
              <a:rPr lang="en-GB" dirty="0">
                <a:solidFill>
                  <a:schemeClr val="tx1"/>
                </a:solidFill>
              </a:rPr>
              <a:t>Where does Model Risk arise from?</a:t>
            </a:r>
          </a:p>
          <a:p>
            <a:pPr lvl="1"/>
            <a:r>
              <a:rPr lang="en-GB" sz="2100" dirty="0"/>
              <a:t>From each and every aspect of the model lifecycle</a:t>
            </a:r>
          </a:p>
          <a:p>
            <a:pPr lvl="1"/>
            <a:r>
              <a:rPr lang="en-GB" sz="2100" dirty="0"/>
              <a:t>We’ll focus on model development here</a:t>
            </a:r>
          </a:p>
          <a:p>
            <a:pPr lvl="1"/>
            <a:endParaRPr lang="en-GB" dirty="0"/>
          </a:p>
        </p:txBody>
      </p:sp>
      <p:pic>
        <p:nvPicPr>
          <p:cNvPr id="4" name="Picture 3">
            <a:extLst>
              <a:ext uri="{FF2B5EF4-FFF2-40B4-BE49-F238E27FC236}">
                <a16:creationId xmlns:a16="http://schemas.microsoft.com/office/drawing/2014/main" id="{019119B1-F58D-8F46-5AB3-D472B454ACB0}"/>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359C51CC-2A9B-CE50-D51A-7ADBDC72EBA0}"/>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27946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99C98-C6C5-6415-C492-3878FD1BF629}"/>
              </a:ext>
            </a:extLst>
          </p:cNvPr>
          <p:cNvSpPr>
            <a:spLocks noGrp="1"/>
          </p:cNvSpPr>
          <p:nvPr>
            <p:ph type="title"/>
          </p:nvPr>
        </p:nvSpPr>
        <p:spPr>
          <a:xfrm>
            <a:off x="0" y="206407"/>
            <a:ext cx="10515600" cy="474630"/>
          </a:xfrm>
        </p:spPr>
        <p:txBody>
          <a:bodyPr>
            <a:normAutofit fontScale="90000"/>
          </a:bodyPr>
          <a:lstStyle/>
          <a:p>
            <a:r>
              <a:rPr lang="en-GB" dirty="0">
                <a:solidFill>
                  <a:schemeClr val="tx1"/>
                </a:solidFill>
              </a:rPr>
              <a:t>Regulatory Landscape </a:t>
            </a:r>
          </a:p>
        </p:txBody>
      </p:sp>
      <p:sp>
        <p:nvSpPr>
          <p:cNvPr id="3" name="Content Placeholder 2">
            <a:extLst>
              <a:ext uri="{FF2B5EF4-FFF2-40B4-BE49-F238E27FC236}">
                <a16:creationId xmlns:a16="http://schemas.microsoft.com/office/drawing/2014/main" id="{96C8E7BB-BBC9-5426-3601-76173CC540B4}"/>
              </a:ext>
            </a:extLst>
          </p:cNvPr>
          <p:cNvSpPr>
            <a:spLocks noGrp="1"/>
          </p:cNvSpPr>
          <p:nvPr>
            <p:ph idx="1"/>
          </p:nvPr>
        </p:nvSpPr>
        <p:spPr>
          <a:xfrm>
            <a:off x="838200" y="1026367"/>
            <a:ext cx="10515600" cy="5150596"/>
          </a:xfrm>
        </p:spPr>
        <p:txBody>
          <a:bodyPr>
            <a:normAutofit fontScale="85000" lnSpcReduction="20000"/>
          </a:bodyPr>
          <a:lstStyle/>
          <a:p>
            <a:r>
              <a:rPr lang="en-GB" dirty="0">
                <a:solidFill>
                  <a:schemeClr val="tx1"/>
                </a:solidFill>
              </a:rPr>
              <a:t>Model Risk Regulations or Guidelines have been published by a number of Regulators, including</a:t>
            </a:r>
          </a:p>
          <a:p>
            <a:pPr lvl="1"/>
            <a:r>
              <a:rPr lang="en-GB" sz="1900" dirty="0"/>
              <a:t>Federal Reserve (SR11-7 – Guidance on Model Risk - April 2011)</a:t>
            </a:r>
          </a:p>
          <a:p>
            <a:pPr lvl="1"/>
            <a:r>
              <a:rPr lang="en-GB" sz="1900" dirty="0"/>
              <a:t>Bank of England (SS1/23 – Model Risk Management Principles for Banks – May 2023 )</a:t>
            </a:r>
          </a:p>
          <a:p>
            <a:pPr lvl="1"/>
            <a:r>
              <a:rPr lang="en-GB" sz="1900" dirty="0"/>
              <a:t>CBUAE (Model Management Standards (MMS) &amp; Guidelines (MMG) – December 2022)</a:t>
            </a:r>
          </a:p>
          <a:p>
            <a:pPr lvl="1"/>
            <a:r>
              <a:rPr lang="en-GB" sz="1900" dirty="0"/>
              <a:t>ECB (Guide to Internal Models – Oct 2019)</a:t>
            </a:r>
            <a:br>
              <a:rPr lang="en-GB" dirty="0"/>
            </a:br>
            <a:endParaRPr lang="en-GB" sz="1200" dirty="0"/>
          </a:p>
          <a:p>
            <a:r>
              <a:rPr lang="en-GB" dirty="0">
                <a:solidFill>
                  <a:schemeClr val="tx1"/>
                </a:solidFill>
              </a:rPr>
              <a:t>The Guidance can be </a:t>
            </a:r>
          </a:p>
          <a:p>
            <a:pPr lvl="1"/>
            <a:r>
              <a:rPr lang="en-GB" sz="1900" dirty="0"/>
              <a:t>Principles based – allows a great deal of freedom in terms of how the models are managed as long as management of the models follows a general path</a:t>
            </a:r>
          </a:p>
          <a:p>
            <a:pPr lvl="1"/>
            <a:r>
              <a:rPr lang="en-GB" sz="1900" dirty="0"/>
              <a:t>Prescriptive – sets in stone how models should be developed and managed </a:t>
            </a:r>
            <a:br>
              <a:rPr lang="en-GB" dirty="0"/>
            </a:br>
            <a:endParaRPr lang="en-GB" dirty="0"/>
          </a:p>
          <a:p>
            <a:r>
              <a:rPr lang="en-GB" dirty="0">
                <a:solidFill>
                  <a:schemeClr val="tx1"/>
                </a:solidFill>
              </a:rPr>
              <a:t>More developed markets with sophisticated banking groups tend to have gone down the principles-based approach, whereas developing markets are more prescriptive</a:t>
            </a:r>
            <a:br>
              <a:rPr lang="en-GB" dirty="0">
                <a:solidFill>
                  <a:schemeClr val="tx1"/>
                </a:solidFill>
              </a:rPr>
            </a:br>
            <a:endParaRPr lang="en-GB" dirty="0">
              <a:solidFill>
                <a:schemeClr val="tx1"/>
              </a:solidFill>
            </a:endParaRPr>
          </a:p>
          <a:p>
            <a:r>
              <a:rPr lang="en-GB" dirty="0">
                <a:solidFill>
                  <a:schemeClr val="tx1"/>
                </a:solidFill>
              </a:rPr>
              <a:t>Many global regulators are yet to release guidance, firms in those regions may want to get ahead of the curve</a:t>
            </a:r>
          </a:p>
        </p:txBody>
      </p:sp>
      <p:pic>
        <p:nvPicPr>
          <p:cNvPr id="4" name="Picture 3">
            <a:extLst>
              <a:ext uri="{FF2B5EF4-FFF2-40B4-BE49-F238E27FC236}">
                <a16:creationId xmlns:a16="http://schemas.microsoft.com/office/drawing/2014/main" id="{4CD16D88-D05B-85FC-E0DA-3832B9DAAEEA}"/>
              </a:ext>
            </a:extLst>
          </p:cNvPr>
          <p:cNvPicPr/>
          <p:nvPr/>
        </p:nvPicPr>
        <p:blipFill>
          <a:blip r:embed="rId2"/>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6824E6CB-57B9-17FA-0489-73B818B9D28B}"/>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6916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094942" y="1975872"/>
            <a:ext cx="8094785" cy="22151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lvl1pPr algn="l" rtl="0" eaLnBrk="0" fontAlgn="base" hangingPunct="0">
              <a:lnSpc>
                <a:spcPct val="110000"/>
              </a:lnSpc>
              <a:spcBef>
                <a:spcPct val="0"/>
              </a:spcBef>
              <a:spcAft>
                <a:spcPct val="0"/>
              </a:spcAft>
              <a:defRPr sz="2400" b="1">
                <a:solidFill>
                  <a:schemeClr val="lt1"/>
                </a:solidFill>
                <a:latin typeface="+mn-lt"/>
                <a:ea typeface="+mn-ea"/>
                <a:cs typeface="+mn-cs"/>
              </a:defRPr>
            </a:lvl1pPr>
            <a:lvl2pPr algn="l" rtl="0" eaLnBrk="0" fontAlgn="base" hangingPunct="0">
              <a:lnSpc>
                <a:spcPct val="90000"/>
              </a:lnSpc>
              <a:spcBef>
                <a:spcPct val="0"/>
              </a:spcBef>
              <a:spcAft>
                <a:spcPct val="0"/>
              </a:spcAft>
              <a:defRPr sz="2400" b="1">
                <a:solidFill>
                  <a:schemeClr val="lt1"/>
                </a:solidFill>
                <a:latin typeface="+mn-lt"/>
                <a:ea typeface="+mn-ea"/>
                <a:cs typeface="+mn-cs"/>
              </a:defRPr>
            </a:lvl2pPr>
            <a:lvl3pPr algn="l" rtl="0" eaLnBrk="0" fontAlgn="base" hangingPunct="0">
              <a:lnSpc>
                <a:spcPct val="90000"/>
              </a:lnSpc>
              <a:spcBef>
                <a:spcPct val="0"/>
              </a:spcBef>
              <a:spcAft>
                <a:spcPct val="0"/>
              </a:spcAft>
              <a:defRPr sz="2400" b="1">
                <a:solidFill>
                  <a:schemeClr val="lt1"/>
                </a:solidFill>
                <a:latin typeface="+mn-lt"/>
                <a:ea typeface="+mn-ea"/>
                <a:cs typeface="+mn-cs"/>
              </a:defRPr>
            </a:lvl3pPr>
            <a:lvl4pPr algn="l" rtl="0" eaLnBrk="0" fontAlgn="base" hangingPunct="0">
              <a:lnSpc>
                <a:spcPct val="90000"/>
              </a:lnSpc>
              <a:spcBef>
                <a:spcPct val="0"/>
              </a:spcBef>
              <a:spcAft>
                <a:spcPct val="0"/>
              </a:spcAft>
              <a:defRPr sz="2400" b="1">
                <a:solidFill>
                  <a:schemeClr val="lt1"/>
                </a:solidFill>
                <a:latin typeface="+mn-lt"/>
                <a:ea typeface="+mn-ea"/>
                <a:cs typeface="+mn-cs"/>
              </a:defRPr>
            </a:lvl4pPr>
            <a:lvl5pPr algn="l" rtl="0" eaLnBrk="0" fontAlgn="base" hangingPunct="0">
              <a:lnSpc>
                <a:spcPct val="90000"/>
              </a:lnSpc>
              <a:spcBef>
                <a:spcPct val="0"/>
              </a:spcBef>
              <a:spcAft>
                <a:spcPct val="0"/>
              </a:spcAft>
              <a:defRPr sz="2400" b="1">
                <a:solidFill>
                  <a:schemeClr val="lt1"/>
                </a:solidFill>
                <a:latin typeface="+mn-lt"/>
                <a:ea typeface="+mn-ea"/>
                <a:cs typeface="+mn-cs"/>
              </a:defRPr>
            </a:lvl5pPr>
            <a:lvl6pPr marL="457200" algn="l" rtl="0" eaLnBrk="0" fontAlgn="base" hangingPunct="0">
              <a:lnSpc>
                <a:spcPct val="90000"/>
              </a:lnSpc>
              <a:spcBef>
                <a:spcPct val="0"/>
              </a:spcBef>
              <a:spcAft>
                <a:spcPct val="0"/>
              </a:spcAft>
              <a:defRPr sz="2400" b="1">
                <a:solidFill>
                  <a:schemeClr val="lt1"/>
                </a:solidFill>
                <a:latin typeface="+mn-lt"/>
                <a:ea typeface="+mn-ea"/>
                <a:cs typeface="+mn-cs"/>
              </a:defRPr>
            </a:lvl6pPr>
            <a:lvl7pPr marL="914400" algn="l" rtl="0" eaLnBrk="0" fontAlgn="base" hangingPunct="0">
              <a:lnSpc>
                <a:spcPct val="90000"/>
              </a:lnSpc>
              <a:spcBef>
                <a:spcPct val="0"/>
              </a:spcBef>
              <a:spcAft>
                <a:spcPct val="0"/>
              </a:spcAft>
              <a:defRPr sz="2400" b="1">
                <a:solidFill>
                  <a:schemeClr val="lt1"/>
                </a:solidFill>
                <a:latin typeface="+mn-lt"/>
                <a:ea typeface="+mn-ea"/>
                <a:cs typeface="+mn-cs"/>
              </a:defRPr>
            </a:lvl7pPr>
            <a:lvl8pPr marL="1371600" algn="l" rtl="0" eaLnBrk="0" fontAlgn="base" hangingPunct="0">
              <a:lnSpc>
                <a:spcPct val="90000"/>
              </a:lnSpc>
              <a:spcBef>
                <a:spcPct val="0"/>
              </a:spcBef>
              <a:spcAft>
                <a:spcPct val="0"/>
              </a:spcAft>
              <a:defRPr sz="2400" b="1">
                <a:solidFill>
                  <a:schemeClr val="lt1"/>
                </a:solidFill>
                <a:latin typeface="+mn-lt"/>
                <a:ea typeface="+mn-ea"/>
                <a:cs typeface="+mn-cs"/>
              </a:defRPr>
            </a:lvl8pPr>
            <a:lvl9pPr marL="1828800" algn="l" rtl="0" eaLnBrk="0" fontAlgn="base" hangingPunct="0">
              <a:lnSpc>
                <a:spcPct val="90000"/>
              </a:lnSpc>
              <a:spcBef>
                <a:spcPct val="0"/>
              </a:spcBef>
              <a:spcAft>
                <a:spcPct val="0"/>
              </a:spcAft>
              <a:defRPr sz="2400" b="1">
                <a:solidFill>
                  <a:schemeClr val="lt1"/>
                </a:solidFill>
                <a:latin typeface="+mn-lt"/>
                <a:ea typeface="+mn-ea"/>
                <a:cs typeface="+mn-cs"/>
              </a:defRPr>
            </a:lvl9pPr>
          </a:lstStyle>
          <a:p>
            <a:pPr algn="ctr">
              <a:defRPr/>
            </a:pPr>
            <a:r>
              <a:rPr lang="en-GB" sz="3600" dirty="0">
                <a:solidFill>
                  <a:schemeClr val="tx1"/>
                </a:solidFill>
              </a:rPr>
              <a:t>Questions</a:t>
            </a:r>
          </a:p>
        </p:txBody>
      </p:sp>
      <p:sp>
        <p:nvSpPr>
          <p:cNvPr id="2" name="TextBox 1">
            <a:extLst>
              <a:ext uri="{FF2B5EF4-FFF2-40B4-BE49-F238E27FC236}">
                <a16:creationId xmlns:a16="http://schemas.microsoft.com/office/drawing/2014/main" id="{1D25E2D5-28D6-EC16-8FF1-979FBEA41277}"/>
              </a:ext>
            </a:extLst>
          </p:cNvPr>
          <p:cNvSpPr txBox="1"/>
          <p:nvPr/>
        </p:nvSpPr>
        <p:spPr>
          <a:xfrm>
            <a:off x="4978845" y="3429000"/>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8414767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3D art of a person">
            <a:extLst>
              <a:ext uri="{FF2B5EF4-FFF2-40B4-BE49-F238E27FC236}">
                <a16:creationId xmlns:a16="http://schemas.microsoft.com/office/drawing/2014/main" id="{B0AF3AE4-5272-B4C7-D162-E90C060892D3}"/>
              </a:ext>
            </a:extLst>
          </p:cNvPr>
          <p:cNvPicPr>
            <a:picLocks noChangeAspect="1"/>
          </p:cNvPicPr>
          <p:nvPr/>
        </p:nvPicPr>
        <p:blipFill>
          <a:blip r:embed="rId2">
            <a:alphaModFix amt="60000"/>
          </a:blip>
          <a:srcRect t="17606" b="2614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BC9BE8D-C2C4-74F4-9C44-8C66DE098D18}"/>
              </a:ext>
            </a:extLst>
          </p:cNvPr>
          <p:cNvSpPr>
            <a:spLocks noGrp="1"/>
          </p:cNvSpPr>
          <p:nvPr>
            <p:ph type="title"/>
          </p:nvPr>
        </p:nvSpPr>
        <p:spPr>
          <a:xfrm>
            <a:off x="841248" y="600427"/>
            <a:ext cx="9875520" cy="3299902"/>
          </a:xfrm>
        </p:spPr>
        <p:txBody>
          <a:bodyPr vert="horz" lIns="91440" tIns="45720" rIns="91440" bIns="45720" rtlCol="0" anchor="b">
            <a:normAutofit/>
          </a:bodyPr>
          <a:lstStyle/>
          <a:p>
            <a:r>
              <a:rPr lang="en-US" sz="8200" dirty="0">
                <a:solidFill>
                  <a:srgbClr val="FFFFFF"/>
                </a:solidFill>
              </a:rPr>
              <a:t>Modelling and AI</a:t>
            </a:r>
          </a:p>
        </p:txBody>
      </p:sp>
    </p:spTree>
    <p:extLst>
      <p:ext uri="{BB962C8B-B14F-4D97-AF65-F5344CB8AC3E}">
        <p14:creationId xmlns:p14="http://schemas.microsoft.com/office/powerpoint/2010/main" val="4764340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C794-A2B9-82BD-0196-8E915E5305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D2F41E-13BB-095C-D65C-AFC92BFC11D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09029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048607" y="2005457"/>
            <a:ext cx="8094785" cy="221512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lvl1pPr algn="l" rtl="0" eaLnBrk="0" fontAlgn="base" hangingPunct="0">
              <a:lnSpc>
                <a:spcPct val="110000"/>
              </a:lnSpc>
              <a:spcBef>
                <a:spcPct val="0"/>
              </a:spcBef>
              <a:spcAft>
                <a:spcPct val="0"/>
              </a:spcAft>
              <a:defRPr sz="2400" b="1">
                <a:solidFill>
                  <a:schemeClr val="lt1"/>
                </a:solidFill>
                <a:latin typeface="+mn-lt"/>
                <a:ea typeface="+mn-ea"/>
                <a:cs typeface="+mn-cs"/>
              </a:defRPr>
            </a:lvl1pPr>
            <a:lvl2pPr algn="l" rtl="0" eaLnBrk="0" fontAlgn="base" hangingPunct="0">
              <a:lnSpc>
                <a:spcPct val="90000"/>
              </a:lnSpc>
              <a:spcBef>
                <a:spcPct val="0"/>
              </a:spcBef>
              <a:spcAft>
                <a:spcPct val="0"/>
              </a:spcAft>
              <a:defRPr sz="2400" b="1">
                <a:solidFill>
                  <a:schemeClr val="lt1"/>
                </a:solidFill>
                <a:latin typeface="+mn-lt"/>
                <a:ea typeface="+mn-ea"/>
                <a:cs typeface="+mn-cs"/>
              </a:defRPr>
            </a:lvl2pPr>
            <a:lvl3pPr algn="l" rtl="0" eaLnBrk="0" fontAlgn="base" hangingPunct="0">
              <a:lnSpc>
                <a:spcPct val="90000"/>
              </a:lnSpc>
              <a:spcBef>
                <a:spcPct val="0"/>
              </a:spcBef>
              <a:spcAft>
                <a:spcPct val="0"/>
              </a:spcAft>
              <a:defRPr sz="2400" b="1">
                <a:solidFill>
                  <a:schemeClr val="lt1"/>
                </a:solidFill>
                <a:latin typeface="+mn-lt"/>
                <a:ea typeface="+mn-ea"/>
                <a:cs typeface="+mn-cs"/>
              </a:defRPr>
            </a:lvl3pPr>
            <a:lvl4pPr algn="l" rtl="0" eaLnBrk="0" fontAlgn="base" hangingPunct="0">
              <a:lnSpc>
                <a:spcPct val="90000"/>
              </a:lnSpc>
              <a:spcBef>
                <a:spcPct val="0"/>
              </a:spcBef>
              <a:spcAft>
                <a:spcPct val="0"/>
              </a:spcAft>
              <a:defRPr sz="2400" b="1">
                <a:solidFill>
                  <a:schemeClr val="lt1"/>
                </a:solidFill>
                <a:latin typeface="+mn-lt"/>
                <a:ea typeface="+mn-ea"/>
                <a:cs typeface="+mn-cs"/>
              </a:defRPr>
            </a:lvl4pPr>
            <a:lvl5pPr algn="l" rtl="0" eaLnBrk="0" fontAlgn="base" hangingPunct="0">
              <a:lnSpc>
                <a:spcPct val="90000"/>
              </a:lnSpc>
              <a:spcBef>
                <a:spcPct val="0"/>
              </a:spcBef>
              <a:spcAft>
                <a:spcPct val="0"/>
              </a:spcAft>
              <a:defRPr sz="2400" b="1">
                <a:solidFill>
                  <a:schemeClr val="lt1"/>
                </a:solidFill>
                <a:latin typeface="+mn-lt"/>
                <a:ea typeface="+mn-ea"/>
                <a:cs typeface="+mn-cs"/>
              </a:defRPr>
            </a:lvl5pPr>
            <a:lvl6pPr marL="457200" algn="l" rtl="0" eaLnBrk="0" fontAlgn="base" hangingPunct="0">
              <a:lnSpc>
                <a:spcPct val="90000"/>
              </a:lnSpc>
              <a:spcBef>
                <a:spcPct val="0"/>
              </a:spcBef>
              <a:spcAft>
                <a:spcPct val="0"/>
              </a:spcAft>
              <a:defRPr sz="2400" b="1">
                <a:solidFill>
                  <a:schemeClr val="lt1"/>
                </a:solidFill>
                <a:latin typeface="+mn-lt"/>
                <a:ea typeface="+mn-ea"/>
                <a:cs typeface="+mn-cs"/>
              </a:defRPr>
            </a:lvl6pPr>
            <a:lvl7pPr marL="914400" algn="l" rtl="0" eaLnBrk="0" fontAlgn="base" hangingPunct="0">
              <a:lnSpc>
                <a:spcPct val="90000"/>
              </a:lnSpc>
              <a:spcBef>
                <a:spcPct val="0"/>
              </a:spcBef>
              <a:spcAft>
                <a:spcPct val="0"/>
              </a:spcAft>
              <a:defRPr sz="2400" b="1">
                <a:solidFill>
                  <a:schemeClr val="lt1"/>
                </a:solidFill>
                <a:latin typeface="+mn-lt"/>
                <a:ea typeface="+mn-ea"/>
                <a:cs typeface="+mn-cs"/>
              </a:defRPr>
            </a:lvl7pPr>
            <a:lvl8pPr marL="1371600" algn="l" rtl="0" eaLnBrk="0" fontAlgn="base" hangingPunct="0">
              <a:lnSpc>
                <a:spcPct val="90000"/>
              </a:lnSpc>
              <a:spcBef>
                <a:spcPct val="0"/>
              </a:spcBef>
              <a:spcAft>
                <a:spcPct val="0"/>
              </a:spcAft>
              <a:defRPr sz="2400" b="1">
                <a:solidFill>
                  <a:schemeClr val="lt1"/>
                </a:solidFill>
                <a:latin typeface="+mn-lt"/>
                <a:ea typeface="+mn-ea"/>
                <a:cs typeface="+mn-cs"/>
              </a:defRPr>
            </a:lvl8pPr>
            <a:lvl9pPr marL="1828800" algn="l" rtl="0" eaLnBrk="0" fontAlgn="base" hangingPunct="0">
              <a:lnSpc>
                <a:spcPct val="90000"/>
              </a:lnSpc>
              <a:spcBef>
                <a:spcPct val="0"/>
              </a:spcBef>
              <a:spcAft>
                <a:spcPct val="0"/>
              </a:spcAft>
              <a:defRPr sz="2400" b="1">
                <a:solidFill>
                  <a:schemeClr val="lt1"/>
                </a:solidFill>
                <a:latin typeface="+mn-lt"/>
                <a:ea typeface="+mn-ea"/>
                <a:cs typeface="+mn-cs"/>
              </a:defRPr>
            </a:lvl9pPr>
          </a:lstStyle>
          <a:p>
            <a:pPr algn="ctr">
              <a:defRPr/>
            </a:pPr>
            <a:r>
              <a:rPr lang="en-GB" sz="3600" dirty="0"/>
              <a:t>Thank You</a:t>
            </a:r>
          </a:p>
          <a:p>
            <a:pPr algn="ctr">
              <a:defRPr/>
            </a:pPr>
            <a:endParaRPr lang="en-GB" sz="3600" dirty="0"/>
          </a:p>
        </p:txBody>
      </p:sp>
      <p:pic>
        <p:nvPicPr>
          <p:cNvPr id="2" name="Picture 1">
            <a:extLst>
              <a:ext uri="{FF2B5EF4-FFF2-40B4-BE49-F238E27FC236}">
                <a16:creationId xmlns:a16="http://schemas.microsoft.com/office/drawing/2014/main" id="{714F0ABA-2406-B68B-7FBA-D13C1C241D8E}"/>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5EE275D6-D945-79E7-4122-99408F5B188A}"/>
              </a:ext>
            </a:extLst>
          </p:cNvPr>
          <p:cNvSpPr txBox="1"/>
          <p:nvPr/>
        </p:nvSpPr>
        <p:spPr>
          <a:xfrm>
            <a:off x="4909834" y="3180331"/>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6034-A39E-15D9-8442-619F2C3CB6A3}"/>
              </a:ext>
            </a:extLst>
          </p:cNvPr>
          <p:cNvSpPr>
            <a:spLocks noGrp="1"/>
          </p:cNvSpPr>
          <p:nvPr>
            <p:ph type="ctrTitle"/>
          </p:nvPr>
        </p:nvSpPr>
        <p:spPr>
          <a:xfrm>
            <a:off x="643468" y="643467"/>
            <a:ext cx="4620584" cy="4567137"/>
          </a:xfrm>
        </p:spPr>
        <p:txBody>
          <a:bodyPr>
            <a:normAutofit fontScale="90000"/>
          </a:bodyPr>
          <a:lstStyle/>
          <a:p>
            <a:pPr algn="l"/>
            <a:br>
              <a:rPr lang="en-SG" sz="2400" dirty="0"/>
            </a:br>
            <a:br>
              <a:rPr lang="en-SG" sz="2400" dirty="0"/>
            </a:br>
            <a:br>
              <a:rPr lang="en-SG" sz="2400" dirty="0"/>
            </a:br>
            <a:br>
              <a:rPr lang="en-SG" sz="2400" dirty="0"/>
            </a:br>
            <a:br>
              <a:rPr lang="en-SG" sz="2400" dirty="0"/>
            </a:br>
            <a:r>
              <a:rPr lang="en-SG" sz="4000" dirty="0"/>
              <a:t>Risk Modelling Training</a:t>
            </a:r>
            <a:br>
              <a:rPr lang="en-SG" sz="2400" dirty="0"/>
            </a:br>
            <a:br>
              <a:rPr lang="en-SG" sz="2400" dirty="0"/>
            </a:br>
            <a:r>
              <a:rPr lang="en-SG" sz="2400" dirty="0"/>
              <a:t>by</a:t>
            </a:r>
            <a:br>
              <a:rPr lang="en-SG" sz="2400" dirty="0"/>
            </a:br>
            <a:br>
              <a:rPr lang="en-SG" sz="2400" dirty="0"/>
            </a:br>
            <a:r>
              <a:rPr lang="en-SG" sz="2400" dirty="0"/>
              <a:t>APDS Consulting</a:t>
            </a:r>
            <a:br>
              <a:rPr lang="en-SG" sz="2400" dirty="0"/>
            </a:br>
            <a:br>
              <a:rPr lang="en-SG" sz="2400" dirty="0"/>
            </a:br>
            <a:br>
              <a:rPr lang="en-SG" sz="2400" dirty="0"/>
            </a:br>
            <a:endParaRPr lang="en-SG" sz="2400" dirty="0"/>
          </a:p>
        </p:txBody>
      </p:sp>
      <p:pic>
        <p:nvPicPr>
          <p:cNvPr id="6" name="Picture 5" descr="Abstract background of glass spheres connected">
            <a:extLst>
              <a:ext uri="{FF2B5EF4-FFF2-40B4-BE49-F238E27FC236}">
                <a16:creationId xmlns:a16="http://schemas.microsoft.com/office/drawing/2014/main" id="{607E1B7B-B23B-97D0-7796-98D71A9CC957}"/>
              </a:ext>
            </a:extLst>
          </p:cNvPr>
          <p:cNvPicPr>
            <a:picLocks noChangeAspect="1"/>
          </p:cNvPicPr>
          <p:nvPr/>
        </p:nvPicPr>
        <p:blipFill rotWithShape="1">
          <a:blip r:embed="rId3"/>
          <a:srcRect l="39111" r="1198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extBox 2">
            <a:extLst>
              <a:ext uri="{FF2B5EF4-FFF2-40B4-BE49-F238E27FC236}">
                <a16:creationId xmlns:a16="http://schemas.microsoft.com/office/drawing/2014/main" id="{942E7DED-2B5D-7B84-E804-A21D78CE5646}"/>
              </a:ext>
            </a:extLst>
          </p:cNvPr>
          <p:cNvSpPr txBox="1"/>
          <p:nvPr/>
        </p:nvSpPr>
        <p:spPr>
          <a:xfrm>
            <a:off x="643468" y="4189623"/>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200951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2094942" y="1975872"/>
            <a:ext cx="8094785" cy="22151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lvl1pPr algn="l" rtl="0" eaLnBrk="0" fontAlgn="base" hangingPunct="0">
              <a:lnSpc>
                <a:spcPct val="110000"/>
              </a:lnSpc>
              <a:spcBef>
                <a:spcPct val="0"/>
              </a:spcBef>
              <a:spcAft>
                <a:spcPct val="0"/>
              </a:spcAft>
              <a:defRPr sz="2400" b="1">
                <a:solidFill>
                  <a:schemeClr val="lt1"/>
                </a:solidFill>
                <a:latin typeface="+mn-lt"/>
                <a:ea typeface="+mn-ea"/>
                <a:cs typeface="+mn-cs"/>
              </a:defRPr>
            </a:lvl1pPr>
            <a:lvl2pPr algn="l" rtl="0" eaLnBrk="0" fontAlgn="base" hangingPunct="0">
              <a:lnSpc>
                <a:spcPct val="90000"/>
              </a:lnSpc>
              <a:spcBef>
                <a:spcPct val="0"/>
              </a:spcBef>
              <a:spcAft>
                <a:spcPct val="0"/>
              </a:spcAft>
              <a:defRPr sz="2400" b="1">
                <a:solidFill>
                  <a:schemeClr val="lt1"/>
                </a:solidFill>
                <a:latin typeface="+mn-lt"/>
                <a:ea typeface="+mn-ea"/>
                <a:cs typeface="+mn-cs"/>
              </a:defRPr>
            </a:lvl2pPr>
            <a:lvl3pPr algn="l" rtl="0" eaLnBrk="0" fontAlgn="base" hangingPunct="0">
              <a:lnSpc>
                <a:spcPct val="90000"/>
              </a:lnSpc>
              <a:spcBef>
                <a:spcPct val="0"/>
              </a:spcBef>
              <a:spcAft>
                <a:spcPct val="0"/>
              </a:spcAft>
              <a:defRPr sz="2400" b="1">
                <a:solidFill>
                  <a:schemeClr val="lt1"/>
                </a:solidFill>
                <a:latin typeface="+mn-lt"/>
                <a:ea typeface="+mn-ea"/>
                <a:cs typeface="+mn-cs"/>
              </a:defRPr>
            </a:lvl3pPr>
            <a:lvl4pPr algn="l" rtl="0" eaLnBrk="0" fontAlgn="base" hangingPunct="0">
              <a:lnSpc>
                <a:spcPct val="90000"/>
              </a:lnSpc>
              <a:spcBef>
                <a:spcPct val="0"/>
              </a:spcBef>
              <a:spcAft>
                <a:spcPct val="0"/>
              </a:spcAft>
              <a:defRPr sz="2400" b="1">
                <a:solidFill>
                  <a:schemeClr val="lt1"/>
                </a:solidFill>
                <a:latin typeface="+mn-lt"/>
                <a:ea typeface="+mn-ea"/>
                <a:cs typeface="+mn-cs"/>
              </a:defRPr>
            </a:lvl4pPr>
            <a:lvl5pPr algn="l" rtl="0" eaLnBrk="0" fontAlgn="base" hangingPunct="0">
              <a:lnSpc>
                <a:spcPct val="90000"/>
              </a:lnSpc>
              <a:spcBef>
                <a:spcPct val="0"/>
              </a:spcBef>
              <a:spcAft>
                <a:spcPct val="0"/>
              </a:spcAft>
              <a:defRPr sz="2400" b="1">
                <a:solidFill>
                  <a:schemeClr val="lt1"/>
                </a:solidFill>
                <a:latin typeface="+mn-lt"/>
                <a:ea typeface="+mn-ea"/>
                <a:cs typeface="+mn-cs"/>
              </a:defRPr>
            </a:lvl5pPr>
            <a:lvl6pPr marL="457200" algn="l" rtl="0" eaLnBrk="0" fontAlgn="base" hangingPunct="0">
              <a:lnSpc>
                <a:spcPct val="90000"/>
              </a:lnSpc>
              <a:spcBef>
                <a:spcPct val="0"/>
              </a:spcBef>
              <a:spcAft>
                <a:spcPct val="0"/>
              </a:spcAft>
              <a:defRPr sz="2400" b="1">
                <a:solidFill>
                  <a:schemeClr val="lt1"/>
                </a:solidFill>
                <a:latin typeface="+mn-lt"/>
                <a:ea typeface="+mn-ea"/>
                <a:cs typeface="+mn-cs"/>
              </a:defRPr>
            </a:lvl6pPr>
            <a:lvl7pPr marL="914400" algn="l" rtl="0" eaLnBrk="0" fontAlgn="base" hangingPunct="0">
              <a:lnSpc>
                <a:spcPct val="90000"/>
              </a:lnSpc>
              <a:spcBef>
                <a:spcPct val="0"/>
              </a:spcBef>
              <a:spcAft>
                <a:spcPct val="0"/>
              </a:spcAft>
              <a:defRPr sz="2400" b="1">
                <a:solidFill>
                  <a:schemeClr val="lt1"/>
                </a:solidFill>
                <a:latin typeface="+mn-lt"/>
                <a:ea typeface="+mn-ea"/>
                <a:cs typeface="+mn-cs"/>
              </a:defRPr>
            </a:lvl7pPr>
            <a:lvl8pPr marL="1371600" algn="l" rtl="0" eaLnBrk="0" fontAlgn="base" hangingPunct="0">
              <a:lnSpc>
                <a:spcPct val="90000"/>
              </a:lnSpc>
              <a:spcBef>
                <a:spcPct val="0"/>
              </a:spcBef>
              <a:spcAft>
                <a:spcPct val="0"/>
              </a:spcAft>
              <a:defRPr sz="2400" b="1">
                <a:solidFill>
                  <a:schemeClr val="lt1"/>
                </a:solidFill>
                <a:latin typeface="+mn-lt"/>
                <a:ea typeface="+mn-ea"/>
                <a:cs typeface="+mn-cs"/>
              </a:defRPr>
            </a:lvl8pPr>
            <a:lvl9pPr marL="1828800" algn="l" rtl="0" eaLnBrk="0" fontAlgn="base" hangingPunct="0">
              <a:lnSpc>
                <a:spcPct val="90000"/>
              </a:lnSpc>
              <a:spcBef>
                <a:spcPct val="0"/>
              </a:spcBef>
              <a:spcAft>
                <a:spcPct val="0"/>
              </a:spcAft>
              <a:defRPr sz="2400" b="1">
                <a:solidFill>
                  <a:schemeClr val="lt1"/>
                </a:solidFill>
                <a:latin typeface="+mn-lt"/>
                <a:ea typeface="+mn-ea"/>
                <a:cs typeface="+mn-cs"/>
              </a:defRPr>
            </a:lvl9pPr>
          </a:lstStyle>
          <a:p>
            <a:pPr algn="ctr">
              <a:defRPr/>
            </a:pPr>
            <a:r>
              <a:rPr lang="en-GB" sz="3600" dirty="0">
                <a:solidFill>
                  <a:schemeClr val="tx1"/>
                </a:solidFill>
              </a:rPr>
              <a:t>Scoring Concepts</a:t>
            </a:r>
          </a:p>
        </p:txBody>
      </p:sp>
    </p:spTree>
    <p:extLst>
      <p:ext uri="{BB962C8B-B14F-4D97-AF65-F5344CB8AC3E}">
        <p14:creationId xmlns:p14="http://schemas.microsoft.com/office/powerpoint/2010/main" val="79068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Title 1"/>
          <p:cNvSpPr>
            <a:spLocks noGrp="1"/>
          </p:cNvSpPr>
          <p:nvPr>
            <p:ph type="title" idx="4294967295"/>
          </p:nvPr>
        </p:nvSpPr>
        <p:spPr>
          <a:xfrm>
            <a:off x="252477" y="226445"/>
            <a:ext cx="11246929" cy="782637"/>
          </a:xfrm>
        </p:spPr>
        <p:txBody>
          <a:bodyPr>
            <a:normAutofit fontScale="90000"/>
          </a:bodyPr>
          <a:lstStyle/>
          <a:p>
            <a:pPr eaLnBrk="1" hangingPunct="1"/>
            <a:br>
              <a:rPr lang="en-GB" sz="4000" dirty="0"/>
            </a:br>
            <a:r>
              <a:rPr lang="en-GB" sz="4000" dirty="0"/>
              <a:t>Analytics &amp; Scoring - The Concept of Modelling</a:t>
            </a:r>
            <a:br>
              <a:rPr lang="en-GB" dirty="0">
                <a:solidFill>
                  <a:srgbClr val="002060"/>
                </a:solidFill>
              </a:rPr>
            </a:br>
            <a:endParaRPr lang="en-GB" dirty="0">
              <a:solidFill>
                <a:srgbClr val="002060"/>
              </a:solidFill>
            </a:endParaRPr>
          </a:p>
        </p:txBody>
      </p:sp>
      <p:grpSp>
        <p:nvGrpSpPr>
          <p:cNvPr id="3" name="Group 2">
            <a:extLst>
              <a:ext uri="{FF2B5EF4-FFF2-40B4-BE49-F238E27FC236}">
                <a16:creationId xmlns:a16="http://schemas.microsoft.com/office/drawing/2014/main" id="{7E2614BB-2853-99C2-FD7D-8B547783EC2A}"/>
              </a:ext>
            </a:extLst>
          </p:cNvPr>
          <p:cNvGrpSpPr/>
          <p:nvPr/>
        </p:nvGrpSpPr>
        <p:grpSpPr>
          <a:xfrm>
            <a:off x="252477" y="1830159"/>
            <a:ext cx="11908133" cy="4973069"/>
            <a:chOff x="252477" y="1830159"/>
            <a:chExt cx="11908133" cy="4973069"/>
          </a:xfrm>
        </p:grpSpPr>
        <p:sp>
          <p:nvSpPr>
            <p:cNvPr id="4" name="Oval 3">
              <a:extLst>
                <a:ext uri="{FF2B5EF4-FFF2-40B4-BE49-F238E27FC236}">
                  <a16:creationId xmlns:a16="http://schemas.microsoft.com/office/drawing/2014/main" id="{FE7BC328-C33D-DF99-4847-6ECFF3C2D731}"/>
                </a:ext>
              </a:extLst>
            </p:cNvPr>
            <p:cNvSpPr/>
            <p:nvPr/>
          </p:nvSpPr>
          <p:spPr>
            <a:xfrm>
              <a:off x="252477" y="2526155"/>
              <a:ext cx="2373085" cy="23730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Data Universe</a:t>
              </a:r>
            </a:p>
          </p:txBody>
        </p:sp>
        <p:sp>
          <p:nvSpPr>
            <p:cNvPr id="5" name="Star: 5 Points 4">
              <a:extLst>
                <a:ext uri="{FF2B5EF4-FFF2-40B4-BE49-F238E27FC236}">
                  <a16:creationId xmlns:a16="http://schemas.microsoft.com/office/drawing/2014/main" id="{646AC669-37B9-99BB-F216-75B90BEB3D36}"/>
                </a:ext>
              </a:extLst>
            </p:cNvPr>
            <p:cNvSpPr/>
            <p:nvPr/>
          </p:nvSpPr>
          <p:spPr>
            <a:xfrm>
              <a:off x="4011968" y="1830159"/>
              <a:ext cx="4190999" cy="319768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Data Science / AI or ML</a:t>
              </a:r>
            </a:p>
          </p:txBody>
        </p:sp>
        <p:sp>
          <p:nvSpPr>
            <p:cNvPr id="281611" name="Text Box 24"/>
            <p:cNvSpPr txBox="1">
              <a:spLocks noChangeArrowheads="1"/>
            </p:cNvSpPr>
            <p:nvPr/>
          </p:nvSpPr>
          <p:spPr bwMode="auto">
            <a:xfrm>
              <a:off x="7307214" y="2219099"/>
              <a:ext cx="2918486" cy="931862"/>
            </a:xfrm>
            <a:prstGeom prst="rect">
              <a:avLst/>
            </a:prstGeom>
            <a:noFill/>
            <a:ln w="9525">
              <a:noFill/>
              <a:miter lim="800000"/>
              <a:headEnd/>
              <a:tailEnd/>
            </a:ln>
          </p:spPr>
          <p:txBody>
            <a:bodyPr lIns="91031" tIns="45512" rIns="91031" bIns="45512" anchor="ctr"/>
            <a:lstStyle/>
            <a:p>
              <a:pPr algn="ctr">
                <a:spcBef>
                  <a:spcPct val="0"/>
                </a:spcBef>
                <a:spcAft>
                  <a:spcPct val="0"/>
                </a:spcAft>
                <a:buFontTx/>
                <a:buNone/>
              </a:pPr>
              <a:r>
                <a:rPr lang="en-GB" sz="2800" b="1">
                  <a:solidFill>
                    <a:schemeClr val="bg1"/>
                  </a:solidFill>
                  <a:cs typeface="Arial" pitchFamily="34" charset="0"/>
                </a:rPr>
                <a:t>Future Predictions</a:t>
              </a:r>
            </a:p>
          </p:txBody>
        </p:sp>
        <mc:AlternateContent xmlns:mc="http://schemas.openxmlformats.org/markup-compatibility/2006">
          <mc:Choice xmlns:am3d="http://schemas.microsoft.com/office/drawing/2017/model3d" Requires="am3d">
            <p:graphicFrame>
              <p:nvGraphicFramePr>
                <p:cNvPr id="8" name="3D Model 7" descr="Sphere">
                  <a:extLst>
                    <a:ext uri="{FF2B5EF4-FFF2-40B4-BE49-F238E27FC236}">
                      <a16:creationId xmlns:a16="http://schemas.microsoft.com/office/drawing/2014/main" id="{60484A62-8C64-7B7E-F396-BD2C0FA8018F}"/>
                    </a:ext>
                  </a:extLst>
                </p:cNvPr>
                <p:cNvGraphicFramePr>
                  <a:graphicFrameLocks noChangeAspect="1"/>
                </p:cNvGraphicFramePr>
                <p:nvPr>
                  <p:extLst>
                    <p:ext uri="{D42A27DB-BD31-4B8C-83A1-F6EECF244321}">
                      <p14:modId xmlns:p14="http://schemas.microsoft.com/office/powerpoint/2010/main" val="3705072954"/>
                    </p:ext>
                  </p:extLst>
                </p:nvPr>
              </p:nvGraphicFramePr>
              <p:xfrm>
                <a:off x="9098720" y="2045829"/>
                <a:ext cx="3005826" cy="3005827"/>
              </p:xfrm>
              <a:graphic>
                <a:graphicData uri="http://schemas.microsoft.com/office/drawing/2017/model3d">
                  <am3d:model3d r:embed="rId3">
                    <am3d:spPr>
                      <a:xfrm>
                        <a:off x="0" y="0"/>
                        <a:ext cx="3005826" cy="3005827"/>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4"/>
                    </am3d:raster>
                    <am3d:objViewport viewportSz="530914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descr="Sphere">
                  <a:extLst>
                    <a:ext uri="{FF2B5EF4-FFF2-40B4-BE49-F238E27FC236}">
                      <a16:creationId xmlns:a16="http://schemas.microsoft.com/office/drawing/2014/main" id="{60484A62-8C64-7B7E-F396-BD2C0FA8018F}"/>
                    </a:ext>
                  </a:extLst>
                </p:cNvPr>
                <p:cNvPicPr>
                  <a:picLocks noGrp="1" noRot="1" noChangeAspect="1" noMove="1" noResize="1" noEditPoints="1" noAdjustHandles="1" noChangeArrowheads="1" noChangeShapeType="1" noCrop="1"/>
                </p:cNvPicPr>
                <p:nvPr/>
              </p:nvPicPr>
              <p:blipFill>
                <a:blip r:embed="rId4"/>
                <a:stretch>
                  <a:fillRect/>
                </a:stretch>
              </p:blipFill>
              <p:spPr>
                <a:xfrm>
                  <a:off x="9098720" y="2045829"/>
                  <a:ext cx="3005826" cy="3005827"/>
                </a:xfrm>
                <a:prstGeom prst="rect">
                  <a:avLst/>
                </a:prstGeom>
              </p:spPr>
            </p:pic>
          </mc:Fallback>
        </mc:AlternateContent>
        <p:sp>
          <p:nvSpPr>
            <p:cNvPr id="9" name="TextBox 8">
              <a:extLst>
                <a:ext uri="{FF2B5EF4-FFF2-40B4-BE49-F238E27FC236}">
                  <a16:creationId xmlns:a16="http://schemas.microsoft.com/office/drawing/2014/main" id="{93A0B06E-97FA-1D8E-397C-93DF58A4ADAA}"/>
                </a:ext>
              </a:extLst>
            </p:cNvPr>
            <p:cNvSpPr txBox="1"/>
            <p:nvPr/>
          </p:nvSpPr>
          <p:spPr>
            <a:xfrm>
              <a:off x="9694942" y="3017931"/>
              <a:ext cx="1813382" cy="954107"/>
            </a:xfrm>
            <a:prstGeom prst="rect">
              <a:avLst/>
            </a:prstGeom>
            <a:noFill/>
          </p:spPr>
          <p:txBody>
            <a:bodyPr wrap="none" rtlCol="0">
              <a:spAutoFit/>
            </a:bodyPr>
            <a:lstStyle/>
            <a:p>
              <a:pPr algn="ctr"/>
              <a:r>
                <a:rPr lang="en-GB" sz="2800" dirty="0">
                  <a:solidFill>
                    <a:schemeClr val="bg1"/>
                  </a:solidFill>
                </a:rPr>
                <a:t>Future </a:t>
              </a:r>
            </a:p>
            <a:p>
              <a:pPr algn="ctr"/>
              <a:r>
                <a:rPr lang="en-GB" sz="2800" dirty="0">
                  <a:solidFill>
                    <a:schemeClr val="bg1"/>
                  </a:solidFill>
                </a:rPr>
                <a:t>Predictions</a:t>
              </a:r>
            </a:p>
          </p:txBody>
        </p:sp>
        <p:pic>
          <p:nvPicPr>
            <p:cNvPr id="281618" name="Picture 18" descr="magnify-glass"/>
            <p:cNvPicPr>
              <a:picLocks noChangeAspect="1" noChangeArrowheads="1"/>
            </p:cNvPicPr>
            <p:nvPr/>
          </p:nvPicPr>
          <p:blipFill>
            <a:blip r:embed="rId5" cstate="print"/>
            <a:srcRect/>
            <a:stretch>
              <a:fillRect/>
            </a:stretch>
          </p:blipFill>
          <p:spPr bwMode="auto">
            <a:xfrm rot="20980376" flipH="1">
              <a:off x="7229275" y="2458264"/>
              <a:ext cx="4931335" cy="3651636"/>
            </a:xfrm>
            <a:prstGeom prst="rect">
              <a:avLst/>
            </a:prstGeom>
            <a:noFill/>
          </p:spPr>
        </p:pic>
        <p:sp>
          <p:nvSpPr>
            <p:cNvPr id="11" name="Arrow: Right 10">
              <a:extLst>
                <a:ext uri="{FF2B5EF4-FFF2-40B4-BE49-F238E27FC236}">
                  <a16:creationId xmlns:a16="http://schemas.microsoft.com/office/drawing/2014/main" id="{AA5BE9F2-1EF7-FBCE-5C75-66BC0387038D}"/>
                </a:ext>
              </a:extLst>
            </p:cNvPr>
            <p:cNvSpPr/>
            <p:nvPr/>
          </p:nvSpPr>
          <p:spPr>
            <a:xfrm>
              <a:off x="2763900" y="3255497"/>
              <a:ext cx="1514829" cy="91440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5D501B36-5A0C-B4A1-361F-F709D5830F8C}"/>
                </a:ext>
              </a:extLst>
            </p:cNvPr>
            <p:cNvSpPr/>
            <p:nvPr/>
          </p:nvSpPr>
          <p:spPr>
            <a:xfrm>
              <a:off x="7583891" y="3249839"/>
              <a:ext cx="1514829" cy="91440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CDE3298-6D4A-9A53-9BB8-3AFF120CC1A2}"/>
                </a:ext>
              </a:extLst>
            </p:cNvPr>
            <p:cNvSpPr txBox="1"/>
            <p:nvPr/>
          </p:nvSpPr>
          <p:spPr>
            <a:xfrm>
              <a:off x="988680" y="6218453"/>
              <a:ext cx="9612953" cy="584775"/>
            </a:xfrm>
            <a:prstGeom prst="rect">
              <a:avLst/>
            </a:prstGeom>
            <a:noFill/>
          </p:spPr>
          <p:txBody>
            <a:bodyPr wrap="none" rtlCol="0">
              <a:spAutoFit/>
            </a:bodyPr>
            <a:lstStyle/>
            <a:p>
              <a:r>
                <a:rPr lang="en-GB" sz="3200" dirty="0"/>
                <a:t>Using past or historic data to predict future performance</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7"/>
          <p:cNvSpPr>
            <a:spLocks noGrp="1" noChangeArrowheads="1"/>
          </p:cNvSpPr>
          <p:nvPr>
            <p:ph type="title"/>
          </p:nvPr>
        </p:nvSpPr>
        <p:spPr>
          <a:xfrm>
            <a:off x="0" y="158701"/>
            <a:ext cx="10636250" cy="455612"/>
          </a:xfrm>
          <a:noFill/>
          <a:ln/>
        </p:spPr>
        <p:txBody>
          <a:bodyPr>
            <a:normAutofit fontScale="90000"/>
          </a:bodyPr>
          <a:lstStyle/>
          <a:p>
            <a:r>
              <a:rPr lang="en-GB" sz="3600" dirty="0"/>
              <a:t>Credit Risk Analytics – Solving Risk Management Challenges</a:t>
            </a:r>
            <a:endParaRPr lang="en-US" sz="3600" dirty="0"/>
          </a:p>
        </p:txBody>
      </p:sp>
      <p:sp>
        <p:nvSpPr>
          <p:cNvPr id="3" name="Rectangle 2">
            <a:extLst>
              <a:ext uri="{FF2B5EF4-FFF2-40B4-BE49-F238E27FC236}">
                <a16:creationId xmlns:a16="http://schemas.microsoft.com/office/drawing/2014/main" id="{C20BD417-612F-9803-D9E3-C899E345BCD2}"/>
              </a:ext>
            </a:extLst>
          </p:cNvPr>
          <p:cNvSpPr/>
          <p:nvPr/>
        </p:nvSpPr>
        <p:spPr>
          <a:xfrm>
            <a:off x="405878" y="1308003"/>
            <a:ext cx="1041922"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Internal</a:t>
            </a:r>
          </a:p>
          <a:p>
            <a:pPr algn="ctr"/>
            <a:r>
              <a:rPr lang="en-GB" dirty="0"/>
              <a:t>Data</a:t>
            </a:r>
          </a:p>
        </p:txBody>
      </p:sp>
      <p:sp>
        <p:nvSpPr>
          <p:cNvPr id="4" name="Rectangle 3">
            <a:extLst>
              <a:ext uri="{FF2B5EF4-FFF2-40B4-BE49-F238E27FC236}">
                <a16:creationId xmlns:a16="http://schemas.microsoft.com/office/drawing/2014/main" id="{DC250CFD-A181-3116-E18F-7AD8A8CC9D90}"/>
              </a:ext>
            </a:extLst>
          </p:cNvPr>
          <p:cNvSpPr/>
          <p:nvPr/>
        </p:nvSpPr>
        <p:spPr>
          <a:xfrm>
            <a:off x="405878" y="2355324"/>
            <a:ext cx="1041922"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Macro</a:t>
            </a:r>
          </a:p>
          <a:p>
            <a:pPr algn="ctr"/>
            <a:r>
              <a:rPr lang="en-GB" dirty="0"/>
              <a:t>Econ</a:t>
            </a:r>
          </a:p>
        </p:txBody>
      </p:sp>
      <p:sp>
        <p:nvSpPr>
          <p:cNvPr id="5" name="Rectangle 4">
            <a:extLst>
              <a:ext uri="{FF2B5EF4-FFF2-40B4-BE49-F238E27FC236}">
                <a16:creationId xmlns:a16="http://schemas.microsoft.com/office/drawing/2014/main" id="{51DA27AB-1D5A-E8C3-55DF-577BAFDFBFFF}"/>
              </a:ext>
            </a:extLst>
          </p:cNvPr>
          <p:cNvSpPr/>
          <p:nvPr/>
        </p:nvSpPr>
        <p:spPr>
          <a:xfrm>
            <a:off x="405878" y="3402645"/>
            <a:ext cx="1041922"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Bureau</a:t>
            </a:r>
          </a:p>
          <a:p>
            <a:pPr algn="ctr"/>
            <a:r>
              <a:rPr lang="en-GB" dirty="0"/>
              <a:t>Data</a:t>
            </a:r>
          </a:p>
        </p:txBody>
      </p:sp>
      <p:sp>
        <p:nvSpPr>
          <p:cNvPr id="8" name="Rectangle 7">
            <a:extLst>
              <a:ext uri="{FF2B5EF4-FFF2-40B4-BE49-F238E27FC236}">
                <a16:creationId xmlns:a16="http://schemas.microsoft.com/office/drawing/2014/main" id="{651847CD-EFB9-2564-07CE-F714227B4F4E}"/>
              </a:ext>
            </a:extLst>
          </p:cNvPr>
          <p:cNvSpPr/>
          <p:nvPr/>
        </p:nvSpPr>
        <p:spPr>
          <a:xfrm>
            <a:off x="405878" y="4582887"/>
            <a:ext cx="1041922"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Open</a:t>
            </a:r>
          </a:p>
          <a:p>
            <a:pPr algn="ctr"/>
            <a:r>
              <a:rPr lang="en-GB" dirty="0"/>
              <a:t>Banking</a:t>
            </a:r>
          </a:p>
        </p:txBody>
      </p:sp>
      <p:sp>
        <p:nvSpPr>
          <p:cNvPr id="10" name="Rectangle 9">
            <a:extLst>
              <a:ext uri="{FF2B5EF4-FFF2-40B4-BE49-F238E27FC236}">
                <a16:creationId xmlns:a16="http://schemas.microsoft.com/office/drawing/2014/main" id="{396057FB-40E3-8B77-DD62-1BAF3C4F9B13}"/>
              </a:ext>
            </a:extLst>
          </p:cNvPr>
          <p:cNvSpPr/>
          <p:nvPr/>
        </p:nvSpPr>
        <p:spPr>
          <a:xfrm>
            <a:off x="405878" y="5763129"/>
            <a:ext cx="1041922"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Alt</a:t>
            </a:r>
          </a:p>
          <a:p>
            <a:pPr algn="ctr"/>
            <a:r>
              <a:rPr lang="en-GB" dirty="0"/>
              <a:t>Data</a:t>
            </a:r>
          </a:p>
        </p:txBody>
      </p:sp>
      <p:sp>
        <p:nvSpPr>
          <p:cNvPr id="14" name="Oval 13">
            <a:extLst>
              <a:ext uri="{FF2B5EF4-FFF2-40B4-BE49-F238E27FC236}">
                <a16:creationId xmlns:a16="http://schemas.microsoft.com/office/drawing/2014/main" id="{3935761F-FD35-177C-002B-F09C546E5C33}"/>
              </a:ext>
            </a:extLst>
          </p:cNvPr>
          <p:cNvSpPr/>
          <p:nvPr/>
        </p:nvSpPr>
        <p:spPr>
          <a:xfrm>
            <a:off x="3744685" y="1123520"/>
            <a:ext cx="1850571"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Generic</a:t>
            </a:r>
          </a:p>
          <a:p>
            <a:pPr algn="ctr"/>
            <a:r>
              <a:rPr lang="en-GB" dirty="0"/>
              <a:t>Models</a:t>
            </a:r>
          </a:p>
        </p:txBody>
      </p:sp>
      <p:sp>
        <p:nvSpPr>
          <p:cNvPr id="16" name="Oval 15">
            <a:extLst>
              <a:ext uri="{FF2B5EF4-FFF2-40B4-BE49-F238E27FC236}">
                <a16:creationId xmlns:a16="http://schemas.microsoft.com/office/drawing/2014/main" id="{04617F00-2F50-4463-AB95-F5B55F7202A2}"/>
              </a:ext>
            </a:extLst>
          </p:cNvPr>
          <p:cNvSpPr/>
          <p:nvPr/>
        </p:nvSpPr>
        <p:spPr>
          <a:xfrm>
            <a:off x="3744685" y="2275114"/>
            <a:ext cx="1850571"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Custom </a:t>
            </a:r>
          </a:p>
          <a:p>
            <a:pPr algn="ctr"/>
            <a:r>
              <a:rPr lang="en-GB" dirty="0"/>
              <a:t>Models</a:t>
            </a:r>
          </a:p>
        </p:txBody>
      </p:sp>
      <p:sp>
        <p:nvSpPr>
          <p:cNvPr id="19" name="Oval 18">
            <a:extLst>
              <a:ext uri="{FF2B5EF4-FFF2-40B4-BE49-F238E27FC236}">
                <a16:creationId xmlns:a16="http://schemas.microsoft.com/office/drawing/2014/main" id="{1F65F3BF-B266-8019-1E75-18B6B180752A}"/>
              </a:ext>
            </a:extLst>
          </p:cNvPr>
          <p:cNvSpPr/>
          <p:nvPr/>
        </p:nvSpPr>
        <p:spPr>
          <a:xfrm>
            <a:off x="3744685" y="3429000"/>
            <a:ext cx="1850571"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Regulatory </a:t>
            </a:r>
          </a:p>
          <a:p>
            <a:pPr algn="ctr"/>
            <a:r>
              <a:rPr lang="en-GB" dirty="0"/>
              <a:t>Models</a:t>
            </a:r>
          </a:p>
        </p:txBody>
      </p:sp>
      <p:sp>
        <p:nvSpPr>
          <p:cNvPr id="20" name="Oval 19">
            <a:extLst>
              <a:ext uri="{FF2B5EF4-FFF2-40B4-BE49-F238E27FC236}">
                <a16:creationId xmlns:a16="http://schemas.microsoft.com/office/drawing/2014/main" id="{213DB76C-D843-9112-9FBE-8DD034949B30}"/>
              </a:ext>
            </a:extLst>
          </p:cNvPr>
          <p:cNvSpPr/>
          <p:nvPr/>
        </p:nvSpPr>
        <p:spPr>
          <a:xfrm>
            <a:off x="3722914" y="4578302"/>
            <a:ext cx="1850571"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Stress /</a:t>
            </a:r>
          </a:p>
          <a:p>
            <a:pPr algn="ctr"/>
            <a:r>
              <a:rPr lang="en-GB" dirty="0"/>
              <a:t>Scenario</a:t>
            </a:r>
          </a:p>
          <a:p>
            <a:pPr algn="ctr"/>
            <a:r>
              <a:rPr lang="en-GB" dirty="0"/>
              <a:t>Models</a:t>
            </a:r>
          </a:p>
        </p:txBody>
      </p:sp>
      <p:sp>
        <p:nvSpPr>
          <p:cNvPr id="21" name="Oval 20">
            <a:extLst>
              <a:ext uri="{FF2B5EF4-FFF2-40B4-BE49-F238E27FC236}">
                <a16:creationId xmlns:a16="http://schemas.microsoft.com/office/drawing/2014/main" id="{F4A34072-32D3-E742-8EDC-352481680F8B}"/>
              </a:ext>
            </a:extLst>
          </p:cNvPr>
          <p:cNvSpPr/>
          <p:nvPr/>
        </p:nvSpPr>
        <p:spPr>
          <a:xfrm>
            <a:off x="3744685" y="5727604"/>
            <a:ext cx="1850571"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Advanced </a:t>
            </a:r>
          </a:p>
          <a:p>
            <a:pPr algn="ctr"/>
            <a:r>
              <a:rPr lang="en-GB" dirty="0"/>
              <a:t>Combo</a:t>
            </a:r>
          </a:p>
          <a:p>
            <a:pPr algn="ctr"/>
            <a:r>
              <a:rPr lang="en-GB" dirty="0"/>
              <a:t>Models</a:t>
            </a:r>
          </a:p>
        </p:txBody>
      </p:sp>
      <p:cxnSp>
        <p:nvCxnSpPr>
          <p:cNvPr id="25" name="Straight Arrow Connector 24">
            <a:extLst>
              <a:ext uri="{FF2B5EF4-FFF2-40B4-BE49-F238E27FC236}">
                <a16:creationId xmlns:a16="http://schemas.microsoft.com/office/drawing/2014/main" id="{F9316C1C-9DE2-76AF-2292-9A8151796149}"/>
              </a:ext>
            </a:extLst>
          </p:cNvPr>
          <p:cNvCxnSpPr>
            <a:cxnSpLocks/>
            <a:stCxn id="3" idx="3"/>
            <a:endCxn id="16" idx="2"/>
          </p:cNvCxnSpPr>
          <p:nvPr/>
        </p:nvCxnSpPr>
        <p:spPr>
          <a:xfrm>
            <a:off x="1447800" y="1765203"/>
            <a:ext cx="2296885" cy="967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92F2E02-B156-16C0-297A-F2BD30B84DEE}"/>
              </a:ext>
            </a:extLst>
          </p:cNvPr>
          <p:cNvCxnSpPr>
            <a:cxnSpLocks/>
            <a:stCxn id="3" idx="3"/>
            <a:endCxn id="19" idx="2"/>
          </p:cNvCxnSpPr>
          <p:nvPr/>
        </p:nvCxnSpPr>
        <p:spPr>
          <a:xfrm>
            <a:off x="1447800" y="1765203"/>
            <a:ext cx="2296885" cy="2120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0A5332C-9EB1-15E3-A841-DEABAB20167D}"/>
              </a:ext>
            </a:extLst>
          </p:cNvPr>
          <p:cNvCxnSpPr>
            <a:cxnSpLocks/>
            <a:stCxn id="3" idx="3"/>
            <a:endCxn id="20" idx="2"/>
          </p:cNvCxnSpPr>
          <p:nvPr/>
        </p:nvCxnSpPr>
        <p:spPr>
          <a:xfrm>
            <a:off x="1447800" y="1765203"/>
            <a:ext cx="2275114" cy="3270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74DECF-FDE2-9C0F-DB9A-17BC805831C9}"/>
              </a:ext>
            </a:extLst>
          </p:cNvPr>
          <p:cNvCxnSpPr>
            <a:cxnSpLocks/>
            <a:stCxn id="3" idx="3"/>
            <a:endCxn id="21" idx="2"/>
          </p:cNvCxnSpPr>
          <p:nvPr/>
        </p:nvCxnSpPr>
        <p:spPr>
          <a:xfrm>
            <a:off x="1447800" y="1765203"/>
            <a:ext cx="2296885" cy="4419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67972CA-6340-E2D0-55ED-7235733F40D0}"/>
              </a:ext>
            </a:extLst>
          </p:cNvPr>
          <p:cNvCxnSpPr>
            <a:stCxn id="4" idx="3"/>
            <a:endCxn id="16" idx="2"/>
          </p:cNvCxnSpPr>
          <p:nvPr/>
        </p:nvCxnSpPr>
        <p:spPr>
          <a:xfrm flipV="1">
            <a:off x="1447800" y="2732314"/>
            <a:ext cx="2296885" cy="80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4312A9A-7DBC-3411-E77B-E8E02600ED63}"/>
              </a:ext>
            </a:extLst>
          </p:cNvPr>
          <p:cNvCxnSpPr>
            <a:stCxn id="4" idx="3"/>
            <a:endCxn id="19" idx="2"/>
          </p:cNvCxnSpPr>
          <p:nvPr/>
        </p:nvCxnSpPr>
        <p:spPr>
          <a:xfrm>
            <a:off x="1447800" y="2812524"/>
            <a:ext cx="2296885" cy="1073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27B3846-B2BC-E189-C453-8EB19E069B0E}"/>
              </a:ext>
            </a:extLst>
          </p:cNvPr>
          <p:cNvCxnSpPr>
            <a:stCxn id="4" idx="3"/>
            <a:endCxn id="20" idx="2"/>
          </p:cNvCxnSpPr>
          <p:nvPr/>
        </p:nvCxnSpPr>
        <p:spPr>
          <a:xfrm>
            <a:off x="1447800" y="2812524"/>
            <a:ext cx="2275114" cy="2222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453F569-5598-59DF-EEE7-9D9FECDB9ECF}"/>
              </a:ext>
            </a:extLst>
          </p:cNvPr>
          <p:cNvCxnSpPr>
            <a:stCxn id="4" idx="3"/>
            <a:endCxn id="21" idx="2"/>
          </p:cNvCxnSpPr>
          <p:nvPr/>
        </p:nvCxnSpPr>
        <p:spPr>
          <a:xfrm>
            <a:off x="1447800" y="2812524"/>
            <a:ext cx="2296885" cy="3372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D3D7FF0-8A1E-450A-6AC5-3851A8CB9CDA}"/>
              </a:ext>
            </a:extLst>
          </p:cNvPr>
          <p:cNvCxnSpPr>
            <a:stCxn id="5" idx="3"/>
            <a:endCxn id="14" idx="2"/>
          </p:cNvCxnSpPr>
          <p:nvPr/>
        </p:nvCxnSpPr>
        <p:spPr>
          <a:xfrm flipV="1">
            <a:off x="1447800" y="1580720"/>
            <a:ext cx="2296885" cy="2279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72E862E-DD5F-0FB4-2F70-BFDE2744EDDC}"/>
              </a:ext>
            </a:extLst>
          </p:cNvPr>
          <p:cNvCxnSpPr>
            <a:stCxn id="5" idx="3"/>
            <a:endCxn id="16" idx="2"/>
          </p:cNvCxnSpPr>
          <p:nvPr/>
        </p:nvCxnSpPr>
        <p:spPr>
          <a:xfrm flipV="1">
            <a:off x="1447800" y="2732314"/>
            <a:ext cx="2296885" cy="1127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D3681B4-CD09-1E3D-C16F-38C0B1C06C1D}"/>
              </a:ext>
            </a:extLst>
          </p:cNvPr>
          <p:cNvCxnSpPr>
            <a:stCxn id="5" idx="3"/>
            <a:endCxn id="20" idx="2"/>
          </p:cNvCxnSpPr>
          <p:nvPr/>
        </p:nvCxnSpPr>
        <p:spPr>
          <a:xfrm>
            <a:off x="1447800" y="3859845"/>
            <a:ext cx="2275114" cy="1175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38B7C17-734B-1693-DD71-830D74DA9916}"/>
              </a:ext>
            </a:extLst>
          </p:cNvPr>
          <p:cNvCxnSpPr>
            <a:stCxn id="5" idx="3"/>
            <a:endCxn id="21" idx="2"/>
          </p:cNvCxnSpPr>
          <p:nvPr/>
        </p:nvCxnSpPr>
        <p:spPr>
          <a:xfrm>
            <a:off x="1447800" y="3859845"/>
            <a:ext cx="2296885" cy="2324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90A01AA-6E93-6A84-E2B9-9191F0DAA9CF}"/>
              </a:ext>
            </a:extLst>
          </p:cNvPr>
          <p:cNvCxnSpPr>
            <a:stCxn id="8" idx="3"/>
            <a:endCxn id="14" idx="2"/>
          </p:cNvCxnSpPr>
          <p:nvPr/>
        </p:nvCxnSpPr>
        <p:spPr>
          <a:xfrm flipV="1">
            <a:off x="1447800" y="1580720"/>
            <a:ext cx="2296885" cy="3459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057A6F7-8322-EDFD-B0CF-13E23316C120}"/>
              </a:ext>
            </a:extLst>
          </p:cNvPr>
          <p:cNvCxnSpPr>
            <a:stCxn id="8" idx="3"/>
            <a:endCxn id="16" idx="2"/>
          </p:cNvCxnSpPr>
          <p:nvPr/>
        </p:nvCxnSpPr>
        <p:spPr>
          <a:xfrm flipV="1">
            <a:off x="1447800" y="2732314"/>
            <a:ext cx="2296885" cy="2307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8F678FC-A993-AE96-DAEC-5E32CA9E6452}"/>
              </a:ext>
            </a:extLst>
          </p:cNvPr>
          <p:cNvCxnSpPr>
            <a:stCxn id="8" idx="3"/>
            <a:endCxn id="19" idx="2"/>
          </p:cNvCxnSpPr>
          <p:nvPr/>
        </p:nvCxnSpPr>
        <p:spPr>
          <a:xfrm flipV="1">
            <a:off x="1447800" y="3886200"/>
            <a:ext cx="2296885" cy="1153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E6C8189-8123-0607-640E-67B7924A5963}"/>
              </a:ext>
            </a:extLst>
          </p:cNvPr>
          <p:cNvCxnSpPr>
            <a:stCxn id="8" idx="3"/>
            <a:endCxn id="20" idx="2"/>
          </p:cNvCxnSpPr>
          <p:nvPr/>
        </p:nvCxnSpPr>
        <p:spPr>
          <a:xfrm flipV="1">
            <a:off x="1447800" y="5035502"/>
            <a:ext cx="2275114" cy="4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2C1ED35-4491-4016-EB82-E1BD833EA1B0}"/>
              </a:ext>
            </a:extLst>
          </p:cNvPr>
          <p:cNvCxnSpPr>
            <a:stCxn id="8" idx="3"/>
            <a:endCxn id="21" idx="2"/>
          </p:cNvCxnSpPr>
          <p:nvPr/>
        </p:nvCxnSpPr>
        <p:spPr>
          <a:xfrm>
            <a:off x="1447800" y="5040087"/>
            <a:ext cx="2296885" cy="1144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9C822A8-47C0-7355-7EAC-49898D1562C7}"/>
              </a:ext>
            </a:extLst>
          </p:cNvPr>
          <p:cNvCxnSpPr>
            <a:stCxn id="10" idx="3"/>
            <a:endCxn id="21" idx="2"/>
          </p:cNvCxnSpPr>
          <p:nvPr/>
        </p:nvCxnSpPr>
        <p:spPr>
          <a:xfrm flipV="1">
            <a:off x="1447800" y="6184804"/>
            <a:ext cx="2296885" cy="35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78C0185-B889-A83D-C1CF-0AF5A265A59E}"/>
              </a:ext>
            </a:extLst>
          </p:cNvPr>
          <p:cNvCxnSpPr>
            <a:stCxn id="10" idx="3"/>
          </p:cNvCxnSpPr>
          <p:nvPr/>
        </p:nvCxnSpPr>
        <p:spPr>
          <a:xfrm flipV="1">
            <a:off x="1447800" y="2812524"/>
            <a:ext cx="2296885" cy="3407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EB3987DD-6C2B-BAAC-C6C3-D28B0BCC5B86}"/>
              </a:ext>
            </a:extLst>
          </p:cNvPr>
          <p:cNvSpPr/>
          <p:nvPr/>
        </p:nvSpPr>
        <p:spPr>
          <a:xfrm>
            <a:off x="7168245" y="2768981"/>
            <a:ext cx="2558143" cy="22533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Strategic Use </a:t>
            </a:r>
          </a:p>
          <a:p>
            <a:pPr algn="ctr"/>
            <a:r>
              <a:rPr lang="en-GB" sz="3200" dirty="0"/>
              <a:t>of Models &amp; Data</a:t>
            </a:r>
          </a:p>
        </p:txBody>
      </p:sp>
      <p:cxnSp>
        <p:nvCxnSpPr>
          <p:cNvPr id="76" name="Straight Arrow Connector 75">
            <a:extLst>
              <a:ext uri="{FF2B5EF4-FFF2-40B4-BE49-F238E27FC236}">
                <a16:creationId xmlns:a16="http://schemas.microsoft.com/office/drawing/2014/main" id="{A068A66D-C5E3-8674-9EEF-A105AE838C85}"/>
              </a:ext>
            </a:extLst>
          </p:cNvPr>
          <p:cNvCxnSpPr>
            <a:stCxn id="14" idx="6"/>
            <a:endCxn id="74" idx="1"/>
          </p:cNvCxnSpPr>
          <p:nvPr/>
        </p:nvCxnSpPr>
        <p:spPr>
          <a:xfrm>
            <a:off x="5595256" y="1580720"/>
            <a:ext cx="1572989" cy="2314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D6F0AF3-0073-5F84-0037-4C8C9BE1F33E}"/>
              </a:ext>
            </a:extLst>
          </p:cNvPr>
          <p:cNvCxnSpPr>
            <a:stCxn id="16" idx="6"/>
            <a:endCxn id="74" idx="1"/>
          </p:cNvCxnSpPr>
          <p:nvPr/>
        </p:nvCxnSpPr>
        <p:spPr>
          <a:xfrm>
            <a:off x="5595256" y="2732314"/>
            <a:ext cx="1572989" cy="1163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965D101-519F-E902-ECD3-781CCDA0018C}"/>
              </a:ext>
            </a:extLst>
          </p:cNvPr>
          <p:cNvCxnSpPr>
            <a:stCxn id="19" idx="6"/>
            <a:endCxn id="74" idx="1"/>
          </p:cNvCxnSpPr>
          <p:nvPr/>
        </p:nvCxnSpPr>
        <p:spPr>
          <a:xfrm>
            <a:off x="5595256" y="3886200"/>
            <a:ext cx="1572989" cy="9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1D47130-51A5-C753-01BF-013BCE871183}"/>
              </a:ext>
            </a:extLst>
          </p:cNvPr>
          <p:cNvCxnSpPr>
            <a:stCxn id="20" idx="6"/>
            <a:endCxn id="74" idx="1"/>
          </p:cNvCxnSpPr>
          <p:nvPr/>
        </p:nvCxnSpPr>
        <p:spPr>
          <a:xfrm flipV="1">
            <a:off x="5573485" y="3895653"/>
            <a:ext cx="1594760" cy="1139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83C370DB-7587-F296-0363-A49779E31CD8}"/>
              </a:ext>
            </a:extLst>
          </p:cNvPr>
          <p:cNvCxnSpPr>
            <a:stCxn id="21" idx="6"/>
            <a:endCxn id="74" idx="1"/>
          </p:cNvCxnSpPr>
          <p:nvPr/>
        </p:nvCxnSpPr>
        <p:spPr>
          <a:xfrm flipV="1">
            <a:off x="5595256" y="3895653"/>
            <a:ext cx="1572989" cy="2289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Arrow: Right 91">
            <a:extLst>
              <a:ext uri="{FF2B5EF4-FFF2-40B4-BE49-F238E27FC236}">
                <a16:creationId xmlns:a16="http://schemas.microsoft.com/office/drawing/2014/main" id="{B31C6115-EA14-4CA6-3EB9-4391EF5E6349}"/>
              </a:ext>
            </a:extLst>
          </p:cNvPr>
          <p:cNvSpPr/>
          <p:nvPr/>
        </p:nvSpPr>
        <p:spPr>
          <a:xfrm>
            <a:off x="10395861" y="3444275"/>
            <a:ext cx="978408" cy="8727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3" name="Picture 92">
            <a:extLst>
              <a:ext uri="{FF2B5EF4-FFF2-40B4-BE49-F238E27FC236}">
                <a16:creationId xmlns:a16="http://schemas.microsoft.com/office/drawing/2014/main" id="{C51ED398-A727-A61C-193D-05D41837D6C6}"/>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2" name="TextBox 1">
            <a:extLst>
              <a:ext uri="{FF2B5EF4-FFF2-40B4-BE49-F238E27FC236}">
                <a16:creationId xmlns:a16="http://schemas.microsoft.com/office/drawing/2014/main" id="{204430D5-2498-E32B-EC85-9F2BFD927D2C}"/>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423655318"/>
      </p:ext>
    </p:extLst>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6475-E2A7-1F47-0AF4-5314CD62910D}"/>
              </a:ext>
            </a:extLst>
          </p:cNvPr>
          <p:cNvSpPr>
            <a:spLocks noGrp="1"/>
          </p:cNvSpPr>
          <p:nvPr>
            <p:ph type="title"/>
          </p:nvPr>
        </p:nvSpPr>
        <p:spPr/>
        <p:txBody>
          <a:bodyPr>
            <a:noAutofit/>
          </a:bodyPr>
          <a:lstStyle/>
          <a:p>
            <a:r>
              <a:rPr lang="en-GB" sz="3200" dirty="0"/>
              <a:t>Describe Datasources</a:t>
            </a:r>
          </a:p>
        </p:txBody>
      </p:sp>
      <p:sp>
        <p:nvSpPr>
          <p:cNvPr id="3" name="Text Placeholder 2">
            <a:extLst>
              <a:ext uri="{FF2B5EF4-FFF2-40B4-BE49-F238E27FC236}">
                <a16:creationId xmlns:a16="http://schemas.microsoft.com/office/drawing/2014/main" id="{8D048D12-3B88-9D17-A9A0-4D5441749546}"/>
              </a:ext>
            </a:extLst>
          </p:cNvPr>
          <p:cNvSpPr>
            <a:spLocks noGrp="1"/>
          </p:cNvSpPr>
          <p:nvPr>
            <p:ph type="body" sz="half" idx="1"/>
          </p:nvPr>
        </p:nvSpPr>
        <p:spPr>
          <a:xfrm>
            <a:off x="1299654" y="1342571"/>
            <a:ext cx="9132489" cy="4794250"/>
          </a:xfrm>
        </p:spPr>
        <p:txBody>
          <a:bodyPr>
            <a:normAutofit fontScale="92500"/>
          </a:bodyPr>
          <a:lstStyle/>
          <a:p>
            <a:r>
              <a:rPr lang="en-GB" dirty="0"/>
              <a:t>Traditional Application Data, obtained from the submitted application form (online or physically) by the applicant (covers demographics, employment, affordability)</a:t>
            </a:r>
          </a:p>
          <a:p>
            <a:r>
              <a:rPr lang="en-GB" dirty="0"/>
              <a:t>Traditional Bureau Data (collected by an agency from banks / FS Organisations, relating to past and existing credit facilities)</a:t>
            </a:r>
          </a:p>
          <a:p>
            <a:r>
              <a:rPr lang="en-GB" dirty="0"/>
              <a:t>Transactional Data (date from the use of a credit or debit card)</a:t>
            </a:r>
          </a:p>
          <a:p>
            <a:r>
              <a:rPr lang="en-GB" dirty="0"/>
              <a:t>Internal (Bank) Performance Data (information about account usage, payments etc)</a:t>
            </a:r>
          </a:p>
          <a:p>
            <a:r>
              <a:rPr lang="en-GB" dirty="0"/>
              <a:t>Open Banking Data</a:t>
            </a:r>
          </a:p>
          <a:p>
            <a:r>
              <a:rPr lang="en-GB" dirty="0"/>
              <a:t>Alternate Data, collected from Telcos, Mobile Handsets, Social Media Use, other sources (unconnected to the bank) etc.</a:t>
            </a:r>
          </a:p>
          <a:p>
            <a:endParaRPr lang="en-GB" dirty="0"/>
          </a:p>
        </p:txBody>
      </p:sp>
      <p:pic>
        <p:nvPicPr>
          <p:cNvPr id="4" name="Picture 3">
            <a:extLst>
              <a:ext uri="{FF2B5EF4-FFF2-40B4-BE49-F238E27FC236}">
                <a16:creationId xmlns:a16="http://schemas.microsoft.com/office/drawing/2014/main" id="{8DEB0823-D4FF-CB22-75CE-9944789F813C}"/>
              </a:ext>
            </a:extLst>
          </p:cNvPr>
          <p:cNvPicPr/>
          <p:nvPr/>
        </p:nvPicPr>
        <p:blipFill>
          <a:blip r:embed="rId2"/>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E9DEC021-C046-BE2B-EF69-5589CD4EF0DD}"/>
              </a:ext>
            </a:extLst>
          </p:cNvPr>
          <p:cNvSpPr txBox="1"/>
          <p:nvPr/>
        </p:nvSpPr>
        <p:spPr>
          <a:xfrm>
            <a:off x="121298" y="6417910"/>
            <a:ext cx="4923143" cy="276999"/>
          </a:xfrm>
          <a:prstGeom prst="rect">
            <a:avLst/>
          </a:prstGeom>
          <a:noFill/>
        </p:spPr>
        <p:txBody>
          <a:bodyPr wrap="none" rtlCol="0">
            <a:spAutoFit/>
          </a:bodyPr>
          <a:lstStyle/>
          <a:p>
            <a:r>
              <a:rPr lang="en-GB" sz="1200" dirty="0"/>
              <a:t>**Datasources may differ if the product / applicant is business / commercial</a:t>
            </a:r>
          </a:p>
        </p:txBody>
      </p:sp>
      <p:sp>
        <p:nvSpPr>
          <p:cNvPr id="6" name="TextBox 5">
            <a:extLst>
              <a:ext uri="{FF2B5EF4-FFF2-40B4-BE49-F238E27FC236}">
                <a16:creationId xmlns:a16="http://schemas.microsoft.com/office/drawing/2014/main" id="{010F79EA-ED96-BA01-EC03-546DD057366C}"/>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178261304"/>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croll: Vertical 8">
            <a:extLst>
              <a:ext uri="{FF2B5EF4-FFF2-40B4-BE49-F238E27FC236}">
                <a16:creationId xmlns:a16="http://schemas.microsoft.com/office/drawing/2014/main" id="{991F6495-4A2B-9A9E-103B-658E6C5B5AC8}"/>
              </a:ext>
            </a:extLst>
          </p:cNvPr>
          <p:cNvSpPr/>
          <p:nvPr/>
        </p:nvSpPr>
        <p:spPr>
          <a:xfrm>
            <a:off x="942109" y="1828800"/>
            <a:ext cx="4976091" cy="4414982"/>
          </a:xfrm>
          <a:prstGeom prst="verticalScroll">
            <a:avLst/>
          </a:prstGeom>
          <a:solidFill>
            <a:schemeClr val="accent1">
              <a:lumMod val="40000"/>
              <a:lumOff val="6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itle 1">
            <a:extLst>
              <a:ext uri="{FF2B5EF4-FFF2-40B4-BE49-F238E27FC236}">
                <a16:creationId xmlns:a16="http://schemas.microsoft.com/office/drawing/2014/main" id="{684DF8DB-AB5D-39AD-0B36-4419B87067E0}"/>
              </a:ext>
            </a:extLst>
          </p:cNvPr>
          <p:cNvSpPr>
            <a:spLocks noGrp="1"/>
          </p:cNvSpPr>
          <p:nvPr>
            <p:ph type="title"/>
          </p:nvPr>
        </p:nvSpPr>
        <p:spPr>
          <a:xfrm>
            <a:off x="554299" y="178131"/>
            <a:ext cx="10981919" cy="1361911"/>
          </a:xfrm>
        </p:spPr>
        <p:txBody>
          <a:bodyPr>
            <a:noAutofit/>
          </a:bodyPr>
          <a:lstStyle/>
          <a:p>
            <a:pPr>
              <a:lnSpc>
                <a:spcPts val="3200"/>
              </a:lnSpc>
              <a:spcBef>
                <a:spcPts val="600"/>
              </a:spcBef>
              <a:spcAft>
                <a:spcPts val="500"/>
              </a:spcAft>
              <a:defRPr/>
            </a:pPr>
            <a:br>
              <a:rPr lang="en-SG" sz="32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en-SG" sz="32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How Does Scoring Work? </a:t>
            </a:r>
            <a:br>
              <a:rPr lang="en-SG" sz="32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br>
              <a:rPr lang="en-SG" sz="20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endParaRPr lang="en-GB" sz="20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11" name="Title 1">
            <a:extLst>
              <a:ext uri="{FF2B5EF4-FFF2-40B4-BE49-F238E27FC236}">
                <a16:creationId xmlns:a16="http://schemas.microsoft.com/office/drawing/2014/main" id="{3A2EFF5F-345B-A2CB-A0BC-E5A7E996417F}"/>
              </a:ext>
            </a:extLst>
          </p:cNvPr>
          <p:cNvSpPr txBox="1">
            <a:spLocks/>
          </p:cNvSpPr>
          <p:nvPr/>
        </p:nvSpPr>
        <p:spPr>
          <a:xfrm>
            <a:off x="11393866" y="5992464"/>
            <a:ext cx="707268" cy="974968"/>
          </a:xfrm>
          <a:prstGeom prst="rect">
            <a:avLst/>
          </a:prstGeom>
          <a:effectLst>
            <a:glow rad="228600">
              <a:schemeClr val="tx1">
                <a:alpha val="40000"/>
              </a:schemeClr>
            </a:glow>
          </a:effectLst>
        </p:spPr>
        <p:txBody>
          <a:bodyPr vert="horz" lIns="91440" tIns="45720" rIns="91440" bIns="45720" rtlCol="0" anchor="ctr">
            <a:normAutofit fontScale="77500" lnSpcReduction="20000"/>
            <a:scene3d>
              <a:camera prst="orthographicFront"/>
              <a:lightRig rig="freezing" dir="t"/>
            </a:scene3d>
            <a:sp3d extrusionH="57150" prstMaterial="dkEdge">
              <a:bevelT w="38100" h="38100"/>
            </a:sp3d>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9600" b="0" i="0" u="none" strike="noStrike" kern="1200" cap="none" spc="0" normalizeH="0" baseline="0" noProof="0" dirty="0">
              <a:ln>
                <a:noFill/>
              </a:ln>
              <a:solidFill>
                <a:srgbClr val="ED7D31">
                  <a:lumMod val="20000"/>
                  <a:lumOff val="80000"/>
                </a:srgbClr>
              </a:solidFill>
              <a:effectLst>
                <a:glow rad="127000">
                  <a:srgbClr val="ED7D31">
                    <a:lumMod val="20000"/>
                    <a:lumOff val="80000"/>
                    <a:alpha val="40000"/>
                  </a:srgbClr>
                </a:glow>
              </a:effectLst>
              <a:uLnTx/>
              <a:uFillTx/>
              <a:latin typeface="Baskerville Old Face" panose="02020602080505020303" pitchFamily="18" charset="0"/>
              <a:ea typeface="+mj-ea"/>
              <a:cs typeface="Times New Roman" panose="02020603050405020304" pitchFamily="18" charset="0"/>
            </a:endParaRPr>
          </a:p>
        </p:txBody>
      </p:sp>
      <p:sp>
        <p:nvSpPr>
          <p:cNvPr id="6" name="Rectangle 6">
            <a:extLst>
              <a:ext uri="{FF2B5EF4-FFF2-40B4-BE49-F238E27FC236}">
                <a16:creationId xmlns:a16="http://schemas.microsoft.com/office/drawing/2014/main" id="{349A980A-719D-2790-5E69-69439064DBD7}"/>
              </a:ext>
            </a:extLst>
          </p:cNvPr>
          <p:cNvSpPr txBox="1">
            <a:spLocks noChangeArrowheads="1"/>
          </p:cNvSpPr>
          <p:nvPr/>
        </p:nvSpPr>
        <p:spPr>
          <a:xfrm>
            <a:off x="1173363" y="2798431"/>
            <a:ext cx="4173934" cy="3881438"/>
          </a:xfrm>
          <a:prstGeom prst="rect">
            <a:avLst/>
          </a:prstGeom>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a:buFontTx/>
              <a:buChar char="•"/>
              <a:tabLst>
                <a:tab pos="484188" algn="l"/>
              </a:tabLst>
            </a:pPr>
            <a:r>
              <a:rPr lang="en-GB" sz="1600" dirty="0"/>
              <a:t>Scorecards add and subtract points to a baseline constant according to each individual’s or account’s data</a:t>
            </a:r>
          </a:p>
          <a:p>
            <a:pPr marL="742950" lvl="1">
              <a:buFontTx/>
              <a:buChar char="•"/>
              <a:tabLst>
                <a:tab pos="484188" algn="l"/>
              </a:tabLst>
            </a:pPr>
            <a:r>
              <a:rPr lang="en-GB" sz="1600" dirty="0"/>
              <a:t>These scorecards are easy to apply and intuitively simple to understand</a:t>
            </a:r>
          </a:p>
          <a:p>
            <a:pPr marL="742950" lvl="1">
              <a:buFontTx/>
              <a:buChar char="•"/>
              <a:tabLst>
                <a:tab pos="484188" algn="l"/>
              </a:tabLst>
            </a:pPr>
            <a:r>
              <a:rPr lang="en-GB" sz="1600" dirty="0"/>
              <a:t>The resulting </a:t>
            </a:r>
            <a:r>
              <a:rPr lang="en-GB" sz="1600" i="1" dirty="0"/>
              <a:t>score</a:t>
            </a:r>
            <a:r>
              <a:rPr lang="en-GB" sz="1600" dirty="0"/>
              <a:t> gives a prediction of future behaviour</a:t>
            </a:r>
          </a:p>
          <a:p>
            <a:pPr marL="742950" lvl="1">
              <a:buFontTx/>
              <a:buChar char="•"/>
              <a:tabLst>
                <a:tab pos="484188" algn="l"/>
              </a:tabLst>
            </a:pPr>
            <a:r>
              <a:rPr lang="en-GB" sz="1600" dirty="0"/>
              <a:t>These scores can be used to </a:t>
            </a:r>
            <a:r>
              <a:rPr lang="en-GB" sz="1600" i="1" dirty="0"/>
              <a:t>rank</a:t>
            </a:r>
            <a:r>
              <a:rPr lang="en-GB" sz="1600" dirty="0"/>
              <a:t> a group of individuals to assign the best actions</a:t>
            </a:r>
            <a:endParaRPr lang="en-GB" sz="1600" b="1" dirty="0"/>
          </a:p>
        </p:txBody>
      </p:sp>
      <p:graphicFrame>
        <p:nvGraphicFramePr>
          <p:cNvPr id="10" name="Group 8">
            <a:extLst>
              <a:ext uri="{FF2B5EF4-FFF2-40B4-BE49-F238E27FC236}">
                <a16:creationId xmlns:a16="http://schemas.microsoft.com/office/drawing/2014/main" id="{0857AA2B-8AE7-8AA7-DBF3-1800922AB88F}"/>
              </a:ext>
            </a:extLst>
          </p:cNvPr>
          <p:cNvGraphicFramePr>
            <a:graphicFrameLocks/>
          </p:cNvGraphicFramePr>
          <p:nvPr/>
        </p:nvGraphicFramePr>
        <p:xfrm>
          <a:off x="6747544" y="1828800"/>
          <a:ext cx="2980656" cy="4622070"/>
        </p:xfrm>
        <a:graphic>
          <a:graphicData uri="http://schemas.openxmlformats.org/drawingml/2006/table">
            <a:tbl>
              <a:tblPr/>
              <a:tblGrid>
                <a:gridCol w="2083508">
                  <a:extLst>
                    <a:ext uri="{9D8B030D-6E8A-4147-A177-3AD203B41FA5}">
                      <a16:colId xmlns:a16="http://schemas.microsoft.com/office/drawing/2014/main" val="20000"/>
                    </a:ext>
                  </a:extLst>
                </a:gridCol>
                <a:gridCol w="897148">
                  <a:extLst>
                    <a:ext uri="{9D8B030D-6E8A-4147-A177-3AD203B41FA5}">
                      <a16:colId xmlns:a16="http://schemas.microsoft.com/office/drawing/2014/main" val="20001"/>
                    </a:ext>
                  </a:extLst>
                </a:gridCol>
              </a:tblGrid>
              <a:tr h="250012">
                <a:tc gridSpan="2">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1" i="0" u="none" strike="noStrike" cap="none" normalizeH="0" baseline="0" dirty="0">
                          <a:ln>
                            <a:noFill/>
                          </a:ln>
                          <a:solidFill>
                            <a:schemeClr val="tx1"/>
                          </a:solidFill>
                          <a:effectLst/>
                          <a:latin typeface="Arial" pitchFamily="34" charset="0"/>
                        </a:rPr>
                        <a:t>EXAMPLE SCORECARD</a:t>
                      </a:r>
                    </a:p>
                  </a:txBody>
                  <a:tcPr marL="98617" marR="98617" marT="45512" marB="455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endParaRPr kumimoji="0" lang="en-GB" sz="900" b="1" i="0" u="none" strike="noStrike" cap="none" normalizeH="0" baseline="0" dirty="0">
                        <a:ln>
                          <a:noFill/>
                        </a:ln>
                        <a:solidFill>
                          <a:schemeClr val="tx1"/>
                        </a:solidFill>
                        <a:effectLst/>
                        <a:latin typeface="Arial" pitchFamily="34" charset="0"/>
                      </a:endParaRP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393915">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1" i="0" u="none" strike="noStrike" cap="none" normalizeH="0" baseline="0" dirty="0">
                          <a:ln>
                            <a:noFill/>
                          </a:ln>
                          <a:solidFill>
                            <a:schemeClr val="tx1"/>
                          </a:solidFill>
                          <a:effectLst/>
                          <a:latin typeface="Arial" pitchFamily="34" charset="0"/>
                        </a:rPr>
                        <a:t>Applicant Age in Years</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endParaRPr kumimoji="0" lang="en-US" sz="1200" b="0" i="0" u="none" strike="noStrike" cap="none" normalizeH="0" baseline="0" dirty="0">
                        <a:ln>
                          <a:noFill/>
                        </a:ln>
                        <a:solidFill>
                          <a:schemeClr val="tx1"/>
                        </a:solidFill>
                        <a:effectLst/>
                        <a:latin typeface="Arial" pitchFamily="34" charset="0"/>
                      </a:endParaRP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&lt; 22</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-50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22 - 25</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a:ln>
                            <a:noFill/>
                          </a:ln>
                          <a:solidFill>
                            <a:schemeClr val="tx1"/>
                          </a:solidFill>
                          <a:effectLst/>
                          <a:latin typeface="Arial" pitchFamily="34" charset="0"/>
                        </a:rPr>
                        <a:t>-20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26 – 40</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a:ln>
                            <a:noFill/>
                          </a:ln>
                          <a:solidFill>
                            <a:schemeClr val="tx1"/>
                          </a:solidFill>
                          <a:effectLst/>
                          <a:latin typeface="Arial" pitchFamily="34" charset="0"/>
                        </a:rPr>
                        <a:t>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41 – 55</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+30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&gt; 55</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a:ln>
                            <a:noFill/>
                          </a:ln>
                          <a:solidFill>
                            <a:schemeClr val="tx1"/>
                          </a:solidFill>
                          <a:effectLst/>
                          <a:latin typeface="Arial" pitchFamily="34" charset="0"/>
                        </a:rPr>
                        <a:t>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1" i="0" u="none" strike="noStrike" cap="none" normalizeH="0" baseline="0" dirty="0">
                          <a:ln>
                            <a:noFill/>
                          </a:ln>
                          <a:solidFill>
                            <a:schemeClr val="tx1"/>
                          </a:solidFill>
                          <a:effectLst/>
                          <a:latin typeface="Arial" pitchFamily="34" charset="0"/>
                        </a:rPr>
                        <a:t>Time as Rider</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endParaRPr kumimoji="0" lang="en-US" sz="1200" b="0" i="0" u="none" strike="noStrike" cap="none" normalizeH="0" baseline="0" dirty="0">
                        <a:ln>
                          <a:noFill/>
                        </a:ln>
                        <a:solidFill>
                          <a:schemeClr val="tx1"/>
                        </a:solidFill>
                        <a:effectLst/>
                        <a:latin typeface="Arial" pitchFamily="34" charset="0"/>
                      </a:endParaRP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9"/>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&lt;1</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a:ln>
                            <a:noFill/>
                          </a:ln>
                          <a:solidFill>
                            <a:schemeClr val="tx1"/>
                          </a:solidFill>
                          <a:effectLst/>
                          <a:latin typeface="Arial" pitchFamily="34" charset="0"/>
                        </a:rPr>
                        <a:t>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1 – 2</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-45</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3+</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a:ln>
                            <a:noFill/>
                          </a:ln>
                          <a:solidFill>
                            <a:schemeClr val="tx1"/>
                          </a:solidFill>
                          <a:effectLst/>
                          <a:latin typeface="Arial" pitchFamily="34" charset="0"/>
                        </a:rPr>
                        <a:t>-100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3915">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1" i="0" u="none" strike="noStrike" cap="none" normalizeH="0" baseline="0" dirty="0">
                          <a:ln>
                            <a:noFill/>
                          </a:ln>
                          <a:solidFill>
                            <a:schemeClr val="tx1"/>
                          </a:solidFill>
                          <a:effectLst/>
                          <a:latin typeface="Arial" pitchFamily="34" charset="0"/>
                        </a:rPr>
                        <a:t>Worst Payment Status</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endParaRPr kumimoji="0" lang="en-US" sz="1200" b="0" i="0" u="none" strike="noStrike" cap="none" normalizeH="0" baseline="0" dirty="0">
                        <a:ln>
                          <a:noFill/>
                        </a:ln>
                        <a:solidFill>
                          <a:schemeClr val="tx1"/>
                        </a:solidFill>
                        <a:effectLst/>
                        <a:latin typeface="Arial" pitchFamily="34" charset="0"/>
                      </a:endParaRP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4"/>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Current</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1 Payment missed</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-10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rPr>
                        <a:t>2 Payments missed</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rPr>
                        <a:t>-60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1" i="0" u="none" strike="noStrike" cap="none" normalizeH="0" baseline="0">
                          <a:ln>
                            <a:noFill/>
                          </a:ln>
                          <a:solidFill>
                            <a:schemeClr val="tx1"/>
                          </a:solidFill>
                          <a:effectLst/>
                          <a:latin typeface="Arial" pitchFamily="34" charset="0"/>
                        </a:rPr>
                        <a:t>Etc.</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1" i="0" u="none" strike="noStrike" cap="none" normalizeH="0" baseline="0" dirty="0">
                          <a:ln>
                            <a:noFill/>
                          </a:ln>
                          <a:solidFill>
                            <a:schemeClr val="tx1"/>
                          </a:solidFill>
                          <a:effectLst/>
                          <a:latin typeface="Arial" pitchFamily="34" charset="0"/>
                        </a:rPr>
                        <a:t>Etc.</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8"/>
                  </a:ext>
                </a:extLst>
              </a:tr>
              <a:tr h="25001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a:ln>
                            <a:noFill/>
                          </a:ln>
                          <a:solidFill>
                            <a:schemeClr val="tx1"/>
                          </a:solidFill>
                          <a:effectLst/>
                          <a:latin typeface="Arial" pitchFamily="34" charset="0"/>
                        </a:rPr>
                        <a:t>…</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1200" b="0" i="0" u="none" strike="noStrike" cap="none" normalizeH="0" baseline="0" dirty="0">
                          <a:ln>
                            <a:noFill/>
                          </a:ln>
                          <a:solidFill>
                            <a:schemeClr val="tx1"/>
                          </a:solidFill>
                          <a:effectLst/>
                          <a:latin typeface="Arial" pitchFamily="34" charset="0"/>
                        </a:rPr>
                        <a:t>…</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pic>
        <p:nvPicPr>
          <p:cNvPr id="2" name="Picture 1">
            <a:extLst>
              <a:ext uri="{FF2B5EF4-FFF2-40B4-BE49-F238E27FC236}">
                <a16:creationId xmlns:a16="http://schemas.microsoft.com/office/drawing/2014/main" id="{C0FC26C4-3DBD-8985-71CF-21F471A60281}"/>
              </a:ext>
            </a:extLst>
          </p:cNvPr>
          <p:cNvPicPr/>
          <p:nvPr/>
        </p:nvPicPr>
        <p:blipFill>
          <a:blip r:embed="rId2"/>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EFB986EF-04E2-26C4-5138-5E5170EC3FC0}"/>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427078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84DF8DB-AB5D-39AD-0B36-4419B87067E0}"/>
              </a:ext>
            </a:extLst>
          </p:cNvPr>
          <p:cNvSpPr>
            <a:spLocks noGrp="1"/>
          </p:cNvSpPr>
          <p:nvPr>
            <p:ph type="title"/>
          </p:nvPr>
        </p:nvSpPr>
        <p:spPr>
          <a:xfrm>
            <a:off x="554299" y="178131"/>
            <a:ext cx="10981919" cy="1361911"/>
          </a:xfrm>
        </p:spPr>
        <p:txBody>
          <a:bodyPr>
            <a:noAutofit/>
          </a:bodyPr>
          <a:lstStyle/>
          <a:p>
            <a:pPr>
              <a:lnSpc>
                <a:spcPts val="3200"/>
              </a:lnSpc>
              <a:spcBef>
                <a:spcPts val="600"/>
              </a:spcBef>
              <a:spcAft>
                <a:spcPts val="500"/>
              </a:spcAft>
              <a:defRPr/>
            </a:pPr>
            <a:br>
              <a:rPr lang="en-SG" sz="32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en-SG" sz="32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The Role of Analytics &amp; Scoring</a:t>
            </a:r>
            <a:br>
              <a:rPr lang="en-SG" sz="32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br>
              <a:rPr lang="en-SG" sz="20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endParaRPr lang="en-GB" sz="20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5" name="Rectangle 8">
            <a:extLst>
              <a:ext uri="{FF2B5EF4-FFF2-40B4-BE49-F238E27FC236}">
                <a16:creationId xmlns:a16="http://schemas.microsoft.com/office/drawing/2014/main" id="{3ED0E9A2-27C4-7AFF-F48A-B828EC71C0DC}"/>
              </a:ext>
            </a:extLst>
          </p:cNvPr>
          <p:cNvSpPr txBox="1">
            <a:spLocks noChangeArrowheads="1"/>
          </p:cNvSpPr>
          <p:nvPr/>
        </p:nvSpPr>
        <p:spPr>
          <a:xfrm>
            <a:off x="445886" y="1073592"/>
            <a:ext cx="10981919" cy="1657350"/>
          </a:xfrm>
          <a:prstGeom prst="rect">
            <a:avLst/>
          </a:prstGeom>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buNone/>
              <a:tabLst>
                <a:tab pos="484188" algn="l"/>
              </a:tabLst>
            </a:pPr>
            <a:r>
              <a:rPr lang="en-GB" sz="1800" dirty="0"/>
              <a:t>Consider a scorecard built to predict whether a new applicant for a credit product will default on their payments within time X</a:t>
            </a:r>
          </a:p>
          <a:p>
            <a:pPr marL="514350" lvl="1" indent="0">
              <a:buNone/>
              <a:tabLst>
                <a:tab pos="484188" algn="l"/>
              </a:tabLst>
            </a:pPr>
            <a:r>
              <a:rPr lang="en-GB" sz="1800" dirty="0"/>
              <a:t>This scorecard is used when a new customer applies…</a:t>
            </a:r>
          </a:p>
        </p:txBody>
      </p:sp>
      <p:pic>
        <p:nvPicPr>
          <p:cNvPr id="2" name="Picture 1">
            <a:extLst>
              <a:ext uri="{FF2B5EF4-FFF2-40B4-BE49-F238E27FC236}">
                <a16:creationId xmlns:a16="http://schemas.microsoft.com/office/drawing/2014/main" id="{D772CA69-1A00-8D2A-9D8D-F4637904D4DD}"/>
              </a:ext>
            </a:extLst>
          </p:cNvPr>
          <p:cNvPicPr/>
          <p:nvPr/>
        </p:nvPicPr>
        <p:blipFill>
          <a:blip r:embed="rId2"/>
          <a:srcRect/>
          <a:stretch>
            <a:fillRect/>
          </a:stretch>
        </p:blipFill>
        <p:spPr>
          <a:xfrm>
            <a:off x="11073526" y="6020554"/>
            <a:ext cx="1118474" cy="837446"/>
          </a:xfrm>
          <a:prstGeom prst="rect">
            <a:avLst/>
          </a:prstGeom>
          <a:noFill/>
          <a:ln>
            <a:noFill/>
            <a:prstDash/>
          </a:ln>
        </p:spPr>
      </p:pic>
      <p:grpSp>
        <p:nvGrpSpPr>
          <p:cNvPr id="3" name="Group 2">
            <a:extLst>
              <a:ext uri="{FF2B5EF4-FFF2-40B4-BE49-F238E27FC236}">
                <a16:creationId xmlns:a16="http://schemas.microsoft.com/office/drawing/2014/main" id="{76510445-29EC-8340-0EED-401C353B833C}"/>
              </a:ext>
            </a:extLst>
          </p:cNvPr>
          <p:cNvGrpSpPr/>
          <p:nvPr/>
        </p:nvGrpSpPr>
        <p:grpSpPr>
          <a:xfrm>
            <a:off x="994742" y="2212436"/>
            <a:ext cx="9884205" cy="4467433"/>
            <a:chOff x="957623" y="2304839"/>
            <a:chExt cx="9884205" cy="4467433"/>
          </a:xfrm>
        </p:grpSpPr>
        <p:sp>
          <p:nvSpPr>
            <p:cNvPr id="12" name="AutoShape 11">
              <a:extLst>
                <a:ext uri="{FF2B5EF4-FFF2-40B4-BE49-F238E27FC236}">
                  <a16:creationId xmlns:a16="http://schemas.microsoft.com/office/drawing/2014/main" id="{BB48CCBA-2E88-F02D-4465-8D184CC5CBFF}"/>
                </a:ext>
              </a:extLst>
            </p:cNvPr>
            <p:cNvSpPr>
              <a:spLocks noChangeArrowheads="1"/>
            </p:cNvSpPr>
            <p:nvPr/>
          </p:nvSpPr>
          <p:spPr bwMode="auto">
            <a:xfrm>
              <a:off x="3754836" y="2304839"/>
              <a:ext cx="1152260" cy="792162"/>
            </a:xfrm>
            <a:prstGeom prst="flowChartMagneticDisk">
              <a:avLst/>
            </a:prstGeom>
            <a:solidFill>
              <a:srgbClr val="CCFFCC"/>
            </a:solidFill>
            <a:ln w="9525">
              <a:solidFill>
                <a:srgbClr val="000000"/>
              </a:solidFill>
              <a:round/>
              <a:headEnd/>
              <a:tailEnd/>
            </a:ln>
            <a:effectLst/>
          </p:spPr>
          <p:txBody>
            <a:bodyPr wrap="none" lIns="91031" tIns="45512" rIns="91031" bIns="45512" anchor="ctr"/>
            <a:lstStyle/>
            <a:p>
              <a:pPr algn="ctr" defTabSz="912813">
                <a:spcBef>
                  <a:spcPct val="0"/>
                </a:spcBef>
                <a:spcAft>
                  <a:spcPct val="0"/>
                </a:spcAft>
              </a:pPr>
              <a:r>
                <a:rPr lang="en-GB" sz="1000" dirty="0"/>
                <a:t>Application </a:t>
              </a:r>
            </a:p>
            <a:p>
              <a:pPr algn="ctr" defTabSz="912813">
                <a:spcBef>
                  <a:spcPct val="0"/>
                </a:spcBef>
                <a:spcAft>
                  <a:spcPct val="0"/>
                </a:spcAft>
              </a:pPr>
              <a:r>
                <a:rPr lang="en-GB" sz="1000" dirty="0"/>
                <a:t>Form / Traditional</a:t>
              </a:r>
            </a:p>
            <a:p>
              <a:pPr algn="ctr" defTabSz="912813">
                <a:spcBef>
                  <a:spcPct val="0"/>
                </a:spcBef>
                <a:spcAft>
                  <a:spcPct val="0"/>
                </a:spcAft>
              </a:pPr>
              <a:r>
                <a:rPr lang="en-GB" sz="1000" dirty="0"/>
                <a:t> Data</a:t>
              </a:r>
            </a:p>
          </p:txBody>
        </p:sp>
        <p:sp>
          <p:nvSpPr>
            <p:cNvPr id="14" name="Line 12">
              <a:extLst>
                <a:ext uri="{FF2B5EF4-FFF2-40B4-BE49-F238E27FC236}">
                  <a16:creationId xmlns:a16="http://schemas.microsoft.com/office/drawing/2014/main" id="{C248ABB4-4082-298B-00D5-9DC8603F5693}"/>
                </a:ext>
              </a:extLst>
            </p:cNvPr>
            <p:cNvSpPr>
              <a:spLocks noChangeShapeType="1"/>
            </p:cNvSpPr>
            <p:nvPr/>
          </p:nvSpPr>
          <p:spPr bwMode="auto">
            <a:xfrm>
              <a:off x="3003837" y="4335398"/>
              <a:ext cx="576131" cy="0"/>
            </a:xfrm>
            <a:prstGeom prst="line">
              <a:avLst/>
            </a:prstGeom>
            <a:noFill/>
            <a:ln w="9525">
              <a:solidFill>
                <a:srgbClr val="000000"/>
              </a:solidFill>
              <a:round/>
              <a:headEnd/>
              <a:tailEnd type="triangle" w="med" len="med"/>
            </a:ln>
            <a:effectLst/>
          </p:spPr>
          <p:txBody>
            <a:bodyPr lIns="91031" tIns="45512" rIns="91031" bIns="45512" anchor="b"/>
            <a:lstStyle/>
            <a:p>
              <a:endParaRPr lang="en-US"/>
            </a:p>
          </p:txBody>
        </p:sp>
        <p:sp>
          <p:nvSpPr>
            <p:cNvPr id="15" name="AutoShape 13">
              <a:extLst>
                <a:ext uri="{FF2B5EF4-FFF2-40B4-BE49-F238E27FC236}">
                  <a16:creationId xmlns:a16="http://schemas.microsoft.com/office/drawing/2014/main" id="{3A4EFF28-A9A4-7231-613C-1DF1CB3FF2AB}"/>
                </a:ext>
              </a:extLst>
            </p:cNvPr>
            <p:cNvSpPr>
              <a:spLocks noChangeArrowheads="1"/>
            </p:cNvSpPr>
            <p:nvPr/>
          </p:nvSpPr>
          <p:spPr bwMode="auto">
            <a:xfrm>
              <a:off x="3753841" y="3463923"/>
              <a:ext cx="1152260" cy="792162"/>
            </a:xfrm>
            <a:prstGeom prst="flowChartMagneticDisk">
              <a:avLst/>
            </a:prstGeom>
            <a:solidFill>
              <a:srgbClr val="CCFFFF"/>
            </a:solidFill>
            <a:ln w="9525">
              <a:solidFill>
                <a:srgbClr val="000000"/>
              </a:solidFill>
              <a:round/>
              <a:headEnd/>
              <a:tailEnd/>
            </a:ln>
            <a:effectLst/>
          </p:spPr>
          <p:txBody>
            <a:bodyPr wrap="none" lIns="91031" tIns="45512" rIns="91031" bIns="45512" anchor="ctr"/>
            <a:lstStyle/>
            <a:p>
              <a:pPr algn="ctr" defTabSz="912813">
                <a:spcBef>
                  <a:spcPct val="0"/>
                </a:spcBef>
                <a:spcAft>
                  <a:spcPct val="0"/>
                </a:spcAft>
              </a:pPr>
              <a:r>
                <a:rPr lang="en-GB" sz="1000" dirty="0"/>
                <a:t>Alternate Data</a:t>
              </a:r>
            </a:p>
            <a:p>
              <a:pPr algn="ctr" defTabSz="912813">
                <a:spcBef>
                  <a:spcPct val="0"/>
                </a:spcBef>
                <a:spcAft>
                  <a:spcPct val="0"/>
                </a:spcAft>
              </a:pPr>
              <a:r>
                <a:rPr lang="en-GB" sz="1000" dirty="0"/>
                <a:t>(Handset, </a:t>
              </a:r>
            </a:p>
            <a:p>
              <a:pPr algn="ctr" defTabSz="912813">
                <a:spcBef>
                  <a:spcPct val="0"/>
                </a:spcBef>
                <a:spcAft>
                  <a:spcPct val="0"/>
                </a:spcAft>
              </a:pPr>
              <a:r>
                <a:rPr lang="en-GB" sz="1000" dirty="0"/>
                <a:t>Reg Pays. Customer</a:t>
              </a:r>
            </a:p>
            <a:p>
              <a:pPr algn="ctr" defTabSz="912813">
                <a:spcBef>
                  <a:spcPct val="0"/>
                </a:spcBef>
                <a:spcAft>
                  <a:spcPct val="0"/>
                </a:spcAft>
              </a:pPr>
              <a:r>
                <a:rPr lang="en-GB" sz="1000" dirty="0"/>
                <a:t> Characteristics)</a:t>
              </a:r>
            </a:p>
          </p:txBody>
        </p:sp>
        <p:sp>
          <p:nvSpPr>
            <p:cNvPr id="16" name="Line 14">
              <a:extLst>
                <a:ext uri="{FF2B5EF4-FFF2-40B4-BE49-F238E27FC236}">
                  <a16:creationId xmlns:a16="http://schemas.microsoft.com/office/drawing/2014/main" id="{44456F93-5C4F-632F-BA56-EA1ECA2B498F}"/>
                </a:ext>
              </a:extLst>
            </p:cNvPr>
            <p:cNvSpPr>
              <a:spLocks noChangeShapeType="1"/>
            </p:cNvSpPr>
            <p:nvPr/>
          </p:nvSpPr>
          <p:spPr bwMode="auto">
            <a:xfrm>
              <a:off x="4330964" y="4322158"/>
              <a:ext cx="0" cy="431800"/>
            </a:xfrm>
            <a:prstGeom prst="line">
              <a:avLst/>
            </a:prstGeom>
            <a:noFill/>
            <a:ln w="9525">
              <a:solidFill>
                <a:srgbClr val="000000"/>
              </a:solidFill>
              <a:prstDash val="dash"/>
              <a:round/>
              <a:headEnd/>
              <a:tailEnd type="triangle" w="med" len="med"/>
            </a:ln>
            <a:effectLst/>
          </p:spPr>
          <p:txBody>
            <a:bodyPr lIns="91031" tIns="45512" rIns="91031" bIns="45512" anchor="b"/>
            <a:lstStyle/>
            <a:p>
              <a:endParaRPr lang="en-US"/>
            </a:p>
          </p:txBody>
        </p:sp>
        <p:sp>
          <p:nvSpPr>
            <p:cNvPr id="17" name="Line 15">
              <a:extLst>
                <a:ext uri="{FF2B5EF4-FFF2-40B4-BE49-F238E27FC236}">
                  <a16:creationId xmlns:a16="http://schemas.microsoft.com/office/drawing/2014/main" id="{BAE2D7C9-09F6-7C89-8DEF-6C6CC8F3FDA6}"/>
                </a:ext>
              </a:extLst>
            </p:cNvPr>
            <p:cNvSpPr>
              <a:spLocks noChangeShapeType="1"/>
            </p:cNvSpPr>
            <p:nvPr/>
          </p:nvSpPr>
          <p:spPr bwMode="auto">
            <a:xfrm>
              <a:off x="4977607" y="3748088"/>
              <a:ext cx="865056" cy="0"/>
            </a:xfrm>
            <a:prstGeom prst="line">
              <a:avLst/>
            </a:prstGeom>
            <a:noFill/>
            <a:ln w="9525">
              <a:solidFill>
                <a:srgbClr val="000000"/>
              </a:solidFill>
              <a:prstDash val="dash"/>
              <a:round/>
              <a:headEnd/>
              <a:tailEnd type="triangle" w="med" len="med"/>
            </a:ln>
            <a:effectLst/>
          </p:spPr>
          <p:txBody>
            <a:bodyPr lIns="91031" tIns="45512" rIns="91031" bIns="45512" anchor="b"/>
            <a:lstStyle/>
            <a:p>
              <a:endParaRPr lang="en-US"/>
            </a:p>
          </p:txBody>
        </p:sp>
        <p:sp>
          <p:nvSpPr>
            <p:cNvPr id="18" name="Line 16">
              <a:extLst>
                <a:ext uri="{FF2B5EF4-FFF2-40B4-BE49-F238E27FC236}">
                  <a16:creationId xmlns:a16="http://schemas.microsoft.com/office/drawing/2014/main" id="{56515E93-605C-1EDF-A3ED-CA263DE4547C}"/>
                </a:ext>
              </a:extLst>
            </p:cNvPr>
            <p:cNvSpPr>
              <a:spLocks noChangeShapeType="1"/>
            </p:cNvSpPr>
            <p:nvPr/>
          </p:nvSpPr>
          <p:spPr bwMode="auto">
            <a:xfrm flipV="1">
              <a:off x="4977607" y="4311647"/>
              <a:ext cx="865056" cy="660404"/>
            </a:xfrm>
            <a:prstGeom prst="line">
              <a:avLst/>
            </a:prstGeom>
            <a:noFill/>
            <a:ln w="9525">
              <a:solidFill>
                <a:srgbClr val="000000"/>
              </a:solidFill>
              <a:prstDash val="dash"/>
              <a:round/>
              <a:headEnd/>
              <a:tailEnd type="triangle" w="med" len="med"/>
            </a:ln>
            <a:effectLst/>
          </p:spPr>
          <p:txBody>
            <a:bodyPr lIns="91031" tIns="45512" rIns="91031" bIns="45512" anchor="b"/>
            <a:lstStyle/>
            <a:p>
              <a:endParaRPr lang="en-US"/>
            </a:p>
          </p:txBody>
        </p:sp>
        <p:graphicFrame>
          <p:nvGraphicFramePr>
            <p:cNvPr id="20" name="Object 18">
              <a:extLst>
                <a:ext uri="{FF2B5EF4-FFF2-40B4-BE49-F238E27FC236}">
                  <a16:creationId xmlns:a16="http://schemas.microsoft.com/office/drawing/2014/main" id="{B83BB686-CE22-1E38-4E6B-23A7071BF72C}"/>
                </a:ext>
              </a:extLst>
            </p:cNvPr>
            <p:cNvGraphicFramePr>
              <a:graphicFrameLocks noChangeAspect="1"/>
            </p:cNvGraphicFramePr>
            <p:nvPr>
              <p:extLst>
                <p:ext uri="{D42A27DB-BD31-4B8C-83A1-F6EECF244321}">
                  <p14:modId xmlns:p14="http://schemas.microsoft.com/office/powerpoint/2010/main" val="2677657402"/>
                </p:ext>
              </p:extLst>
            </p:nvPr>
          </p:nvGraphicFramePr>
          <p:xfrm>
            <a:off x="8633199" y="2854940"/>
            <a:ext cx="1850496" cy="893148"/>
          </p:xfrm>
          <a:graphic>
            <a:graphicData uri="http://schemas.openxmlformats.org/presentationml/2006/ole">
              <mc:AlternateContent xmlns:mc="http://schemas.openxmlformats.org/markup-compatibility/2006">
                <mc:Choice xmlns:v="urn:schemas-microsoft-com:vml" Requires="v">
                  <p:oleObj name="Chart" r:id="rId3" imgW="7010400" imgH="2895600" progId="Excel.Sheet.8">
                    <p:embed/>
                  </p:oleObj>
                </mc:Choice>
                <mc:Fallback>
                  <p:oleObj name="Chart" r:id="rId3" imgW="7010400" imgH="2895600" progId="Excel.Sheet.8">
                    <p:embed/>
                    <p:pic>
                      <p:nvPicPr>
                        <p:cNvPr id="20" name="Object 18">
                          <a:extLst>
                            <a:ext uri="{FF2B5EF4-FFF2-40B4-BE49-F238E27FC236}">
                              <a16:creationId xmlns:a16="http://schemas.microsoft.com/office/drawing/2014/main" id="{B83BB686-CE22-1E38-4E6B-23A7071BF7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199" y="2854940"/>
                          <a:ext cx="1850496" cy="893148"/>
                        </a:xfrm>
                        <a:prstGeom prst="rect">
                          <a:avLst/>
                        </a:prstGeom>
                        <a:noFill/>
                        <a:ln>
                          <a:noFill/>
                        </a:ln>
                        <a:effectLst/>
                      </p:spPr>
                    </p:pic>
                  </p:oleObj>
                </mc:Fallback>
              </mc:AlternateContent>
            </a:graphicData>
          </a:graphic>
        </p:graphicFrame>
        <p:sp>
          <p:nvSpPr>
            <p:cNvPr id="21" name="AutoShape 19">
              <a:extLst>
                <a:ext uri="{FF2B5EF4-FFF2-40B4-BE49-F238E27FC236}">
                  <a16:creationId xmlns:a16="http://schemas.microsoft.com/office/drawing/2014/main" id="{92558636-F06A-DB81-E91A-5E1D1A20D6F3}"/>
                </a:ext>
              </a:extLst>
            </p:cNvPr>
            <p:cNvSpPr>
              <a:spLocks noChangeArrowheads="1"/>
            </p:cNvSpPr>
            <p:nvPr/>
          </p:nvSpPr>
          <p:spPr bwMode="auto">
            <a:xfrm rot="16200000">
              <a:off x="9335754" y="3664544"/>
              <a:ext cx="217488" cy="1511697"/>
            </a:xfrm>
            <a:prstGeom prst="triangle">
              <a:avLst>
                <a:gd name="adj" fmla="val 50000"/>
              </a:avLst>
            </a:prstGeom>
            <a:gradFill rotWithShape="0">
              <a:gsLst>
                <a:gs pos="0">
                  <a:srgbClr val="D90000"/>
                </a:gs>
                <a:gs pos="100000">
                  <a:srgbClr val="66FF33"/>
                </a:gs>
              </a:gsLst>
              <a:lin ang="0" scaled="1"/>
            </a:gradFill>
            <a:ln w="9525" algn="ctr">
              <a:solidFill>
                <a:srgbClr val="000000"/>
              </a:solidFill>
              <a:miter lim="800000"/>
              <a:headEnd/>
              <a:tailEnd/>
            </a:ln>
            <a:effectLst/>
          </p:spPr>
          <p:txBody>
            <a:bodyPr wrap="none" lIns="91031" tIns="45512" rIns="91031" bIns="45512" anchor="ctr"/>
            <a:lstStyle/>
            <a:p>
              <a:endParaRPr lang="en-US"/>
            </a:p>
          </p:txBody>
        </p:sp>
        <p:sp>
          <p:nvSpPr>
            <p:cNvPr id="22" name="Line 20">
              <a:extLst>
                <a:ext uri="{FF2B5EF4-FFF2-40B4-BE49-F238E27FC236}">
                  <a16:creationId xmlns:a16="http://schemas.microsoft.com/office/drawing/2014/main" id="{97D67358-1252-E196-4848-3F629289F292}"/>
                </a:ext>
              </a:extLst>
            </p:cNvPr>
            <p:cNvSpPr>
              <a:spLocks noChangeShapeType="1"/>
            </p:cNvSpPr>
            <p:nvPr/>
          </p:nvSpPr>
          <p:spPr bwMode="auto">
            <a:xfrm>
              <a:off x="7751365" y="4154485"/>
              <a:ext cx="863335" cy="0"/>
            </a:xfrm>
            <a:prstGeom prst="line">
              <a:avLst/>
            </a:prstGeom>
            <a:noFill/>
            <a:ln w="9525">
              <a:solidFill>
                <a:srgbClr val="000000"/>
              </a:solidFill>
              <a:round/>
              <a:headEnd/>
              <a:tailEnd type="triangle" w="med" len="med"/>
            </a:ln>
            <a:effectLst/>
          </p:spPr>
          <p:txBody>
            <a:bodyPr lIns="91031" tIns="45512" rIns="91031" bIns="45512" anchor="b"/>
            <a:lstStyle/>
            <a:p>
              <a:endParaRPr lang="en-US"/>
            </a:p>
          </p:txBody>
        </p:sp>
        <p:sp>
          <p:nvSpPr>
            <p:cNvPr id="23" name="Text Box 21">
              <a:extLst>
                <a:ext uri="{FF2B5EF4-FFF2-40B4-BE49-F238E27FC236}">
                  <a16:creationId xmlns:a16="http://schemas.microsoft.com/office/drawing/2014/main" id="{267EB3BA-79B3-10DD-2D7C-4F99C86D3B9D}"/>
                </a:ext>
              </a:extLst>
            </p:cNvPr>
            <p:cNvSpPr txBox="1">
              <a:spLocks noChangeArrowheads="1"/>
            </p:cNvSpPr>
            <p:nvPr/>
          </p:nvSpPr>
          <p:spPr bwMode="auto">
            <a:xfrm>
              <a:off x="9029168" y="3585366"/>
              <a:ext cx="1007798" cy="274638"/>
            </a:xfrm>
            <a:prstGeom prst="rect">
              <a:avLst/>
            </a:prstGeom>
            <a:noFill/>
            <a:ln w="9525" algn="ctr">
              <a:noFill/>
              <a:miter lim="800000"/>
              <a:headEnd/>
              <a:tailEnd/>
            </a:ln>
            <a:effectLst/>
          </p:spPr>
          <p:txBody>
            <a:bodyPr lIns="91031" tIns="45512" rIns="91031" bIns="45512" anchor="b">
              <a:spAutoFit/>
            </a:bodyPr>
            <a:lstStyle/>
            <a:p>
              <a:pPr algn="ctr" defTabSz="912813">
                <a:spcBef>
                  <a:spcPct val="50000"/>
                </a:spcBef>
                <a:spcAft>
                  <a:spcPct val="0"/>
                </a:spcAft>
              </a:pPr>
              <a:r>
                <a:rPr lang="en-GB" sz="1200" dirty="0"/>
                <a:t>Score</a:t>
              </a:r>
            </a:p>
          </p:txBody>
        </p:sp>
        <p:sp>
          <p:nvSpPr>
            <p:cNvPr id="24" name="AutoShape 22">
              <a:extLst>
                <a:ext uri="{FF2B5EF4-FFF2-40B4-BE49-F238E27FC236}">
                  <a16:creationId xmlns:a16="http://schemas.microsoft.com/office/drawing/2014/main" id="{6AF57E0A-B6AF-E7EB-CC2B-7027B7F7E4A5}"/>
                </a:ext>
              </a:extLst>
            </p:cNvPr>
            <p:cNvSpPr>
              <a:spLocks noChangeArrowheads="1"/>
            </p:cNvSpPr>
            <p:nvPr/>
          </p:nvSpPr>
          <p:spPr bwMode="auto">
            <a:xfrm>
              <a:off x="9191690" y="4881410"/>
              <a:ext cx="720592" cy="325438"/>
            </a:xfrm>
            <a:prstGeom prst="downArrow">
              <a:avLst>
                <a:gd name="adj1" fmla="val 50000"/>
                <a:gd name="adj2" fmla="val 25000"/>
              </a:avLst>
            </a:prstGeom>
            <a:noFill/>
            <a:ln w="9525" algn="ctr">
              <a:solidFill>
                <a:srgbClr val="000000"/>
              </a:solidFill>
              <a:miter lim="800000"/>
              <a:headEnd/>
              <a:tailEnd/>
            </a:ln>
            <a:effectLst/>
          </p:spPr>
          <p:txBody>
            <a:bodyPr wrap="none" lIns="91031" tIns="45512" rIns="91031" bIns="45512" anchor="ctr"/>
            <a:lstStyle/>
            <a:p>
              <a:endParaRPr lang="en-US"/>
            </a:p>
          </p:txBody>
        </p:sp>
        <p:sp>
          <p:nvSpPr>
            <p:cNvPr id="25" name="Text Box 23">
              <a:extLst>
                <a:ext uri="{FF2B5EF4-FFF2-40B4-BE49-F238E27FC236}">
                  <a16:creationId xmlns:a16="http://schemas.microsoft.com/office/drawing/2014/main" id="{4EC1DCE6-81A3-25AF-79DC-2C8B172B19AF}"/>
                </a:ext>
              </a:extLst>
            </p:cNvPr>
            <p:cNvSpPr txBox="1">
              <a:spLocks noChangeArrowheads="1"/>
            </p:cNvSpPr>
            <p:nvPr/>
          </p:nvSpPr>
          <p:spPr bwMode="auto">
            <a:xfrm>
              <a:off x="8103920" y="5319556"/>
              <a:ext cx="2737908" cy="584355"/>
            </a:xfrm>
            <a:prstGeom prst="rect">
              <a:avLst/>
            </a:prstGeom>
            <a:noFill/>
            <a:ln w="9525" algn="ctr">
              <a:noFill/>
              <a:miter lim="800000"/>
              <a:headEnd/>
              <a:tailEnd/>
            </a:ln>
            <a:effectLst/>
          </p:spPr>
          <p:txBody>
            <a:bodyPr lIns="91031" tIns="45512" rIns="91031" bIns="45512" anchor="b">
              <a:spAutoFit/>
            </a:bodyPr>
            <a:lstStyle/>
            <a:p>
              <a:pPr algn="ctr" defTabSz="912813">
                <a:spcBef>
                  <a:spcPct val="50000"/>
                </a:spcBef>
                <a:spcAft>
                  <a:spcPct val="0"/>
                </a:spcAft>
              </a:pPr>
              <a:r>
                <a:rPr lang="en-GB" sz="1600" b="1"/>
                <a:t>Take most appropriate action for each individual</a:t>
              </a:r>
            </a:p>
          </p:txBody>
        </p:sp>
        <p:sp>
          <p:nvSpPr>
            <p:cNvPr id="26" name="AutoShape 13">
              <a:extLst>
                <a:ext uri="{FF2B5EF4-FFF2-40B4-BE49-F238E27FC236}">
                  <a16:creationId xmlns:a16="http://schemas.microsoft.com/office/drawing/2014/main" id="{1C0A7063-2476-C299-0A78-4F28E8B9A89C}"/>
                </a:ext>
              </a:extLst>
            </p:cNvPr>
            <p:cNvSpPr>
              <a:spLocks noChangeArrowheads="1"/>
            </p:cNvSpPr>
            <p:nvPr/>
          </p:nvSpPr>
          <p:spPr bwMode="auto">
            <a:xfrm>
              <a:off x="3754836" y="5980110"/>
              <a:ext cx="1152260" cy="792162"/>
            </a:xfrm>
            <a:prstGeom prst="flowChartMagneticDisk">
              <a:avLst/>
            </a:prstGeom>
            <a:solidFill>
              <a:srgbClr val="CCFFFF"/>
            </a:solidFill>
            <a:ln w="9525">
              <a:solidFill>
                <a:srgbClr val="000000"/>
              </a:solidFill>
              <a:round/>
              <a:headEnd/>
              <a:tailEnd/>
            </a:ln>
            <a:effectLst/>
          </p:spPr>
          <p:txBody>
            <a:bodyPr wrap="none" lIns="91031" tIns="45512" rIns="91031" bIns="45512" anchor="ctr"/>
            <a:lstStyle/>
            <a:p>
              <a:pPr algn="ctr" defTabSz="912813">
                <a:spcBef>
                  <a:spcPct val="0"/>
                </a:spcBef>
                <a:spcAft>
                  <a:spcPct val="0"/>
                </a:spcAft>
              </a:pPr>
              <a:r>
                <a:rPr lang="en-GB" sz="1000" dirty="0"/>
                <a:t>Previous </a:t>
              </a:r>
            </a:p>
            <a:p>
              <a:pPr algn="ctr" defTabSz="912813">
                <a:spcBef>
                  <a:spcPct val="0"/>
                </a:spcBef>
                <a:spcAft>
                  <a:spcPct val="0"/>
                </a:spcAft>
              </a:pPr>
              <a:r>
                <a:rPr lang="en-GB" sz="1000" dirty="0"/>
                <a:t>Loan Behaviour</a:t>
              </a:r>
            </a:p>
          </p:txBody>
        </p:sp>
        <p:sp>
          <p:nvSpPr>
            <p:cNvPr id="27" name="Line 14">
              <a:extLst>
                <a:ext uri="{FF2B5EF4-FFF2-40B4-BE49-F238E27FC236}">
                  <a16:creationId xmlns:a16="http://schemas.microsoft.com/office/drawing/2014/main" id="{C38DF94A-05A8-D6EE-A75A-B3CD36CD1DD2}"/>
                </a:ext>
              </a:extLst>
            </p:cNvPr>
            <p:cNvSpPr>
              <a:spLocks noChangeShapeType="1"/>
            </p:cNvSpPr>
            <p:nvPr/>
          </p:nvSpPr>
          <p:spPr bwMode="auto">
            <a:xfrm>
              <a:off x="4334280" y="5702552"/>
              <a:ext cx="16269" cy="239710"/>
            </a:xfrm>
            <a:prstGeom prst="line">
              <a:avLst/>
            </a:prstGeom>
            <a:noFill/>
            <a:ln w="9525">
              <a:solidFill>
                <a:srgbClr val="000000"/>
              </a:solidFill>
              <a:prstDash val="dash"/>
              <a:round/>
              <a:headEnd/>
              <a:tailEnd type="triangle" w="med" len="med"/>
            </a:ln>
            <a:effectLst/>
          </p:spPr>
          <p:txBody>
            <a:bodyPr lIns="91031" tIns="45512" rIns="91031" bIns="45512" anchor="b"/>
            <a:lstStyle/>
            <a:p>
              <a:endParaRPr lang="en-US"/>
            </a:p>
          </p:txBody>
        </p:sp>
        <p:sp>
          <p:nvSpPr>
            <p:cNvPr id="28" name="Line 16">
              <a:extLst>
                <a:ext uri="{FF2B5EF4-FFF2-40B4-BE49-F238E27FC236}">
                  <a16:creationId xmlns:a16="http://schemas.microsoft.com/office/drawing/2014/main" id="{86AA419B-D317-25E2-239B-7A9038CEC42A}"/>
                </a:ext>
              </a:extLst>
            </p:cNvPr>
            <p:cNvSpPr>
              <a:spLocks noChangeShapeType="1"/>
            </p:cNvSpPr>
            <p:nvPr/>
          </p:nvSpPr>
          <p:spPr bwMode="auto">
            <a:xfrm flipV="1">
              <a:off x="4985049" y="5187947"/>
              <a:ext cx="810329" cy="792163"/>
            </a:xfrm>
            <a:prstGeom prst="line">
              <a:avLst/>
            </a:prstGeom>
            <a:noFill/>
            <a:ln w="9525">
              <a:solidFill>
                <a:srgbClr val="000000"/>
              </a:solidFill>
              <a:prstDash val="dash"/>
              <a:round/>
              <a:headEnd/>
              <a:tailEnd type="triangle" w="med" len="med"/>
            </a:ln>
            <a:effectLst/>
          </p:spPr>
          <p:txBody>
            <a:bodyPr lIns="91031" tIns="45512" rIns="91031" bIns="45512" anchor="b"/>
            <a:lstStyle/>
            <a:p>
              <a:endParaRPr lang="en-US"/>
            </a:p>
          </p:txBody>
        </p:sp>
        <p:sp>
          <p:nvSpPr>
            <p:cNvPr id="30" name="Text Box 21">
              <a:extLst>
                <a:ext uri="{FF2B5EF4-FFF2-40B4-BE49-F238E27FC236}">
                  <a16:creationId xmlns:a16="http://schemas.microsoft.com/office/drawing/2014/main" id="{04006E9C-FDE2-02EC-346A-2145252A073A}"/>
                </a:ext>
              </a:extLst>
            </p:cNvPr>
            <p:cNvSpPr txBox="1">
              <a:spLocks noChangeArrowheads="1"/>
            </p:cNvSpPr>
            <p:nvPr/>
          </p:nvSpPr>
          <p:spPr bwMode="auto">
            <a:xfrm>
              <a:off x="9029168" y="4117894"/>
              <a:ext cx="1007798" cy="274638"/>
            </a:xfrm>
            <a:prstGeom prst="rect">
              <a:avLst/>
            </a:prstGeom>
            <a:noFill/>
            <a:ln w="9525" algn="ctr">
              <a:noFill/>
              <a:miter lim="800000"/>
              <a:headEnd/>
              <a:tailEnd/>
            </a:ln>
            <a:effectLst/>
          </p:spPr>
          <p:txBody>
            <a:bodyPr lIns="91031" tIns="45512" rIns="91031" bIns="45512" anchor="b">
              <a:spAutoFit/>
            </a:bodyPr>
            <a:lstStyle/>
            <a:p>
              <a:pPr algn="ctr" defTabSz="912813">
                <a:spcBef>
                  <a:spcPct val="50000"/>
                </a:spcBef>
                <a:spcAft>
                  <a:spcPct val="0"/>
                </a:spcAft>
              </a:pPr>
              <a:r>
                <a:rPr lang="en-GB" sz="1200" dirty="0"/>
                <a:t>RISK</a:t>
              </a:r>
            </a:p>
          </p:txBody>
        </p:sp>
        <p:graphicFrame>
          <p:nvGraphicFramePr>
            <p:cNvPr id="31" name="Group 8">
              <a:extLst>
                <a:ext uri="{FF2B5EF4-FFF2-40B4-BE49-F238E27FC236}">
                  <a16:creationId xmlns:a16="http://schemas.microsoft.com/office/drawing/2014/main" id="{C29011E6-E48A-43D4-6C14-9DD6743DEB6B}"/>
                </a:ext>
              </a:extLst>
            </p:cNvPr>
            <p:cNvGraphicFramePr>
              <a:graphicFrameLocks/>
            </p:cNvGraphicFramePr>
            <p:nvPr>
              <p:extLst>
                <p:ext uri="{D42A27DB-BD31-4B8C-83A1-F6EECF244321}">
                  <p14:modId xmlns:p14="http://schemas.microsoft.com/office/powerpoint/2010/main" val="1790652831"/>
                </p:ext>
              </p:extLst>
            </p:nvPr>
          </p:nvGraphicFramePr>
          <p:xfrm>
            <a:off x="6010944" y="2473970"/>
            <a:ext cx="1716332" cy="3892844"/>
          </p:xfrm>
          <a:graphic>
            <a:graphicData uri="http://schemas.openxmlformats.org/drawingml/2006/table">
              <a:tbl>
                <a:tblPr/>
                <a:tblGrid>
                  <a:gridCol w="1199733">
                    <a:extLst>
                      <a:ext uri="{9D8B030D-6E8A-4147-A177-3AD203B41FA5}">
                        <a16:colId xmlns:a16="http://schemas.microsoft.com/office/drawing/2014/main" val="20000"/>
                      </a:ext>
                    </a:extLst>
                  </a:gridCol>
                  <a:gridCol w="516599">
                    <a:extLst>
                      <a:ext uri="{9D8B030D-6E8A-4147-A177-3AD203B41FA5}">
                        <a16:colId xmlns:a16="http://schemas.microsoft.com/office/drawing/2014/main" val="20001"/>
                      </a:ext>
                    </a:extLst>
                  </a:gridCol>
                </a:tblGrid>
                <a:tr h="181911">
                  <a:tc gridSpan="2">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dirty="0">
                            <a:ln>
                              <a:noFill/>
                            </a:ln>
                            <a:solidFill>
                              <a:schemeClr val="tx1"/>
                            </a:solidFill>
                            <a:effectLst/>
                            <a:latin typeface="Arial" pitchFamily="34" charset="0"/>
                          </a:rPr>
                          <a:t>EXAMPLE SCORECARD</a:t>
                        </a:r>
                      </a:p>
                    </a:txBody>
                    <a:tcPr marL="98617" marR="98617" marT="45512" marB="455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endParaRPr kumimoji="0" lang="en-GB" sz="900" b="1" i="0" u="none" strike="noStrike" cap="none" normalizeH="0" baseline="0" dirty="0">
                          <a:ln>
                            <a:noFill/>
                          </a:ln>
                          <a:solidFill>
                            <a:schemeClr val="tx1"/>
                          </a:solidFill>
                          <a:effectLst/>
                          <a:latin typeface="Arial" pitchFamily="34" charset="0"/>
                        </a:endParaRP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181911">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dirty="0">
                            <a:ln>
                              <a:noFill/>
                            </a:ln>
                            <a:solidFill>
                              <a:schemeClr val="tx1"/>
                            </a:solidFill>
                            <a:effectLst/>
                            <a:latin typeface="Arial" pitchFamily="34" charset="0"/>
                          </a:rPr>
                          <a:t>Applicant Age in Years</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endParaRPr kumimoji="0" lang="en-US" sz="900" b="0" i="0" u="none" strike="noStrike" cap="none" normalizeH="0" baseline="0" dirty="0">
                          <a:ln>
                            <a:noFill/>
                          </a:ln>
                          <a:solidFill>
                            <a:schemeClr val="tx1"/>
                          </a:solidFill>
                          <a:effectLst/>
                          <a:latin typeface="Arial" pitchFamily="34" charset="0"/>
                        </a:endParaRP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181911">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&lt; 22</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-50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60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a:ln>
                              <a:noFill/>
                            </a:ln>
                            <a:solidFill>
                              <a:schemeClr val="tx1"/>
                            </a:solidFill>
                            <a:effectLst/>
                            <a:latin typeface="Arial" pitchFamily="34" charset="0"/>
                          </a:rPr>
                          <a:t>22 - 25</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a:ln>
                              <a:noFill/>
                            </a:ln>
                            <a:solidFill>
                              <a:schemeClr val="tx1"/>
                            </a:solidFill>
                            <a:effectLst/>
                            <a:latin typeface="Arial" pitchFamily="34" charset="0"/>
                          </a:rPr>
                          <a:t>-20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1911">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26 – 40</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a:ln>
                              <a:noFill/>
                            </a:ln>
                            <a:solidFill>
                              <a:schemeClr val="tx1"/>
                            </a:solidFill>
                            <a:effectLst/>
                            <a:latin typeface="Arial" pitchFamily="34" charset="0"/>
                          </a:rPr>
                          <a:t>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1911">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41 – 55</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+30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60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&gt; 55</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a:ln>
                              <a:noFill/>
                            </a:ln>
                            <a:solidFill>
                              <a:schemeClr val="tx1"/>
                            </a:solidFill>
                            <a:effectLst/>
                            <a:latin typeface="Arial" pitchFamily="34" charset="0"/>
                          </a:rPr>
                          <a:t>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81911">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dirty="0">
                            <a:ln>
                              <a:noFill/>
                            </a:ln>
                            <a:solidFill>
                              <a:schemeClr val="tx1"/>
                            </a:solidFill>
                            <a:effectLst/>
                            <a:latin typeface="Arial" pitchFamily="34" charset="0"/>
                          </a:rPr>
                          <a:t>No. Reg Pays</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endParaRPr kumimoji="0" lang="en-US" sz="900" b="0" i="0" u="none" strike="noStrike" cap="none" normalizeH="0" baseline="0" dirty="0">
                          <a:ln>
                            <a:noFill/>
                          </a:ln>
                          <a:solidFill>
                            <a:schemeClr val="tx1"/>
                          </a:solidFill>
                          <a:effectLst/>
                          <a:latin typeface="Arial" pitchFamily="34" charset="0"/>
                        </a:endParaRP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9"/>
                    </a:ext>
                  </a:extLst>
                </a:tr>
                <a:tr h="18060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&lt;1</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a:ln>
                              <a:noFill/>
                            </a:ln>
                            <a:solidFill>
                              <a:schemeClr val="tx1"/>
                            </a:solidFill>
                            <a:effectLst/>
                            <a:latin typeface="Arial" pitchFamily="34" charset="0"/>
                          </a:rPr>
                          <a:t>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81911">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1 – 2</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+45</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8060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3+</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+60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81911">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dirty="0">
                            <a:ln>
                              <a:noFill/>
                            </a:ln>
                            <a:solidFill>
                              <a:schemeClr val="tx1"/>
                            </a:solidFill>
                            <a:effectLst/>
                            <a:latin typeface="Arial" pitchFamily="34" charset="0"/>
                          </a:rPr>
                          <a:t>Worst Loan Payment Status</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endParaRPr kumimoji="0" lang="en-US" sz="900" b="0" i="0" u="none" strike="noStrike" cap="none" normalizeH="0" baseline="0" dirty="0">
                          <a:ln>
                            <a:noFill/>
                          </a:ln>
                          <a:solidFill>
                            <a:schemeClr val="tx1"/>
                          </a:solidFill>
                          <a:effectLst/>
                          <a:latin typeface="Arial" pitchFamily="34" charset="0"/>
                        </a:endParaRP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4"/>
                    </a:ext>
                  </a:extLst>
                </a:tr>
                <a:tr h="18060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Current</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81911">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1 Payment missed</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-10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81911">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US" sz="900" b="0" i="0" u="none" strike="noStrike" cap="none" normalizeH="0" baseline="0" dirty="0">
                            <a:ln>
                              <a:noFill/>
                            </a:ln>
                            <a:solidFill>
                              <a:schemeClr val="tx1"/>
                            </a:solidFill>
                            <a:effectLst/>
                            <a:latin typeface="Arial" pitchFamily="34" charset="0"/>
                          </a:rPr>
                          <a:t>2 Payments missed</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US" sz="900" b="0" i="0" u="none" strike="noStrike" cap="none" normalizeH="0" baseline="0" dirty="0">
                            <a:ln>
                              <a:noFill/>
                            </a:ln>
                            <a:solidFill>
                              <a:schemeClr val="tx1"/>
                            </a:solidFill>
                            <a:effectLst/>
                            <a:latin typeface="Arial" pitchFamily="34" charset="0"/>
                          </a:rPr>
                          <a:t>-60</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80602">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Etc.</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Etc.</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8"/>
                    </a:ext>
                  </a:extLst>
                </a:tr>
                <a:tr h="181911">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a:ln>
                              <a:noFill/>
                            </a:ln>
                            <a:solidFill>
                              <a:schemeClr val="tx1"/>
                            </a:solidFill>
                            <a:effectLst/>
                            <a:latin typeface="Arial" pitchFamily="34" charset="0"/>
                          </a:rPr>
                          <a:t>…</a:t>
                        </a:r>
                      </a:p>
                    </a:txBody>
                    <a:tcPr marL="98617" marR="98617" marT="45512" marB="45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0" i="0" u="none" strike="noStrike" cap="none" normalizeH="0" baseline="0" dirty="0">
                            <a:ln>
                              <a:noFill/>
                            </a:ln>
                            <a:solidFill>
                              <a:schemeClr val="tx1"/>
                            </a:solidFill>
                            <a:effectLst/>
                            <a:latin typeface="Arial" pitchFamily="34" charset="0"/>
                          </a:rPr>
                          <a:t>…</a:t>
                        </a:r>
                      </a:p>
                    </a:txBody>
                    <a:tcPr marL="98617" marR="98617" marT="45512" marB="45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pic>
          <p:nvPicPr>
            <p:cNvPr id="34" name="Graphic 33" descr="Smart Phone with solid fill">
              <a:extLst>
                <a:ext uri="{FF2B5EF4-FFF2-40B4-BE49-F238E27FC236}">
                  <a16:creationId xmlns:a16="http://schemas.microsoft.com/office/drawing/2014/main" id="{14DFF232-B298-C9E3-49F0-C8B7379BBD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7623" y="3169373"/>
              <a:ext cx="2555568" cy="2234478"/>
            </a:xfrm>
            <a:prstGeom prst="rect">
              <a:avLst/>
            </a:prstGeom>
          </p:spPr>
        </p:pic>
        <p:sp>
          <p:nvSpPr>
            <p:cNvPr id="35" name="TextBox 34">
              <a:extLst>
                <a:ext uri="{FF2B5EF4-FFF2-40B4-BE49-F238E27FC236}">
                  <a16:creationId xmlns:a16="http://schemas.microsoft.com/office/drawing/2014/main" id="{52C04447-E483-8015-3186-9E0CE744E165}"/>
                </a:ext>
              </a:extLst>
            </p:cNvPr>
            <p:cNvSpPr txBox="1"/>
            <p:nvPr/>
          </p:nvSpPr>
          <p:spPr>
            <a:xfrm>
              <a:off x="1784861" y="3515064"/>
              <a:ext cx="789971" cy="338554"/>
            </a:xfrm>
            <a:prstGeom prst="rect">
              <a:avLst/>
            </a:prstGeom>
            <a:noFill/>
          </p:spPr>
          <p:txBody>
            <a:bodyPr wrap="square" rtlCol="0">
              <a:spAutoFit/>
            </a:bodyPr>
            <a:lstStyle/>
            <a:p>
              <a:r>
                <a:rPr lang="en-SG" sz="800" b="1" dirty="0">
                  <a:solidFill>
                    <a:schemeClr val="bg2">
                      <a:lumMod val="50000"/>
                    </a:schemeClr>
                  </a:solidFill>
                </a:rPr>
                <a:t>LOAN APPLICATION</a:t>
              </a:r>
            </a:p>
          </p:txBody>
        </p:sp>
        <p:sp>
          <p:nvSpPr>
            <p:cNvPr id="36" name="Rectangle 35">
              <a:extLst>
                <a:ext uri="{FF2B5EF4-FFF2-40B4-BE49-F238E27FC236}">
                  <a16:creationId xmlns:a16="http://schemas.microsoft.com/office/drawing/2014/main" id="{CA64A93A-5EFA-E11A-B3A8-3302D67AD8F4}"/>
                </a:ext>
              </a:extLst>
            </p:cNvPr>
            <p:cNvSpPr/>
            <p:nvPr/>
          </p:nvSpPr>
          <p:spPr>
            <a:xfrm>
              <a:off x="1800901" y="3959375"/>
              <a:ext cx="904128" cy="1066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800" dirty="0"/>
                <a:t>NAME</a:t>
              </a:r>
            </a:p>
          </p:txBody>
        </p:sp>
        <p:sp>
          <p:nvSpPr>
            <p:cNvPr id="39" name="Rectangle 38">
              <a:extLst>
                <a:ext uri="{FF2B5EF4-FFF2-40B4-BE49-F238E27FC236}">
                  <a16:creationId xmlns:a16="http://schemas.microsoft.com/office/drawing/2014/main" id="{A7CFF021-259C-AB5D-73DB-8FBC31023882}"/>
                </a:ext>
              </a:extLst>
            </p:cNvPr>
            <p:cNvSpPr/>
            <p:nvPr/>
          </p:nvSpPr>
          <p:spPr>
            <a:xfrm>
              <a:off x="1811131" y="4111775"/>
              <a:ext cx="904128" cy="1066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800" dirty="0"/>
                <a:t>LOAN AMOUNT</a:t>
              </a:r>
            </a:p>
          </p:txBody>
        </p:sp>
        <p:sp>
          <p:nvSpPr>
            <p:cNvPr id="40" name="Rectangle 39">
              <a:extLst>
                <a:ext uri="{FF2B5EF4-FFF2-40B4-BE49-F238E27FC236}">
                  <a16:creationId xmlns:a16="http://schemas.microsoft.com/office/drawing/2014/main" id="{73B575A5-B497-F0C4-6237-E1E8FCDABC9D}"/>
                </a:ext>
              </a:extLst>
            </p:cNvPr>
            <p:cNvSpPr/>
            <p:nvPr/>
          </p:nvSpPr>
          <p:spPr>
            <a:xfrm>
              <a:off x="1811131" y="4292279"/>
              <a:ext cx="904128" cy="1105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800" dirty="0"/>
                <a:t>PURPOSE</a:t>
              </a:r>
            </a:p>
          </p:txBody>
        </p:sp>
        <p:sp>
          <p:nvSpPr>
            <p:cNvPr id="41" name="Rectangle 40">
              <a:extLst>
                <a:ext uri="{FF2B5EF4-FFF2-40B4-BE49-F238E27FC236}">
                  <a16:creationId xmlns:a16="http://schemas.microsoft.com/office/drawing/2014/main" id="{ACD1CD33-B064-0BE9-54BB-AA7F262DB513}"/>
                </a:ext>
              </a:extLst>
            </p:cNvPr>
            <p:cNvSpPr/>
            <p:nvPr/>
          </p:nvSpPr>
          <p:spPr>
            <a:xfrm>
              <a:off x="1811130" y="4476639"/>
              <a:ext cx="904129" cy="944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800" dirty="0"/>
                <a:t>DEMOGRAPHICS</a:t>
              </a:r>
            </a:p>
          </p:txBody>
        </p:sp>
        <p:sp>
          <p:nvSpPr>
            <p:cNvPr id="4" name="AutoShape 13">
              <a:extLst>
                <a:ext uri="{FF2B5EF4-FFF2-40B4-BE49-F238E27FC236}">
                  <a16:creationId xmlns:a16="http://schemas.microsoft.com/office/drawing/2014/main" id="{2A97A520-729D-9227-5F2B-6366C640BC7A}"/>
                </a:ext>
              </a:extLst>
            </p:cNvPr>
            <p:cNvSpPr>
              <a:spLocks noChangeArrowheads="1"/>
            </p:cNvSpPr>
            <p:nvPr/>
          </p:nvSpPr>
          <p:spPr bwMode="auto">
            <a:xfrm>
              <a:off x="3753841" y="4805457"/>
              <a:ext cx="1152260" cy="792162"/>
            </a:xfrm>
            <a:prstGeom prst="flowChartMagneticDisk">
              <a:avLst/>
            </a:prstGeom>
            <a:solidFill>
              <a:srgbClr val="CCFFFF"/>
            </a:solidFill>
            <a:ln w="9525">
              <a:solidFill>
                <a:srgbClr val="000000"/>
              </a:solidFill>
              <a:round/>
              <a:headEnd/>
              <a:tailEnd/>
            </a:ln>
            <a:effectLst/>
          </p:spPr>
          <p:txBody>
            <a:bodyPr wrap="none" lIns="91031" tIns="45512" rIns="91031" bIns="45512" anchor="ctr"/>
            <a:lstStyle/>
            <a:p>
              <a:pPr algn="ctr" defTabSz="912813">
                <a:spcBef>
                  <a:spcPct val="0"/>
                </a:spcBef>
                <a:spcAft>
                  <a:spcPct val="0"/>
                </a:spcAft>
              </a:pPr>
              <a:r>
                <a:rPr lang="en-GB" sz="1000" dirty="0"/>
                <a:t>Open </a:t>
              </a:r>
            </a:p>
            <a:p>
              <a:pPr algn="ctr" defTabSz="912813">
                <a:spcBef>
                  <a:spcPct val="0"/>
                </a:spcBef>
                <a:spcAft>
                  <a:spcPct val="0"/>
                </a:spcAft>
              </a:pPr>
              <a:r>
                <a:rPr lang="en-GB" sz="1000" dirty="0"/>
                <a:t>Banking and / or</a:t>
              </a:r>
            </a:p>
            <a:p>
              <a:pPr algn="ctr" defTabSz="912813">
                <a:spcBef>
                  <a:spcPct val="0"/>
                </a:spcBef>
                <a:spcAft>
                  <a:spcPct val="0"/>
                </a:spcAft>
              </a:pPr>
              <a:r>
                <a:rPr lang="en-GB" sz="1000" dirty="0"/>
                <a:t>Bureau Data</a:t>
              </a:r>
            </a:p>
          </p:txBody>
        </p:sp>
        <p:sp>
          <p:nvSpPr>
            <p:cNvPr id="6" name="Line 14">
              <a:extLst>
                <a:ext uri="{FF2B5EF4-FFF2-40B4-BE49-F238E27FC236}">
                  <a16:creationId xmlns:a16="http://schemas.microsoft.com/office/drawing/2014/main" id="{EBE942EA-22CC-A567-E359-998890392EB1}"/>
                </a:ext>
              </a:extLst>
            </p:cNvPr>
            <p:cNvSpPr>
              <a:spLocks noChangeShapeType="1"/>
            </p:cNvSpPr>
            <p:nvPr/>
          </p:nvSpPr>
          <p:spPr bwMode="auto">
            <a:xfrm>
              <a:off x="4330964" y="3133397"/>
              <a:ext cx="2814" cy="321876"/>
            </a:xfrm>
            <a:prstGeom prst="line">
              <a:avLst/>
            </a:prstGeom>
            <a:noFill/>
            <a:ln w="9525">
              <a:solidFill>
                <a:srgbClr val="000000"/>
              </a:solidFill>
              <a:prstDash val="dash"/>
              <a:round/>
              <a:headEnd/>
              <a:tailEnd type="triangle" w="med" len="med"/>
            </a:ln>
            <a:effectLst/>
          </p:spPr>
          <p:txBody>
            <a:bodyPr lIns="91031" tIns="45512" rIns="91031" bIns="45512" anchor="b"/>
            <a:lstStyle/>
            <a:p>
              <a:endParaRPr lang="en-US"/>
            </a:p>
          </p:txBody>
        </p:sp>
      </p:grpSp>
      <p:sp>
        <p:nvSpPr>
          <p:cNvPr id="7" name="TextBox 6">
            <a:extLst>
              <a:ext uri="{FF2B5EF4-FFF2-40B4-BE49-F238E27FC236}">
                <a16:creationId xmlns:a16="http://schemas.microsoft.com/office/drawing/2014/main" id="{2F5C5353-FE4A-C3D3-14BB-5906113553F7}"/>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
        <p:nvSpPr>
          <p:cNvPr id="8" name="Rectangle 7">
            <a:extLst>
              <a:ext uri="{FF2B5EF4-FFF2-40B4-BE49-F238E27FC236}">
                <a16:creationId xmlns:a16="http://schemas.microsoft.com/office/drawing/2014/main" id="{4DE1E0AB-E16C-5342-2178-1E892E61C34A}"/>
              </a:ext>
            </a:extLst>
          </p:cNvPr>
          <p:cNvSpPr/>
          <p:nvPr/>
        </p:nvSpPr>
        <p:spPr>
          <a:xfrm>
            <a:off x="1838019" y="4548084"/>
            <a:ext cx="904129" cy="944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800" dirty="0"/>
              <a:t>ALT DATA</a:t>
            </a:r>
          </a:p>
        </p:txBody>
      </p:sp>
      <p:sp>
        <p:nvSpPr>
          <p:cNvPr id="9" name="Rectangle 8">
            <a:extLst>
              <a:ext uri="{FF2B5EF4-FFF2-40B4-BE49-F238E27FC236}">
                <a16:creationId xmlns:a16="http://schemas.microsoft.com/office/drawing/2014/main" id="{05D0F250-D2A8-80C3-4C46-CCA6330DE118}"/>
              </a:ext>
            </a:extLst>
          </p:cNvPr>
          <p:cNvSpPr/>
          <p:nvPr/>
        </p:nvSpPr>
        <p:spPr>
          <a:xfrm>
            <a:off x="1834803" y="4700484"/>
            <a:ext cx="904129" cy="944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800" dirty="0"/>
              <a:t>OPEN BANKING</a:t>
            </a:r>
          </a:p>
        </p:txBody>
      </p:sp>
    </p:spTree>
    <p:extLst>
      <p:ext uri="{BB962C8B-B14F-4D97-AF65-F5344CB8AC3E}">
        <p14:creationId xmlns:p14="http://schemas.microsoft.com/office/powerpoint/2010/main" val="1071467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84DF8DB-AB5D-39AD-0B36-4419B87067E0}"/>
              </a:ext>
            </a:extLst>
          </p:cNvPr>
          <p:cNvSpPr>
            <a:spLocks noGrp="1"/>
          </p:cNvSpPr>
          <p:nvPr>
            <p:ph type="title"/>
          </p:nvPr>
        </p:nvSpPr>
        <p:spPr>
          <a:xfrm>
            <a:off x="554299" y="178131"/>
            <a:ext cx="10981919" cy="1361911"/>
          </a:xfrm>
        </p:spPr>
        <p:txBody>
          <a:bodyPr>
            <a:noAutofit/>
          </a:bodyPr>
          <a:lstStyle/>
          <a:p>
            <a:pPr>
              <a:lnSpc>
                <a:spcPts val="3200"/>
              </a:lnSpc>
              <a:spcBef>
                <a:spcPts val="600"/>
              </a:spcBef>
              <a:spcAft>
                <a:spcPts val="500"/>
              </a:spcAft>
              <a:defRPr/>
            </a:pPr>
            <a:br>
              <a:rPr lang="en-SG" sz="32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en-SG" sz="32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Using the Scores in Decisions</a:t>
            </a:r>
            <a:br>
              <a:rPr lang="en-SG" sz="32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br>
              <a:rPr lang="en-SG" sz="20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endParaRPr lang="en-GB" sz="2000"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grpSp>
        <p:nvGrpSpPr>
          <p:cNvPr id="3" name="Group 2">
            <a:extLst>
              <a:ext uri="{FF2B5EF4-FFF2-40B4-BE49-F238E27FC236}">
                <a16:creationId xmlns:a16="http://schemas.microsoft.com/office/drawing/2014/main" id="{C2AD1CB1-DF87-9DAD-F940-140ED6B1BE3B}"/>
              </a:ext>
            </a:extLst>
          </p:cNvPr>
          <p:cNvGrpSpPr/>
          <p:nvPr/>
        </p:nvGrpSpPr>
        <p:grpSpPr>
          <a:xfrm>
            <a:off x="1620581" y="1681493"/>
            <a:ext cx="8378346" cy="4650228"/>
            <a:chOff x="1620581" y="1681493"/>
            <a:chExt cx="8378346" cy="4650228"/>
          </a:xfrm>
        </p:grpSpPr>
        <p:pic>
          <p:nvPicPr>
            <p:cNvPr id="18" name="Picture 17">
              <a:extLst>
                <a:ext uri="{FF2B5EF4-FFF2-40B4-BE49-F238E27FC236}">
                  <a16:creationId xmlns:a16="http://schemas.microsoft.com/office/drawing/2014/main" id="{842F0315-CDED-F0D6-9741-D2990CE54A9E}"/>
                </a:ext>
              </a:extLst>
            </p:cNvPr>
            <p:cNvPicPr>
              <a:picLocks noChangeAspect="1"/>
            </p:cNvPicPr>
            <p:nvPr/>
          </p:nvPicPr>
          <p:blipFill rotWithShape="1">
            <a:blip r:embed="rId2"/>
            <a:srcRect b="11132"/>
            <a:stretch/>
          </p:blipFill>
          <p:spPr>
            <a:xfrm>
              <a:off x="2091589" y="1681493"/>
              <a:ext cx="7907338" cy="2412585"/>
            </a:xfrm>
            <a:prstGeom prst="rect">
              <a:avLst/>
            </a:prstGeom>
          </p:spPr>
        </p:pic>
        <p:sp>
          <p:nvSpPr>
            <p:cNvPr id="20" name="TextBox 19">
              <a:extLst>
                <a:ext uri="{FF2B5EF4-FFF2-40B4-BE49-F238E27FC236}">
                  <a16:creationId xmlns:a16="http://schemas.microsoft.com/office/drawing/2014/main" id="{AF8DB9A6-2C79-1C81-0631-8131624E3724}"/>
                </a:ext>
              </a:extLst>
            </p:cNvPr>
            <p:cNvSpPr txBox="1"/>
            <p:nvPr/>
          </p:nvSpPr>
          <p:spPr>
            <a:xfrm>
              <a:off x="4622800" y="4094079"/>
              <a:ext cx="2235200" cy="369332"/>
            </a:xfrm>
            <a:prstGeom prst="rect">
              <a:avLst/>
            </a:prstGeom>
            <a:noFill/>
          </p:spPr>
          <p:txBody>
            <a:bodyPr wrap="square" rtlCol="0">
              <a:spAutoFit/>
            </a:bodyPr>
            <a:lstStyle/>
            <a:p>
              <a:r>
                <a:rPr lang="en-SG" b="1" dirty="0">
                  <a:solidFill>
                    <a:schemeClr val="tx2">
                      <a:lumMod val="60000"/>
                      <a:lumOff val="40000"/>
                    </a:schemeClr>
                  </a:solidFill>
                </a:rPr>
                <a:t>APPLICATION SCORE</a:t>
              </a:r>
            </a:p>
          </p:txBody>
        </p:sp>
        <p:sp>
          <p:nvSpPr>
            <p:cNvPr id="21" name="Text Box 6">
              <a:extLst>
                <a:ext uri="{FF2B5EF4-FFF2-40B4-BE49-F238E27FC236}">
                  <a16:creationId xmlns:a16="http://schemas.microsoft.com/office/drawing/2014/main" id="{E6CA0103-E04A-7478-F277-FEF62E6D8732}"/>
                </a:ext>
              </a:extLst>
            </p:cNvPr>
            <p:cNvSpPr txBox="1">
              <a:spLocks noChangeArrowheads="1"/>
            </p:cNvSpPr>
            <p:nvPr/>
          </p:nvSpPr>
          <p:spPr bwMode="auto">
            <a:xfrm>
              <a:off x="3347736" y="4048350"/>
              <a:ext cx="1009518" cy="307357"/>
            </a:xfrm>
            <a:prstGeom prst="rect">
              <a:avLst/>
            </a:prstGeom>
            <a:noFill/>
            <a:ln w="9525" algn="ctr">
              <a:noFill/>
              <a:miter lim="800000"/>
              <a:headEnd/>
              <a:tailEnd/>
            </a:ln>
            <a:effectLst/>
          </p:spPr>
          <p:txBody>
            <a:bodyPr lIns="91031" tIns="45512" rIns="91031" bIns="45512" anchor="b">
              <a:spAutoFit/>
            </a:bodyPr>
            <a:lstStyle/>
            <a:p>
              <a:pPr defTabSz="912813">
                <a:spcBef>
                  <a:spcPct val="50000"/>
                </a:spcBef>
                <a:spcAft>
                  <a:spcPct val="0"/>
                </a:spcAft>
              </a:pPr>
              <a:r>
                <a:rPr lang="en-GB" sz="1400" b="1" dirty="0">
                  <a:solidFill>
                    <a:srgbClr val="C00000"/>
                  </a:solidFill>
                </a:rPr>
                <a:t>Low Score</a:t>
              </a:r>
            </a:p>
          </p:txBody>
        </p:sp>
        <p:sp>
          <p:nvSpPr>
            <p:cNvPr id="22" name="Text Box 7">
              <a:extLst>
                <a:ext uri="{FF2B5EF4-FFF2-40B4-BE49-F238E27FC236}">
                  <a16:creationId xmlns:a16="http://schemas.microsoft.com/office/drawing/2014/main" id="{C7B8AFAD-708F-4E24-C45B-0435A0AEF06B}"/>
                </a:ext>
              </a:extLst>
            </p:cNvPr>
            <p:cNvSpPr txBox="1">
              <a:spLocks noChangeArrowheads="1"/>
            </p:cNvSpPr>
            <p:nvPr/>
          </p:nvSpPr>
          <p:spPr bwMode="auto">
            <a:xfrm>
              <a:off x="7440796" y="4095183"/>
              <a:ext cx="1009518" cy="307357"/>
            </a:xfrm>
            <a:prstGeom prst="rect">
              <a:avLst/>
            </a:prstGeom>
            <a:noFill/>
            <a:ln w="9525" algn="ctr">
              <a:noFill/>
              <a:miter lim="800000"/>
              <a:headEnd/>
              <a:tailEnd/>
            </a:ln>
            <a:effectLst/>
          </p:spPr>
          <p:txBody>
            <a:bodyPr lIns="91031" tIns="45512" rIns="91031" bIns="45512" anchor="b">
              <a:spAutoFit/>
            </a:bodyPr>
            <a:lstStyle/>
            <a:p>
              <a:pPr defTabSz="912813">
                <a:spcBef>
                  <a:spcPct val="50000"/>
                </a:spcBef>
                <a:spcAft>
                  <a:spcPct val="0"/>
                </a:spcAft>
              </a:pPr>
              <a:r>
                <a:rPr lang="en-GB" sz="1400" b="1" dirty="0">
                  <a:solidFill>
                    <a:schemeClr val="accent5">
                      <a:lumMod val="75000"/>
                    </a:schemeClr>
                  </a:solidFill>
                </a:rPr>
                <a:t>High Score</a:t>
              </a:r>
            </a:p>
          </p:txBody>
        </p:sp>
        <p:sp>
          <p:nvSpPr>
            <p:cNvPr id="24" name="Line 12">
              <a:extLst>
                <a:ext uri="{FF2B5EF4-FFF2-40B4-BE49-F238E27FC236}">
                  <a16:creationId xmlns:a16="http://schemas.microsoft.com/office/drawing/2014/main" id="{AF7744E4-374D-5969-EFC8-B0694C24A111}"/>
                </a:ext>
              </a:extLst>
            </p:cNvPr>
            <p:cNvSpPr>
              <a:spLocks noChangeShapeType="1"/>
            </p:cNvSpPr>
            <p:nvPr/>
          </p:nvSpPr>
          <p:spPr bwMode="auto">
            <a:xfrm flipV="1">
              <a:off x="2894098" y="4429988"/>
              <a:ext cx="662998" cy="427098"/>
            </a:xfrm>
            <a:prstGeom prst="line">
              <a:avLst/>
            </a:prstGeom>
            <a:noFill/>
            <a:ln w="9525">
              <a:solidFill>
                <a:srgbClr val="FF0000"/>
              </a:solidFill>
              <a:round/>
              <a:headEnd/>
              <a:tailEnd type="triangle" w="med" len="med"/>
            </a:ln>
            <a:effectLst/>
          </p:spPr>
          <p:txBody>
            <a:bodyPr lIns="91031" tIns="45512" rIns="91031" bIns="45512" anchor="b"/>
            <a:lstStyle/>
            <a:p>
              <a:endParaRPr lang="en-US"/>
            </a:p>
          </p:txBody>
        </p:sp>
        <p:sp>
          <p:nvSpPr>
            <p:cNvPr id="26" name="Line 17">
              <a:extLst>
                <a:ext uri="{FF2B5EF4-FFF2-40B4-BE49-F238E27FC236}">
                  <a16:creationId xmlns:a16="http://schemas.microsoft.com/office/drawing/2014/main" id="{A7CAFD5D-0FC5-A54D-CF54-F7E1533195C2}"/>
                </a:ext>
              </a:extLst>
            </p:cNvPr>
            <p:cNvSpPr>
              <a:spLocks noChangeShapeType="1"/>
            </p:cNvSpPr>
            <p:nvPr/>
          </p:nvSpPr>
          <p:spPr bwMode="auto">
            <a:xfrm flipV="1">
              <a:off x="4667979" y="4174779"/>
              <a:ext cx="14910" cy="625938"/>
            </a:xfrm>
            <a:prstGeom prst="line">
              <a:avLst/>
            </a:prstGeom>
            <a:noFill/>
            <a:ln w="9525">
              <a:solidFill>
                <a:srgbClr val="993300"/>
              </a:solidFill>
              <a:round/>
              <a:headEnd/>
              <a:tailEnd type="triangle" w="med" len="med"/>
            </a:ln>
            <a:effectLst/>
          </p:spPr>
          <p:txBody>
            <a:bodyPr lIns="91031" tIns="45512" rIns="91031" bIns="45512" anchor="b"/>
            <a:lstStyle/>
            <a:p>
              <a:endParaRPr lang="en-US"/>
            </a:p>
          </p:txBody>
        </p:sp>
        <p:sp>
          <p:nvSpPr>
            <p:cNvPr id="28" name="Line 22">
              <a:extLst>
                <a:ext uri="{FF2B5EF4-FFF2-40B4-BE49-F238E27FC236}">
                  <a16:creationId xmlns:a16="http://schemas.microsoft.com/office/drawing/2014/main" id="{B57DCFD1-2D7B-7073-75F6-E68E437102E9}"/>
                </a:ext>
              </a:extLst>
            </p:cNvPr>
            <p:cNvSpPr>
              <a:spLocks noChangeShapeType="1"/>
            </p:cNvSpPr>
            <p:nvPr/>
          </p:nvSpPr>
          <p:spPr bwMode="auto">
            <a:xfrm flipH="1" flipV="1">
              <a:off x="6216592" y="4463410"/>
              <a:ext cx="626097" cy="625940"/>
            </a:xfrm>
            <a:prstGeom prst="line">
              <a:avLst/>
            </a:prstGeom>
            <a:noFill/>
            <a:ln w="9525">
              <a:solidFill>
                <a:schemeClr val="accent5">
                  <a:lumMod val="75000"/>
                </a:schemeClr>
              </a:solidFill>
              <a:round/>
              <a:headEnd/>
              <a:tailEnd type="triangle" w="med" len="med"/>
            </a:ln>
            <a:effectLst/>
          </p:spPr>
          <p:txBody>
            <a:bodyPr lIns="91031" tIns="45512" rIns="91031" bIns="45512" anchor="b"/>
            <a:lstStyle/>
            <a:p>
              <a:endParaRPr lang="en-US"/>
            </a:p>
          </p:txBody>
        </p:sp>
        <p:sp>
          <p:nvSpPr>
            <p:cNvPr id="31" name="Line 26">
              <a:extLst>
                <a:ext uri="{FF2B5EF4-FFF2-40B4-BE49-F238E27FC236}">
                  <a16:creationId xmlns:a16="http://schemas.microsoft.com/office/drawing/2014/main" id="{8170D375-4669-F963-BF14-2E5BA405BE7B}"/>
                </a:ext>
              </a:extLst>
            </p:cNvPr>
            <p:cNvSpPr>
              <a:spLocks noChangeShapeType="1"/>
            </p:cNvSpPr>
            <p:nvPr/>
          </p:nvSpPr>
          <p:spPr bwMode="auto">
            <a:xfrm flipH="1" flipV="1">
              <a:off x="8126072" y="4463408"/>
              <a:ext cx="789327" cy="393677"/>
            </a:xfrm>
            <a:prstGeom prst="line">
              <a:avLst/>
            </a:prstGeom>
            <a:noFill/>
            <a:ln w="9525">
              <a:solidFill>
                <a:schemeClr val="accent5">
                  <a:lumMod val="75000"/>
                </a:schemeClr>
              </a:solidFill>
              <a:round/>
              <a:headEnd/>
              <a:tailEnd type="triangle" w="med" len="med"/>
            </a:ln>
            <a:effectLst/>
          </p:spPr>
          <p:txBody>
            <a:bodyPr lIns="91031" tIns="45512" rIns="91031" bIns="45512" anchor="b"/>
            <a:lstStyle/>
            <a:p>
              <a:endParaRPr lang="en-US"/>
            </a:p>
          </p:txBody>
        </p:sp>
        <p:sp>
          <p:nvSpPr>
            <p:cNvPr id="34" name="Rectangle: Rounded Corners 33">
              <a:extLst>
                <a:ext uri="{FF2B5EF4-FFF2-40B4-BE49-F238E27FC236}">
                  <a16:creationId xmlns:a16="http://schemas.microsoft.com/office/drawing/2014/main" id="{CA5443FE-2169-0CBB-12BD-A2CD13245EDE}"/>
                </a:ext>
              </a:extLst>
            </p:cNvPr>
            <p:cNvSpPr/>
            <p:nvPr/>
          </p:nvSpPr>
          <p:spPr>
            <a:xfrm>
              <a:off x="1620581" y="4991101"/>
              <a:ext cx="1873458" cy="132911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2813">
                <a:spcBef>
                  <a:spcPct val="50000"/>
                </a:spcBef>
                <a:spcAft>
                  <a:spcPct val="0"/>
                </a:spcAft>
              </a:pPr>
              <a:r>
                <a:rPr lang="en-GB" b="1" dirty="0">
                  <a:solidFill>
                    <a:schemeClr val="bg1"/>
                  </a:solidFill>
                </a:rPr>
                <a:t>Very High Risk </a:t>
              </a:r>
            </a:p>
            <a:p>
              <a:pPr algn="ctr" defTabSz="912813">
                <a:spcBef>
                  <a:spcPct val="50000"/>
                </a:spcBef>
                <a:spcAft>
                  <a:spcPct val="0"/>
                </a:spcAft>
              </a:pPr>
              <a:r>
                <a:rPr lang="en-GB" sz="1400" dirty="0">
                  <a:solidFill>
                    <a:schemeClr val="bg1"/>
                  </a:solidFill>
                </a:rPr>
                <a:t>Worst Applicants. Reject these applicants</a:t>
              </a:r>
            </a:p>
          </p:txBody>
        </p:sp>
        <p:sp>
          <p:nvSpPr>
            <p:cNvPr id="35" name="Rectangle: Rounded Corners 34">
              <a:extLst>
                <a:ext uri="{FF2B5EF4-FFF2-40B4-BE49-F238E27FC236}">
                  <a16:creationId xmlns:a16="http://schemas.microsoft.com/office/drawing/2014/main" id="{B1DCA51D-6FB0-887D-555C-CF389419DDB2}"/>
                </a:ext>
              </a:extLst>
            </p:cNvPr>
            <p:cNvSpPr/>
            <p:nvPr/>
          </p:nvSpPr>
          <p:spPr>
            <a:xfrm>
              <a:off x="3686071" y="4991101"/>
              <a:ext cx="1873458" cy="1329110"/>
            </a:xfrm>
            <a:prstGeom prst="roundRect">
              <a:avLst/>
            </a:prstGeom>
            <a:solidFill>
              <a:srgbClr val="AC83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2813">
                <a:spcBef>
                  <a:spcPct val="50000"/>
                </a:spcBef>
                <a:spcAft>
                  <a:spcPct val="0"/>
                </a:spcAft>
              </a:pPr>
              <a:r>
                <a:rPr lang="en-GB" b="1" dirty="0">
                  <a:solidFill>
                    <a:schemeClr val="bg1"/>
                  </a:solidFill>
                </a:rPr>
                <a:t>High Risk </a:t>
              </a:r>
            </a:p>
            <a:p>
              <a:pPr algn="ctr" defTabSz="912813">
                <a:spcBef>
                  <a:spcPct val="50000"/>
                </a:spcBef>
                <a:spcAft>
                  <a:spcPct val="0"/>
                </a:spcAft>
              </a:pPr>
              <a:r>
                <a:rPr lang="en-GB" sz="1400" dirty="0">
                  <a:solidFill>
                    <a:schemeClr val="bg1"/>
                  </a:solidFill>
                </a:rPr>
                <a:t>Reject these applicants or give low limits and apply higher pricing.</a:t>
              </a:r>
            </a:p>
          </p:txBody>
        </p:sp>
        <p:sp>
          <p:nvSpPr>
            <p:cNvPr id="36" name="Rectangle: Rounded Corners 35">
              <a:extLst>
                <a:ext uri="{FF2B5EF4-FFF2-40B4-BE49-F238E27FC236}">
                  <a16:creationId xmlns:a16="http://schemas.microsoft.com/office/drawing/2014/main" id="{408F095A-ED66-E87B-D430-07C04EDACCBB}"/>
                </a:ext>
              </a:extLst>
            </p:cNvPr>
            <p:cNvSpPr/>
            <p:nvPr/>
          </p:nvSpPr>
          <p:spPr>
            <a:xfrm>
              <a:off x="5879906" y="5002611"/>
              <a:ext cx="1873458" cy="1329110"/>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2813">
                <a:spcBef>
                  <a:spcPct val="50000"/>
                </a:spcBef>
                <a:spcAft>
                  <a:spcPct val="0"/>
                </a:spcAft>
              </a:pPr>
              <a:r>
                <a:rPr lang="en-GB" b="1" dirty="0">
                  <a:solidFill>
                    <a:schemeClr val="bg1"/>
                  </a:solidFill>
                </a:rPr>
                <a:t>Standard Risk </a:t>
              </a:r>
            </a:p>
            <a:p>
              <a:pPr algn="ctr" defTabSz="912813">
                <a:spcBef>
                  <a:spcPct val="50000"/>
                </a:spcBef>
                <a:spcAft>
                  <a:spcPct val="0"/>
                </a:spcAft>
              </a:pPr>
              <a:r>
                <a:rPr lang="en-GB" sz="1400" dirty="0">
                  <a:solidFill>
                    <a:schemeClr val="bg1"/>
                  </a:solidFill>
                </a:rPr>
                <a:t>Good applicants: Accept</a:t>
              </a:r>
            </a:p>
          </p:txBody>
        </p:sp>
        <p:sp>
          <p:nvSpPr>
            <p:cNvPr id="39" name="Rectangle: Rounded Corners 38">
              <a:extLst>
                <a:ext uri="{FF2B5EF4-FFF2-40B4-BE49-F238E27FC236}">
                  <a16:creationId xmlns:a16="http://schemas.microsoft.com/office/drawing/2014/main" id="{2F7F8056-DE98-C97B-3A40-3D5329A4EF4A}"/>
                </a:ext>
              </a:extLst>
            </p:cNvPr>
            <p:cNvSpPr/>
            <p:nvPr/>
          </p:nvSpPr>
          <p:spPr>
            <a:xfrm>
              <a:off x="8100024" y="4980718"/>
              <a:ext cx="1873458" cy="132911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912813">
                <a:spcBef>
                  <a:spcPct val="50000"/>
                </a:spcBef>
                <a:spcAft>
                  <a:spcPct val="0"/>
                </a:spcAft>
              </a:pPr>
              <a:r>
                <a:rPr lang="en-GB" b="1" dirty="0">
                  <a:solidFill>
                    <a:schemeClr val="bg1"/>
                  </a:solidFill>
                </a:rPr>
                <a:t>Very Low Risk </a:t>
              </a:r>
            </a:p>
            <a:p>
              <a:pPr algn="ctr" defTabSz="912813">
                <a:spcBef>
                  <a:spcPct val="50000"/>
                </a:spcBef>
                <a:spcAft>
                  <a:spcPct val="0"/>
                </a:spcAft>
              </a:pPr>
              <a:r>
                <a:rPr lang="en-GB" sz="1400" dirty="0">
                  <a:solidFill>
                    <a:schemeClr val="bg1"/>
                  </a:solidFill>
                </a:rPr>
                <a:t>The best applicants. Consider higher limits</a:t>
              </a:r>
            </a:p>
          </p:txBody>
        </p:sp>
      </p:grpSp>
      <p:pic>
        <p:nvPicPr>
          <p:cNvPr id="2" name="Picture 1">
            <a:extLst>
              <a:ext uri="{FF2B5EF4-FFF2-40B4-BE49-F238E27FC236}">
                <a16:creationId xmlns:a16="http://schemas.microsoft.com/office/drawing/2014/main" id="{C639F0FF-3430-9AD6-D4B2-FE584F246F1E}"/>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4" name="TextBox 3">
            <a:extLst>
              <a:ext uri="{FF2B5EF4-FFF2-40B4-BE49-F238E27FC236}">
                <a16:creationId xmlns:a16="http://schemas.microsoft.com/office/drawing/2014/main" id="{89FBDAA7-5223-5375-7CE7-8CD1D56489FD}"/>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08865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D7478-B4D2-3E0D-9C4C-87E9AF56B9B0}"/>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48154" y="0"/>
            <a:ext cx="5806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Analytics Across Business Areas</a:t>
            </a:r>
          </a:p>
        </p:txBody>
      </p:sp>
      <p:graphicFrame>
        <p:nvGraphicFramePr>
          <p:cNvPr id="2" name="Table 1"/>
          <p:cNvGraphicFramePr>
            <a:graphicFrameLocks noGrp="1"/>
          </p:cNvGraphicFramePr>
          <p:nvPr>
            <p:extLst>
              <p:ext uri="{D42A27DB-BD31-4B8C-83A1-F6EECF244321}">
                <p14:modId xmlns:p14="http://schemas.microsoft.com/office/powerpoint/2010/main" val="2024852611"/>
              </p:ext>
            </p:extLst>
          </p:nvPr>
        </p:nvGraphicFramePr>
        <p:xfrm>
          <a:off x="414453" y="570034"/>
          <a:ext cx="11323457" cy="6073962"/>
        </p:xfrm>
        <a:graphic>
          <a:graphicData uri="http://schemas.openxmlformats.org/drawingml/2006/table">
            <a:tbl>
              <a:tblPr firstRow="1" bandRow="1">
                <a:tableStyleId>{5C22544A-7EE6-4342-B048-85BDC9FD1C3A}</a:tableStyleId>
              </a:tblPr>
              <a:tblGrid>
                <a:gridCol w="1530235">
                  <a:extLst>
                    <a:ext uri="{9D8B030D-6E8A-4147-A177-3AD203B41FA5}">
                      <a16:colId xmlns:a16="http://schemas.microsoft.com/office/drawing/2014/main" val="20000"/>
                    </a:ext>
                  </a:extLst>
                </a:gridCol>
                <a:gridCol w="3718613">
                  <a:extLst>
                    <a:ext uri="{9D8B030D-6E8A-4147-A177-3AD203B41FA5}">
                      <a16:colId xmlns:a16="http://schemas.microsoft.com/office/drawing/2014/main" val="20001"/>
                    </a:ext>
                  </a:extLst>
                </a:gridCol>
                <a:gridCol w="1730234">
                  <a:extLst>
                    <a:ext uri="{9D8B030D-6E8A-4147-A177-3AD203B41FA5}">
                      <a16:colId xmlns:a16="http://schemas.microsoft.com/office/drawing/2014/main" val="20002"/>
                    </a:ext>
                  </a:extLst>
                </a:gridCol>
                <a:gridCol w="1927123">
                  <a:extLst>
                    <a:ext uri="{9D8B030D-6E8A-4147-A177-3AD203B41FA5}">
                      <a16:colId xmlns:a16="http://schemas.microsoft.com/office/drawing/2014/main" val="20003"/>
                    </a:ext>
                  </a:extLst>
                </a:gridCol>
                <a:gridCol w="2417252">
                  <a:extLst>
                    <a:ext uri="{9D8B030D-6E8A-4147-A177-3AD203B41FA5}">
                      <a16:colId xmlns:a16="http://schemas.microsoft.com/office/drawing/2014/main" val="20004"/>
                    </a:ext>
                  </a:extLst>
                </a:gridCol>
              </a:tblGrid>
              <a:tr h="496122">
                <a:tc>
                  <a:txBody>
                    <a:bodyPr/>
                    <a:lstStyle/>
                    <a:p>
                      <a:r>
                        <a:rPr lang="en-GB" dirty="0"/>
                        <a:t>Business Area</a:t>
                      </a:r>
                    </a:p>
                  </a:txBody>
                  <a:tcPr/>
                </a:tc>
                <a:tc>
                  <a:txBody>
                    <a:bodyPr/>
                    <a:lstStyle/>
                    <a:p>
                      <a:r>
                        <a:rPr lang="en-GB" dirty="0"/>
                        <a:t>Challenge</a:t>
                      </a:r>
                    </a:p>
                  </a:txBody>
                  <a:tcPr/>
                </a:tc>
                <a:tc>
                  <a:txBody>
                    <a:bodyPr/>
                    <a:lstStyle/>
                    <a:p>
                      <a:r>
                        <a:rPr lang="en-GB" dirty="0"/>
                        <a:t>Model </a:t>
                      </a:r>
                    </a:p>
                  </a:txBody>
                  <a:tcPr/>
                </a:tc>
                <a:tc>
                  <a:txBody>
                    <a:bodyPr/>
                    <a:lstStyle/>
                    <a:p>
                      <a:r>
                        <a:rPr lang="en-GB" dirty="0"/>
                        <a:t>Data</a:t>
                      </a:r>
                    </a:p>
                  </a:txBody>
                  <a:tcPr/>
                </a:tc>
                <a:tc>
                  <a:txBody>
                    <a:bodyPr/>
                    <a:lstStyle/>
                    <a:p>
                      <a:r>
                        <a:rPr lang="en-GB" dirty="0"/>
                        <a:t>Business Outcome</a:t>
                      </a:r>
                    </a:p>
                  </a:txBody>
                  <a:tcPr/>
                </a:tc>
                <a:extLst>
                  <a:ext uri="{0D108BD9-81ED-4DB2-BD59-A6C34878D82A}">
                    <a16:rowId xmlns:a16="http://schemas.microsoft.com/office/drawing/2014/main" val="10000"/>
                  </a:ext>
                </a:extLst>
              </a:tr>
              <a:tr h="832767">
                <a:tc>
                  <a:txBody>
                    <a:bodyPr/>
                    <a:lstStyle/>
                    <a:p>
                      <a:r>
                        <a:rPr lang="en-GB" sz="1000" dirty="0"/>
                        <a:t>Prospecting</a:t>
                      </a:r>
                    </a:p>
                  </a:txBody>
                  <a:tcPr/>
                </a:tc>
                <a:tc>
                  <a:txBody>
                    <a:bodyPr/>
                    <a:lstStyle/>
                    <a:p>
                      <a:pPr marL="285750" indent="-285750">
                        <a:buFont typeface="Arial" panose="020B0604020202020204" pitchFamily="34" charset="0"/>
                        <a:buChar char="•"/>
                      </a:pPr>
                      <a:r>
                        <a:rPr lang="en-GB" sz="1000" dirty="0"/>
                        <a:t>Who is the right customer to target?</a:t>
                      </a:r>
                    </a:p>
                    <a:p>
                      <a:pPr marL="285750" indent="-285750">
                        <a:buFont typeface="Arial" panose="020B0604020202020204" pitchFamily="34" charset="0"/>
                        <a:buChar char="•"/>
                      </a:pPr>
                      <a:r>
                        <a:rPr lang="en-GB" sz="1000" dirty="0"/>
                        <a:t>How can we cost effective market to the right customer?</a:t>
                      </a:r>
                    </a:p>
                    <a:p>
                      <a:pPr marL="285750" indent="-285750">
                        <a:buFont typeface="Arial" panose="020B0604020202020204" pitchFamily="34" charset="0"/>
                        <a:buChar char="•"/>
                      </a:pPr>
                      <a:r>
                        <a:rPr lang="en-GB" sz="1000" dirty="0"/>
                        <a:t>Can we pre-screen</a:t>
                      </a:r>
                      <a:r>
                        <a:rPr lang="en-GB" sz="1000" baseline="0" dirty="0"/>
                        <a:t> the risk associated with our targets?</a:t>
                      </a:r>
                      <a:endParaRPr lang="en-GB" sz="1000" dirty="0"/>
                    </a:p>
                  </a:txBody>
                  <a:tcPr/>
                </a:tc>
                <a:tc>
                  <a:txBody>
                    <a:bodyPr/>
                    <a:lstStyle/>
                    <a:p>
                      <a:r>
                        <a:rPr lang="en-GB" sz="1000" dirty="0"/>
                        <a:t>Propensity</a:t>
                      </a:r>
                      <a:r>
                        <a:rPr lang="en-GB" sz="1000" baseline="0" dirty="0"/>
                        <a:t> to Respond</a:t>
                      </a:r>
                    </a:p>
                    <a:p>
                      <a:r>
                        <a:rPr lang="en-GB" sz="1000" baseline="0" dirty="0"/>
                        <a:t>Propensity to Take-Up</a:t>
                      </a:r>
                      <a:endParaRPr lang="en-GB" sz="1000" dirty="0"/>
                    </a:p>
                  </a:txBody>
                  <a:tcPr/>
                </a:tc>
                <a:tc>
                  <a:txBody>
                    <a:bodyPr/>
                    <a:lstStyle/>
                    <a:p>
                      <a:r>
                        <a:rPr lang="en-GB" sz="1000" dirty="0"/>
                        <a:t>Alternative Data </a:t>
                      </a:r>
                    </a:p>
                    <a:p>
                      <a:r>
                        <a:rPr lang="en-GB" sz="1000" dirty="0"/>
                        <a:t>Demographics</a:t>
                      </a:r>
                    </a:p>
                    <a:p>
                      <a:r>
                        <a:rPr lang="en-GB" sz="1000" dirty="0"/>
                        <a:t>Account</a:t>
                      </a:r>
                      <a:r>
                        <a:rPr lang="en-GB" sz="1000" baseline="0" dirty="0"/>
                        <a:t> Management</a:t>
                      </a:r>
                      <a:endParaRPr lang="en-GB" sz="1000" dirty="0"/>
                    </a:p>
                  </a:txBody>
                  <a:tcPr/>
                </a:tc>
                <a:tc>
                  <a:txBody>
                    <a:bodyPr/>
                    <a:lstStyle/>
                    <a:p>
                      <a:r>
                        <a:rPr lang="en-GB" sz="1000" dirty="0"/>
                        <a:t>Improve Customer Loyalty</a:t>
                      </a:r>
                    </a:p>
                    <a:p>
                      <a:r>
                        <a:rPr lang="en-GB" sz="1000" dirty="0"/>
                        <a:t>Reduce Marketing Costs</a:t>
                      </a:r>
                    </a:p>
                    <a:p>
                      <a:r>
                        <a:rPr lang="en-GB" sz="1000" dirty="0"/>
                        <a:t>Increased Marketing Efficiency</a:t>
                      </a:r>
                    </a:p>
                    <a:p>
                      <a:r>
                        <a:rPr lang="en-GB" sz="1000" dirty="0"/>
                        <a:t>Reduced Attrition</a:t>
                      </a:r>
                    </a:p>
                    <a:p>
                      <a:r>
                        <a:rPr lang="en-GB" sz="1000" dirty="0"/>
                        <a:t>Increased Revenue / Profits</a:t>
                      </a:r>
                    </a:p>
                  </a:txBody>
                  <a:tcPr/>
                </a:tc>
                <a:extLst>
                  <a:ext uri="{0D108BD9-81ED-4DB2-BD59-A6C34878D82A}">
                    <a16:rowId xmlns:a16="http://schemas.microsoft.com/office/drawing/2014/main" val="10001"/>
                  </a:ext>
                </a:extLst>
              </a:tr>
              <a:tr h="684058">
                <a:tc>
                  <a:txBody>
                    <a:bodyPr/>
                    <a:lstStyle/>
                    <a:p>
                      <a:r>
                        <a:rPr lang="en-GB" sz="1000" dirty="0"/>
                        <a:t>Origination</a:t>
                      </a:r>
                    </a:p>
                  </a:txBody>
                  <a:tcPr/>
                </a:tc>
                <a:tc>
                  <a:txBody>
                    <a:bodyPr/>
                    <a:lstStyle/>
                    <a:p>
                      <a:pPr marL="171450" indent="-171450">
                        <a:buFont typeface="Arial" panose="020B0604020202020204" pitchFamily="34" charset="0"/>
                        <a:buChar char="•"/>
                      </a:pPr>
                      <a:r>
                        <a:rPr lang="en-GB" sz="1000" dirty="0"/>
                        <a:t>Who to accept and reject?</a:t>
                      </a:r>
                    </a:p>
                    <a:p>
                      <a:pPr marL="171450" indent="-171450">
                        <a:buFont typeface="Arial" panose="020B0604020202020204" pitchFamily="34" charset="0"/>
                        <a:buChar char="•"/>
                      </a:pPr>
                      <a:r>
                        <a:rPr lang="en-GB" sz="1000" dirty="0"/>
                        <a:t>Under what terms and conditions?</a:t>
                      </a:r>
                    </a:p>
                    <a:p>
                      <a:pPr marL="171450" indent="-171450">
                        <a:buFont typeface="Arial" panose="020B0604020202020204" pitchFamily="34" charset="0"/>
                        <a:buChar char="•"/>
                      </a:pPr>
                      <a:r>
                        <a:rPr lang="en-GB" sz="1000" dirty="0"/>
                        <a:t>Can I X-sell addition products to the applicant?</a:t>
                      </a:r>
                    </a:p>
                  </a:txBody>
                  <a:tcPr/>
                </a:tc>
                <a:tc>
                  <a:txBody>
                    <a:bodyPr/>
                    <a:lstStyle/>
                    <a:p>
                      <a:r>
                        <a:rPr lang="en-GB" sz="1000" dirty="0"/>
                        <a:t>Application Scores</a:t>
                      </a:r>
                    </a:p>
                    <a:p>
                      <a:r>
                        <a:rPr lang="en-GB" sz="1000" dirty="0"/>
                        <a:t>Bureau Scores</a:t>
                      </a:r>
                    </a:p>
                    <a:p>
                      <a:r>
                        <a:rPr lang="en-GB" sz="1000" dirty="0"/>
                        <a:t>Application Fraud</a:t>
                      </a:r>
                    </a:p>
                  </a:txBody>
                  <a:tcPr/>
                </a:tc>
                <a:tc>
                  <a:txBody>
                    <a:bodyPr/>
                    <a:lstStyle/>
                    <a:p>
                      <a:r>
                        <a:rPr lang="en-GB" sz="1000" dirty="0"/>
                        <a:t>Demographics</a:t>
                      </a:r>
                    </a:p>
                    <a:p>
                      <a:r>
                        <a:rPr lang="en-GB" sz="1000" dirty="0"/>
                        <a:t>Bureau Data</a:t>
                      </a:r>
                    </a:p>
                    <a:p>
                      <a:r>
                        <a:rPr lang="en-GB" sz="1000" dirty="0"/>
                        <a:t>Alternative Data</a:t>
                      </a:r>
                    </a:p>
                    <a:p>
                      <a:r>
                        <a:rPr lang="en-GB" sz="1000" dirty="0"/>
                        <a:t>Account Management</a:t>
                      </a:r>
                    </a:p>
                  </a:txBody>
                  <a:tcPr/>
                </a:tc>
                <a:tc>
                  <a:txBody>
                    <a:bodyPr/>
                    <a:lstStyle/>
                    <a:p>
                      <a:r>
                        <a:rPr lang="en-GB" sz="1000" dirty="0"/>
                        <a:t>Risk Profiles</a:t>
                      </a:r>
                    </a:p>
                    <a:p>
                      <a:r>
                        <a:rPr lang="en-GB" sz="1000" dirty="0"/>
                        <a:t>Improved</a:t>
                      </a:r>
                      <a:r>
                        <a:rPr lang="en-GB" sz="1000" baseline="0" dirty="0"/>
                        <a:t> Customer Service</a:t>
                      </a:r>
                      <a:endParaRPr lang="en-GB" sz="1000" dirty="0"/>
                    </a:p>
                    <a:p>
                      <a:r>
                        <a:rPr lang="en-GB" sz="1000" dirty="0"/>
                        <a:t>Reduced Losses</a:t>
                      </a:r>
                      <a:r>
                        <a:rPr lang="en-GB" sz="1000" baseline="0" dirty="0"/>
                        <a:t> </a:t>
                      </a:r>
                      <a:endParaRPr lang="en-GB" sz="1000" dirty="0"/>
                    </a:p>
                  </a:txBody>
                  <a:tcPr/>
                </a:tc>
                <a:extLst>
                  <a:ext uri="{0D108BD9-81ED-4DB2-BD59-A6C34878D82A}">
                    <a16:rowId xmlns:a16="http://schemas.microsoft.com/office/drawing/2014/main" val="10002"/>
                  </a:ext>
                </a:extLst>
              </a:tr>
              <a:tr h="981475">
                <a:tc>
                  <a:txBody>
                    <a:bodyPr/>
                    <a:lstStyle/>
                    <a:p>
                      <a:r>
                        <a:rPr lang="en-GB" sz="1000" dirty="0"/>
                        <a:t>Customer Management</a:t>
                      </a:r>
                    </a:p>
                  </a:txBody>
                  <a:tcPr/>
                </a:tc>
                <a:tc>
                  <a:txBody>
                    <a:bodyPr/>
                    <a:lstStyle/>
                    <a:p>
                      <a:pPr marL="171450" indent="-171450">
                        <a:buFont typeface="Arial" panose="020B0604020202020204" pitchFamily="34" charset="0"/>
                        <a:buChar char="•"/>
                      </a:pPr>
                      <a:r>
                        <a:rPr lang="en-GB" sz="1000" dirty="0"/>
                        <a:t>Which of</a:t>
                      </a:r>
                      <a:r>
                        <a:rPr lang="en-GB" sz="1000" baseline="0" dirty="0"/>
                        <a:t> my existing customers can we x-sell or up-sell additional products and services to?</a:t>
                      </a:r>
                    </a:p>
                    <a:p>
                      <a:pPr marL="171450" indent="-171450">
                        <a:buFont typeface="Arial" panose="020B0604020202020204" pitchFamily="34" charset="0"/>
                        <a:buChar char="•"/>
                      </a:pPr>
                      <a:r>
                        <a:rPr lang="en-GB" sz="1000" baseline="0" dirty="0"/>
                        <a:t>Which customers can we offer an increase in limit?</a:t>
                      </a:r>
                    </a:p>
                    <a:p>
                      <a:pPr marL="171450" indent="-171450">
                        <a:buFont typeface="Arial" panose="020B0604020202020204" pitchFamily="34" charset="0"/>
                        <a:buChar char="•"/>
                      </a:pPr>
                      <a:r>
                        <a:rPr lang="en-GB" sz="1000" baseline="0" dirty="0"/>
                        <a:t>How do we determine pre-delinquency treatments?</a:t>
                      </a:r>
                      <a:endParaRPr lang="en-GB" sz="1000" dirty="0"/>
                    </a:p>
                  </a:txBody>
                  <a:tcPr/>
                </a:tc>
                <a:tc>
                  <a:txBody>
                    <a:bodyPr/>
                    <a:lstStyle/>
                    <a:p>
                      <a:r>
                        <a:rPr lang="en-GB" sz="1000" dirty="0"/>
                        <a:t>Behavioural Scores</a:t>
                      </a:r>
                    </a:p>
                  </a:txBody>
                  <a:tcPr/>
                </a:tc>
                <a:tc>
                  <a:txBody>
                    <a:bodyPr/>
                    <a:lstStyle/>
                    <a:p>
                      <a:r>
                        <a:rPr lang="en-GB" sz="1000" dirty="0"/>
                        <a:t>Demographics</a:t>
                      </a:r>
                    </a:p>
                    <a:p>
                      <a:r>
                        <a:rPr lang="en-GB" sz="1000" dirty="0"/>
                        <a:t>Bureau</a:t>
                      </a:r>
                      <a:r>
                        <a:rPr lang="en-GB" sz="1000" baseline="0" dirty="0"/>
                        <a:t> Data</a:t>
                      </a:r>
                    </a:p>
                    <a:p>
                      <a:r>
                        <a:rPr lang="en-GB" sz="1000" baseline="0" dirty="0"/>
                        <a:t>Alternative Data</a:t>
                      </a:r>
                    </a:p>
                    <a:p>
                      <a:r>
                        <a:rPr lang="en-GB" sz="1000" baseline="0" dirty="0"/>
                        <a:t>Account Management</a:t>
                      </a:r>
                      <a:endParaRPr lang="en-GB" sz="1000" dirty="0"/>
                    </a:p>
                  </a:txBody>
                  <a:tcPr/>
                </a:tc>
                <a:tc>
                  <a:txBody>
                    <a:bodyPr/>
                    <a:lstStyle/>
                    <a:p>
                      <a:r>
                        <a:rPr lang="en-GB" sz="1000" dirty="0"/>
                        <a:t>Risk Profiles</a:t>
                      </a:r>
                    </a:p>
                    <a:p>
                      <a:r>
                        <a:rPr lang="en-GB" sz="1000" dirty="0"/>
                        <a:t>Improved</a:t>
                      </a:r>
                      <a:r>
                        <a:rPr lang="en-GB" sz="1000" baseline="0" dirty="0"/>
                        <a:t> Customer Service</a:t>
                      </a:r>
                    </a:p>
                    <a:p>
                      <a:r>
                        <a:rPr lang="en-GB" sz="1000" baseline="0" dirty="0"/>
                        <a:t>Increased Market Share</a:t>
                      </a:r>
                    </a:p>
                    <a:p>
                      <a:r>
                        <a:rPr lang="en-GB" sz="1000" baseline="0" dirty="0"/>
                        <a:t>Increased Profits</a:t>
                      </a:r>
                      <a:endParaRPr lang="en-GB" sz="1000" dirty="0"/>
                    </a:p>
                    <a:p>
                      <a:r>
                        <a:rPr lang="en-GB" sz="1000" dirty="0"/>
                        <a:t>Reduced Losses</a:t>
                      </a:r>
                      <a:r>
                        <a:rPr lang="en-GB" sz="1000" baseline="0" dirty="0"/>
                        <a:t> </a:t>
                      </a:r>
                      <a:endParaRPr lang="en-GB" sz="1000" dirty="0"/>
                    </a:p>
                    <a:p>
                      <a:endParaRPr lang="en-GB" sz="1000" dirty="0"/>
                    </a:p>
                  </a:txBody>
                  <a:tcPr/>
                </a:tc>
                <a:extLst>
                  <a:ext uri="{0D108BD9-81ED-4DB2-BD59-A6C34878D82A}">
                    <a16:rowId xmlns:a16="http://schemas.microsoft.com/office/drawing/2014/main" val="10003"/>
                  </a:ext>
                </a:extLst>
              </a:tr>
              <a:tr h="832767">
                <a:tc>
                  <a:txBody>
                    <a:bodyPr/>
                    <a:lstStyle/>
                    <a:p>
                      <a:r>
                        <a:rPr lang="en-GB" sz="1000" dirty="0"/>
                        <a:t>Usage </a:t>
                      </a:r>
                    </a:p>
                  </a:txBody>
                  <a:tcPr/>
                </a:tc>
                <a:tc>
                  <a:txBody>
                    <a:bodyPr/>
                    <a:lstStyle/>
                    <a:p>
                      <a:pPr marL="171450" indent="-171450">
                        <a:buFont typeface="Arial" panose="020B0604020202020204" pitchFamily="34" charset="0"/>
                        <a:buChar char="•"/>
                      </a:pPr>
                      <a:r>
                        <a:rPr lang="en-GB" sz="1000" dirty="0"/>
                        <a:t>How can we</a:t>
                      </a:r>
                      <a:r>
                        <a:rPr lang="en-GB" sz="1000" baseline="0" dirty="0"/>
                        <a:t> </a:t>
                      </a:r>
                      <a:r>
                        <a:rPr lang="en-GB" sz="1000" dirty="0"/>
                        <a:t>identify</a:t>
                      </a:r>
                      <a:r>
                        <a:rPr lang="en-GB" sz="1000" baseline="0" dirty="0"/>
                        <a:t> the customers most likely to use the product more?</a:t>
                      </a:r>
                    </a:p>
                    <a:p>
                      <a:pPr marL="171450" indent="-171450">
                        <a:buFont typeface="Arial" panose="020B0604020202020204" pitchFamily="34" charset="0"/>
                        <a:buChar char="•"/>
                      </a:pPr>
                      <a:r>
                        <a:rPr lang="en-GB" sz="1000" baseline="0" dirty="0"/>
                        <a:t>How do we identify the profitable customers that are likely to close their facilities?</a:t>
                      </a:r>
                      <a:endParaRPr lang="en-GB" sz="1000" dirty="0"/>
                    </a:p>
                  </a:txBody>
                  <a:tcPr/>
                </a:tc>
                <a:tc>
                  <a:txBody>
                    <a:bodyPr/>
                    <a:lstStyle/>
                    <a:p>
                      <a:r>
                        <a:rPr lang="en-GB" sz="1000" dirty="0"/>
                        <a:t>Revenue Models</a:t>
                      </a:r>
                    </a:p>
                    <a:p>
                      <a:r>
                        <a:rPr lang="en-GB" sz="1000" dirty="0"/>
                        <a:t>Utilisation</a:t>
                      </a:r>
                    </a:p>
                    <a:p>
                      <a:r>
                        <a:rPr lang="en-GB" sz="1000" dirty="0"/>
                        <a:t>Attrition</a:t>
                      </a:r>
                    </a:p>
                  </a:txBody>
                  <a:tcPr/>
                </a:tc>
                <a:tc>
                  <a:txBody>
                    <a:bodyPr/>
                    <a:lstStyle/>
                    <a:p>
                      <a:r>
                        <a:rPr lang="en-GB" sz="1000" dirty="0"/>
                        <a:t>Demographics</a:t>
                      </a:r>
                    </a:p>
                    <a:p>
                      <a:r>
                        <a:rPr lang="en-GB" sz="1000" dirty="0"/>
                        <a:t>Bureau</a:t>
                      </a:r>
                      <a:r>
                        <a:rPr lang="en-GB" sz="1000" baseline="0" dirty="0"/>
                        <a:t> Data</a:t>
                      </a:r>
                    </a:p>
                    <a:p>
                      <a:r>
                        <a:rPr lang="en-GB" sz="1000" baseline="0" dirty="0"/>
                        <a:t>Alternative Data </a:t>
                      </a:r>
                    </a:p>
                    <a:p>
                      <a:r>
                        <a:rPr lang="en-GB" sz="1000" baseline="0" dirty="0"/>
                        <a:t>Account Management</a:t>
                      </a:r>
                      <a:endParaRPr lang="en-GB" sz="1000" dirty="0"/>
                    </a:p>
                    <a:p>
                      <a:endParaRPr lang="en-GB" sz="1000" dirty="0"/>
                    </a:p>
                  </a:txBody>
                  <a:tcPr/>
                </a:tc>
                <a:tc>
                  <a:txBody>
                    <a:bodyPr/>
                    <a:lstStyle/>
                    <a:p>
                      <a:r>
                        <a:rPr lang="en-GB" sz="1000" dirty="0"/>
                        <a:t>Increased Revenue /</a:t>
                      </a:r>
                      <a:r>
                        <a:rPr lang="en-GB" sz="1000" baseline="0" dirty="0"/>
                        <a:t> Profits</a:t>
                      </a:r>
                      <a:endParaRPr lang="en-GB" sz="1000" dirty="0"/>
                    </a:p>
                  </a:txBody>
                  <a:tcPr/>
                </a:tc>
                <a:extLst>
                  <a:ext uri="{0D108BD9-81ED-4DB2-BD59-A6C34878D82A}">
                    <a16:rowId xmlns:a16="http://schemas.microsoft.com/office/drawing/2014/main" val="10004"/>
                  </a:ext>
                </a:extLst>
              </a:tr>
              <a:tr h="981475">
                <a:tc>
                  <a:txBody>
                    <a:bodyPr/>
                    <a:lstStyle/>
                    <a:p>
                      <a:r>
                        <a:rPr lang="en-GB" sz="1000" dirty="0"/>
                        <a:t>Collections</a:t>
                      </a:r>
                    </a:p>
                  </a:txBody>
                  <a:tcPr/>
                </a:tc>
                <a:tc>
                  <a:txBody>
                    <a:bodyPr/>
                    <a:lstStyle/>
                    <a:p>
                      <a:pPr marL="171450" indent="-171450">
                        <a:buFont typeface="Arial" panose="020B0604020202020204" pitchFamily="34" charset="0"/>
                        <a:buChar char="•"/>
                      </a:pPr>
                      <a:r>
                        <a:rPr lang="en-GB" sz="1000" dirty="0"/>
                        <a:t>Which delinquent customers to we collect upon?</a:t>
                      </a:r>
                    </a:p>
                    <a:p>
                      <a:pPr marL="171450" indent="-171450">
                        <a:buFont typeface="Arial" panose="020B0604020202020204" pitchFamily="34" charset="0"/>
                        <a:buChar char="•"/>
                      </a:pPr>
                      <a:r>
                        <a:rPr lang="en-GB" sz="1000" dirty="0"/>
                        <a:t>How do we prioritise</a:t>
                      </a:r>
                      <a:r>
                        <a:rPr lang="en-GB" sz="1000" baseline="0" dirty="0"/>
                        <a:t> collection treatments?</a:t>
                      </a:r>
                    </a:p>
                    <a:p>
                      <a:pPr marL="171450" indent="-171450">
                        <a:buFont typeface="Arial" panose="020B0604020202020204" pitchFamily="34" charset="0"/>
                        <a:buChar char="•"/>
                      </a:pPr>
                      <a:r>
                        <a:rPr lang="en-GB" sz="1000" baseline="0" dirty="0"/>
                        <a:t>Which accounts do we collect, litigate, sell or write-off?</a:t>
                      </a:r>
                      <a:endParaRPr lang="en-GB" sz="1000" dirty="0"/>
                    </a:p>
                  </a:txBody>
                  <a:tcPr/>
                </a:tc>
                <a:tc>
                  <a:txBody>
                    <a:bodyPr/>
                    <a:lstStyle/>
                    <a:p>
                      <a:r>
                        <a:rPr lang="en-GB" sz="1000" dirty="0"/>
                        <a:t>Collections Scores</a:t>
                      </a:r>
                    </a:p>
                    <a:p>
                      <a:r>
                        <a:rPr lang="en-GB" sz="1000" dirty="0"/>
                        <a:t>Payment Projection</a:t>
                      </a:r>
                    </a:p>
                    <a:p>
                      <a:r>
                        <a:rPr lang="en-GB" sz="1000" dirty="0"/>
                        <a:t>Loss Forecasts</a:t>
                      </a:r>
                    </a:p>
                  </a:txBody>
                  <a:tcPr/>
                </a:tc>
                <a:tc>
                  <a:txBody>
                    <a:bodyPr/>
                    <a:lstStyle/>
                    <a:p>
                      <a:r>
                        <a:rPr lang="en-GB" sz="1000" dirty="0"/>
                        <a:t>Demographics</a:t>
                      </a:r>
                    </a:p>
                    <a:p>
                      <a:r>
                        <a:rPr lang="en-GB" sz="1000" dirty="0"/>
                        <a:t>Bureau</a:t>
                      </a:r>
                      <a:r>
                        <a:rPr lang="en-GB" sz="1000" baseline="0" dirty="0"/>
                        <a:t> Data</a:t>
                      </a:r>
                    </a:p>
                    <a:p>
                      <a:r>
                        <a:rPr lang="en-GB" sz="1000" baseline="0" dirty="0"/>
                        <a:t>Alternative Data </a:t>
                      </a:r>
                    </a:p>
                    <a:p>
                      <a:r>
                        <a:rPr lang="en-GB" sz="1000" baseline="0" dirty="0"/>
                        <a:t>Account Management</a:t>
                      </a:r>
                    </a:p>
                    <a:p>
                      <a:r>
                        <a:rPr lang="en-GB" sz="1000" baseline="0" dirty="0"/>
                        <a:t>Collections Management</a:t>
                      </a:r>
                      <a:endParaRPr lang="en-GB" sz="1000" dirty="0"/>
                    </a:p>
                    <a:p>
                      <a:endParaRPr lang="en-GB" sz="1000" dirty="0"/>
                    </a:p>
                  </a:txBody>
                  <a:tcPr/>
                </a:tc>
                <a:tc>
                  <a:txBody>
                    <a:bodyPr/>
                    <a:lstStyle/>
                    <a:p>
                      <a:r>
                        <a:rPr lang="en-GB" sz="1000" dirty="0"/>
                        <a:t>Reduced Losses</a:t>
                      </a:r>
                    </a:p>
                    <a:p>
                      <a:r>
                        <a:rPr lang="en-GB" sz="1000" dirty="0"/>
                        <a:t>Increased</a:t>
                      </a:r>
                      <a:r>
                        <a:rPr lang="en-GB" sz="1000" baseline="0" dirty="0"/>
                        <a:t> Recoveries</a:t>
                      </a:r>
                      <a:endParaRPr lang="en-GB" sz="1000" dirty="0"/>
                    </a:p>
                  </a:txBody>
                  <a:tcPr/>
                </a:tc>
                <a:extLst>
                  <a:ext uri="{0D108BD9-81ED-4DB2-BD59-A6C34878D82A}">
                    <a16:rowId xmlns:a16="http://schemas.microsoft.com/office/drawing/2014/main" val="10005"/>
                  </a:ext>
                </a:extLst>
              </a:tr>
              <a:tr h="1130183">
                <a:tc>
                  <a:txBody>
                    <a:bodyPr/>
                    <a:lstStyle/>
                    <a:p>
                      <a:r>
                        <a:rPr lang="en-GB" sz="1000" dirty="0"/>
                        <a:t>Regulatory Models</a:t>
                      </a:r>
                    </a:p>
                  </a:txBody>
                  <a:tcPr/>
                </a:tc>
                <a:tc>
                  <a:txBody>
                    <a:bodyPr/>
                    <a:lstStyle/>
                    <a:p>
                      <a:pPr marL="171450" indent="-171450">
                        <a:buFont typeface="Arial" panose="020B0604020202020204" pitchFamily="34" charset="0"/>
                        <a:buChar char="•"/>
                      </a:pPr>
                      <a:r>
                        <a:rPr lang="en-GB" sz="1000" dirty="0"/>
                        <a:t>How much capital do we need?</a:t>
                      </a:r>
                    </a:p>
                    <a:p>
                      <a:pPr marL="171450" indent="-171450">
                        <a:buFont typeface="Arial" panose="020B0604020202020204" pitchFamily="34" charset="0"/>
                        <a:buChar char="•"/>
                      </a:pPr>
                      <a:r>
                        <a:rPr lang="en-GB" sz="1000" dirty="0"/>
                        <a:t>Can we estimate our provisions based upon the lifetime of the facility?</a:t>
                      </a:r>
                    </a:p>
                    <a:p>
                      <a:pPr marL="171450" indent="-171450">
                        <a:buFont typeface="Arial" panose="020B0604020202020204" pitchFamily="34" charset="0"/>
                        <a:buChar char="•"/>
                      </a:pPr>
                      <a:r>
                        <a:rPr lang="en-GB" sz="1000" dirty="0"/>
                        <a:t>How will the economy affect our capital and provisioning positions in the future?</a:t>
                      </a:r>
                    </a:p>
                  </a:txBody>
                  <a:tcPr/>
                </a:tc>
                <a:tc>
                  <a:txBody>
                    <a:bodyPr/>
                    <a:lstStyle/>
                    <a:p>
                      <a:pPr marL="0" indent="0">
                        <a:buFont typeface="Arial" panose="020B0604020202020204" pitchFamily="34" charset="0"/>
                        <a:buNone/>
                      </a:pPr>
                      <a:r>
                        <a:rPr lang="en-GB" sz="1000" dirty="0"/>
                        <a:t>PD, EAD and LGD models for AIRB</a:t>
                      </a:r>
                    </a:p>
                    <a:p>
                      <a:pPr marL="0" indent="0">
                        <a:buFont typeface="Arial" panose="020B0604020202020204" pitchFamily="34" charset="0"/>
                        <a:buNone/>
                      </a:pPr>
                      <a:r>
                        <a:rPr lang="en-GB" sz="1000" dirty="0"/>
                        <a:t>PD, EAD and LGD Models for IFRS9</a:t>
                      </a:r>
                    </a:p>
                    <a:p>
                      <a:pPr marL="0" indent="0">
                        <a:buFont typeface="Arial" panose="020B0604020202020204" pitchFamily="34" charset="0"/>
                        <a:buNone/>
                      </a:pPr>
                      <a:r>
                        <a:rPr lang="en-GB" sz="1000" dirty="0"/>
                        <a:t>Macroeconomic models for stress testing and scenario analysis</a:t>
                      </a:r>
                    </a:p>
                  </a:txBody>
                  <a:tcPr/>
                </a:tc>
                <a:tc>
                  <a:txBody>
                    <a:bodyPr/>
                    <a:lstStyle/>
                    <a:p>
                      <a:r>
                        <a:rPr lang="en-GB" sz="1000" dirty="0"/>
                        <a:t>Demographics</a:t>
                      </a:r>
                    </a:p>
                    <a:p>
                      <a:r>
                        <a:rPr lang="en-GB" sz="1000" dirty="0"/>
                        <a:t>Bureau</a:t>
                      </a:r>
                      <a:r>
                        <a:rPr lang="en-GB" sz="1000" baseline="0" dirty="0"/>
                        <a:t> Data</a:t>
                      </a:r>
                    </a:p>
                    <a:p>
                      <a:r>
                        <a:rPr lang="en-GB" sz="1000" baseline="0" dirty="0"/>
                        <a:t>Alternative Data </a:t>
                      </a:r>
                    </a:p>
                    <a:p>
                      <a:r>
                        <a:rPr lang="en-GB" sz="1000" baseline="0" dirty="0"/>
                        <a:t>Account Management</a:t>
                      </a:r>
                    </a:p>
                    <a:p>
                      <a:r>
                        <a:rPr lang="en-GB" sz="1000" baseline="0" dirty="0"/>
                        <a:t>Collections Management</a:t>
                      </a:r>
                      <a:endParaRPr lang="en-GB" sz="1000" dirty="0"/>
                    </a:p>
                    <a:p>
                      <a:r>
                        <a:rPr lang="en-GB" sz="1000" dirty="0"/>
                        <a:t>Macroeconomic Data</a:t>
                      </a:r>
                    </a:p>
                  </a:txBody>
                  <a:tcPr/>
                </a:tc>
                <a:tc>
                  <a:txBody>
                    <a:bodyPr/>
                    <a:lstStyle/>
                    <a:p>
                      <a:r>
                        <a:rPr lang="en-GB" sz="1000" dirty="0"/>
                        <a:t>Capital Planning</a:t>
                      </a:r>
                    </a:p>
                    <a:p>
                      <a:r>
                        <a:rPr lang="en-GB" sz="1000" dirty="0"/>
                        <a:t>Expected Loss Calculation for Provisioning</a:t>
                      </a:r>
                    </a:p>
                    <a:p>
                      <a:r>
                        <a:rPr lang="en-GB" sz="1000" dirty="0"/>
                        <a:t>Long Term Business Planning</a:t>
                      </a:r>
                    </a:p>
                  </a:txBody>
                  <a:tcPr/>
                </a:tc>
                <a:extLst>
                  <a:ext uri="{0D108BD9-81ED-4DB2-BD59-A6C34878D82A}">
                    <a16:rowId xmlns:a16="http://schemas.microsoft.com/office/drawing/2014/main" val="1460801281"/>
                  </a:ext>
                </a:extLst>
              </a:tr>
            </a:tbl>
          </a:graphicData>
        </a:graphic>
      </p:graphicFrame>
      <p:sp>
        <p:nvSpPr>
          <p:cNvPr id="5" name="TextBox 4">
            <a:extLst>
              <a:ext uri="{FF2B5EF4-FFF2-40B4-BE49-F238E27FC236}">
                <a16:creationId xmlns:a16="http://schemas.microsoft.com/office/drawing/2014/main" id="{35235E02-4B06-5ECA-216F-E174EBA03BEF}"/>
              </a:ext>
            </a:extLst>
          </p:cNvPr>
          <p:cNvSpPr txBox="1"/>
          <p:nvPr/>
        </p:nvSpPr>
        <p:spPr>
          <a:xfrm>
            <a:off x="8505011" y="6508880"/>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814386114"/>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7D4CF-CE55-E9A6-702C-0C3A912B0268}"/>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Scorecard Training</a:t>
            </a:r>
            <a:br>
              <a:rPr lang="en-GB" dirty="0">
                <a:solidFill>
                  <a:srgbClr val="FFFFFF"/>
                </a:solidFill>
              </a:rPr>
            </a:br>
            <a:r>
              <a:rPr lang="en-GB" dirty="0">
                <a:solidFill>
                  <a:srgbClr val="FFFFFF"/>
                </a:solidFill>
              </a:rPr>
              <a:t>Agenda</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04D7D95-5ABE-971F-25FE-7CCB24334024}"/>
              </a:ext>
            </a:extLst>
          </p:cNvPr>
          <p:cNvSpPr>
            <a:spLocks noGrp="1"/>
          </p:cNvSpPr>
          <p:nvPr>
            <p:ph idx="1"/>
          </p:nvPr>
        </p:nvSpPr>
        <p:spPr>
          <a:xfrm>
            <a:off x="4167272" y="414068"/>
            <a:ext cx="7685421" cy="6443932"/>
          </a:xfrm>
        </p:spPr>
        <p:txBody>
          <a:bodyPr anchor="ctr">
            <a:normAutofit fontScale="92500" lnSpcReduction="10000"/>
          </a:bodyPr>
          <a:lstStyle/>
          <a:p>
            <a:r>
              <a:rPr lang="en-GB" sz="1400" dirty="0"/>
              <a:t>Introduction</a:t>
            </a:r>
          </a:p>
          <a:p>
            <a:pPr fontAlgn="base"/>
            <a:r>
              <a:rPr lang="en-GB" sz="1400" dirty="0"/>
              <a:t>Credit Analytics and Scoring Concepts</a:t>
            </a:r>
          </a:p>
          <a:p>
            <a:pPr fontAlgn="base"/>
            <a:r>
              <a:rPr lang="en-GB" sz="1400" dirty="0"/>
              <a:t>Decision Areas</a:t>
            </a:r>
          </a:p>
          <a:p>
            <a:pPr lvl="1" fontAlgn="base"/>
            <a:r>
              <a:rPr lang="en-GB" sz="1200" dirty="0"/>
              <a:t>Origination</a:t>
            </a:r>
          </a:p>
          <a:p>
            <a:pPr lvl="1" fontAlgn="base"/>
            <a:r>
              <a:rPr lang="en-GB" sz="1200" dirty="0"/>
              <a:t>Behavioural</a:t>
            </a:r>
          </a:p>
          <a:p>
            <a:pPr lvl="1" fontAlgn="base"/>
            <a:r>
              <a:rPr lang="en-GB" sz="1200" dirty="0"/>
              <a:t>Credit Propensity</a:t>
            </a:r>
          </a:p>
          <a:p>
            <a:pPr fontAlgn="base"/>
            <a:r>
              <a:rPr lang="en-GB" sz="1400" dirty="0"/>
              <a:t>Modelling Steps 1 &amp; 2  (includes a brief discussion on Reject Inference)</a:t>
            </a:r>
          </a:p>
          <a:p>
            <a:pPr lvl="1" fontAlgn="base"/>
            <a:r>
              <a:rPr lang="en-GB" sz="1200" dirty="0"/>
              <a:t>Sampling</a:t>
            </a:r>
          </a:p>
          <a:p>
            <a:pPr lvl="1" fontAlgn="base"/>
            <a:r>
              <a:rPr lang="en-GB" sz="1200" dirty="0"/>
              <a:t>Segmentation</a:t>
            </a:r>
          </a:p>
          <a:p>
            <a:pPr lvl="1" fontAlgn="base"/>
            <a:r>
              <a:rPr lang="en-GB" sz="1200" dirty="0"/>
              <a:t>Characteristic Selection</a:t>
            </a:r>
          </a:p>
          <a:p>
            <a:pPr lvl="1" fontAlgn="base"/>
            <a:r>
              <a:rPr lang="en-GB" sz="1200" dirty="0"/>
              <a:t>Characteristic Classing</a:t>
            </a:r>
          </a:p>
          <a:p>
            <a:pPr lvl="1" fontAlgn="base"/>
            <a:r>
              <a:rPr lang="en-GB" sz="1200" dirty="0"/>
              <a:t>Modelling</a:t>
            </a:r>
          </a:p>
          <a:p>
            <a:pPr lvl="2" fontAlgn="base"/>
            <a:r>
              <a:rPr lang="en-GB" sz="1000" dirty="0"/>
              <a:t>Traditional Regression Methods</a:t>
            </a:r>
          </a:p>
          <a:p>
            <a:pPr lvl="2" fontAlgn="base"/>
            <a:r>
              <a:rPr lang="en-GB" sz="1000" dirty="0"/>
              <a:t>Tree Based Models (Decision Trees / Random Forests)</a:t>
            </a:r>
          </a:p>
          <a:p>
            <a:pPr lvl="2" fontAlgn="base"/>
            <a:r>
              <a:rPr lang="en-GB" sz="1000" dirty="0"/>
              <a:t>ML Techniques</a:t>
            </a:r>
          </a:p>
          <a:p>
            <a:pPr lvl="1" fontAlgn="base"/>
            <a:r>
              <a:rPr lang="en-GB" sz="1200" dirty="0"/>
              <a:t>Scorecard Scaling</a:t>
            </a:r>
          </a:p>
          <a:p>
            <a:pPr fontAlgn="base"/>
            <a:r>
              <a:rPr lang="en-GB" sz="1400" dirty="0"/>
              <a:t>Modelling and AI</a:t>
            </a:r>
          </a:p>
          <a:p>
            <a:pPr fontAlgn="base"/>
            <a:r>
              <a:rPr lang="en-GB" sz="1400" dirty="0"/>
              <a:t>Model Diagnostics &amp; Validation</a:t>
            </a:r>
          </a:p>
          <a:p>
            <a:pPr lvl="1"/>
            <a:r>
              <a:rPr lang="en-GB" sz="1200" dirty="0"/>
              <a:t>Score Level – PSI, Gini, KS &amp; Rank Ordering</a:t>
            </a:r>
          </a:p>
          <a:p>
            <a:pPr lvl="1"/>
            <a:r>
              <a:rPr lang="en-GB" sz="1200" dirty="0"/>
              <a:t>Characteristic Analysis</a:t>
            </a:r>
          </a:p>
          <a:p>
            <a:pPr fontAlgn="base"/>
            <a:r>
              <a:rPr lang="en-GB" sz="1400" dirty="0"/>
              <a:t>Other Risk Model Issues</a:t>
            </a:r>
          </a:p>
          <a:p>
            <a:pPr lvl="1" fontAlgn="base"/>
            <a:r>
              <a:rPr lang="en-GB" sz="1200" dirty="0"/>
              <a:t>IRB / IFRS 9 PD, EAD &amp; LGD</a:t>
            </a:r>
          </a:p>
          <a:p>
            <a:r>
              <a:rPr lang="en-GB" sz="1400" dirty="0"/>
              <a:t>Model Risk Considerations</a:t>
            </a:r>
          </a:p>
          <a:p>
            <a:pPr lvl="1"/>
            <a:r>
              <a:rPr lang="en-GB" sz="1200" dirty="0"/>
              <a:t>Model Lifecycle</a:t>
            </a:r>
          </a:p>
          <a:p>
            <a:pPr lvl="1"/>
            <a:r>
              <a:rPr lang="en-GB" sz="1200" dirty="0"/>
              <a:t>Model Management Framework</a:t>
            </a:r>
          </a:p>
          <a:p>
            <a:pPr lvl="1"/>
            <a:r>
              <a:rPr lang="en-GB" sz="1200" dirty="0"/>
              <a:t>Model Inventory</a:t>
            </a:r>
          </a:p>
          <a:p>
            <a:pPr lvl="1"/>
            <a:r>
              <a:rPr lang="en-GB" sz="1200" dirty="0"/>
              <a:t>Approval Networks / Committees</a:t>
            </a:r>
          </a:p>
          <a:p>
            <a:r>
              <a:rPr lang="en-GB" sz="1400" dirty="0"/>
              <a:t>Conclusions</a:t>
            </a:r>
          </a:p>
        </p:txBody>
      </p:sp>
      <p:pic>
        <p:nvPicPr>
          <p:cNvPr id="4" name="Picture 3">
            <a:extLst>
              <a:ext uri="{FF2B5EF4-FFF2-40B4-BE49-F238E27FC236}">
                <a16:creationId xmlns:a16="http://schemas.microsoft.com/office/drawing/2014/main" id="{FEE34B8C-EBFE-A10F-38ED-76D99369D463}"/>
              </a:ext>
            </a:extLst>
          </p:cNvPr>
          <p:cNvPicPr>
            <a:picLocks noChangeAspect="1"/>
          </p:cNvPicPr>
          <p:nvPr/>
        </p:nvPicPr>
        <p:blipFill>
          <a:blip r:embed="rId2"/>
          <a:stretch>
            <a:fillRect/>
          </a:stretch>
        </p:blipFill>
        <p:spPr>
          <a:xfrm>
            <a:off x="11076335" y="6022776"/>
            <a:ext cx="1115665" cy="835224"/>
          </a:xfrm>
          <a:prstGeom prst="rect">
            <a:avLst/>
          </a:prstGeom>
        </p:spPr>
      </p:pic>
    </p:spTree>
    <p:extLst>
      <p:ext uri="{BB962C8B-B14F-4D97-AF65-F5344CB8AC3E}">
        <p14:creationId xmlns:p14="http://schemas.microsoft.com/office/powerpoint/2010/main" val="899353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10195" y="208213"/>
            <a:ext cx="474097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0"/>
              </a:spcBef>
              <a:buNone/>
            </a:pPr>
            <a:r>
              <a:rPr lang="en-PH" altLang="en-US"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Benefits of Credit Scoring</a:t>
            </a:r>
          </a:p>
        </p:txBody>
      </p:sp>
      <p:grpSp>
        <p:nvGrpSpPr>
          <p:cNvPr id="17" name="Group 16">
            <a:extLst>
              <a:ext uri="{FF2B5EF4-FFF2-40B4-BE49-F238E27FC236}">
                <a16:creationId xmlns:a16="http://schemas.microsoft.com/office/drawing/2014/main" id="{DBAFEA5F-71CC-422D-BAB6-AB86F9469A76}"/>
              </a:ext>
            </a:extLst>
          </p:cNvPr>
          <p:cNvGrpSpPr/>
          <p:nvPr/>
        </p:nvGrpSpPr>
        <p:grpSpPr>
          <a:xfrm>
            <a:off x="964397" y="1267038"/>
            <a:ext cx="9812338" cy="5011064"/>
            <a:chOff x="463097" y="1675375"/>
            <a:chExt cx="9812338" cy="5011064"/>
          </a:xfrm>
        </p:grpSpPr>
        <p:sp>
          <p:nvSpPr>
            <p:cNvPr id="5" name="Oval 4">
              <a:extLst>
                <a:ext uri="{FF2B5EF4-FFF2-40B4-BE49-F238E27FC236}">
                  <a16:creationId xmlns:a16="http://schemas.microsoft.com/office/drawing/2014/main" id="{42CC6902-448F-1F5B-F3BE-B08D3ADE5F62}"/>
                </a:ext>
              </a:extLst>
            </p:cNvPr>
            <p:cNvSpPr/>
            <p:nvPr/>
          </p:nvSpPr>
          <p:spPr>
            <a:xfrm>
              <a:off x="478971" y="1681844"/>
              <a:ext cx="1937658" cy="15131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Automated</a:t>
              </a:r>
            </a:p>
            <a:p>
              <a:pPr algn="ctr"/>
              <a:r>
                <a:rPr lang="en-GB" dirty="0"/>
                <a:t>Decisioning</a:t>
              </a:r>
            </a:p>
          </p:txBody>
        </p:sp>
        <p:sp>
          <p:nvSpPr>
            <p:cNvPr id="6" name="Oval 5">
              <a:extLst>
                <a:ext uri="{FF2B5EF4-FFF2-40B4-BE49-F238E27FC236}">
                  <a16:creationId xmlns:a16="http://schemas.microsoft.com/office/drawing/2014/main" id="{4263F46F-A362-B57F-EAFD-11ED17C79BEB}"/>
                </a:ext>
              </a:extLst>
            </p:cNvPr>
            <p:cNvSpPr/>
            <p:nvPr/>
          </p:nvSpPr>
          <p:spPr>
            <a:xfrm>
              <a:off x="8337777" y="3568712"/>
              <a:ext cx="1937658" cy="15131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Engaged Staff</a:t>
              </a:r>
            </a:p>
          </p:txBody>
        </p:sp>
        <p:sp>
          <p:nvSpPr>
            <p:cNvPr id="7" name="Oval 6">
              <a:extLst>
                <a:ext uri="{FF2B5EF4-FFF2-40B4-BE49-F238E27FC236}">
                  <a16:creationId xmlns:a16="http://schemas.microsoft.com/office/drawing/2014/main" id="{A498EFF8-4825-D607-D3AD-70A29583B556}"/>
                </a:ext>
              </a:extLst>
            </p:cNvPr>
            <p:cNvSpPr/>
            <p:nvPr/>
          </p:nvSpPr>
          <p:spPr>
            <a:xfrm>
              <a:off x="4692911" y="5173325"/>
              <a:ext cx="1937658" cy="15131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Maximised Opportunity</a:t>
              </a:r>
            </a:p>
          </p:txBody>
        </p:sp>
        <p:sp>
          <p:nvSpPr>
            <p:cNvPr id="8" name="Oval 7">
              <a:extLst>
                <a:ext uri="{FF2B5EF4-FFF2-40B4-BE49-F238E27FC236}">
                  <a16:creationId xmlns:a16="http://schemas.microsoft.com/office/drawing/2014/main" id="{EB5B2EBF-47B7-CA53-ADBD-94312E04AB92}"/>
                </a:ext>
              </a:extLst>
            </p:cNvPr>
            <p:cNvSpPr/>
            <p:nvPr/>
          </p:nvSpPr>
          <p:spPr>
            <a:xfrm>
              <a:off x="3098573" y="3568712"/>
              <a:ext cx="1937658" cy="15131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Optimised </a:t>
              </a:r>
            </a:p>
            <a:p>
              <a:pPr algn="ctr"/>
              <a:r>
                <a:rPr lang="en-GB" dirty="0"/>
                <a:t>Portfolios</a:t>
              </a:r>
            </a:p>
          </p:txBody>
        </p:sp>
        <p:sp>
          <p:nvSpPr>
            <p:cNvPr id="9" name="Oval 8">
              <a:extLst>
                <a:ext uri="{FF2B5EF4-FFF2-40B4-BE49-F238E27FC236}">
                  <a16:creationId xmlns:a16="http://schemas.microsoft.com/office/drawing/2014/main" id="{FDCCC0AF-99C8-1D46-E115-8B53CCD32872}"/>
                </a:ext>
              </a:extLst>
            </p:cNvPr>
            <p:cNvSpPr/>
            <p:nvPr/>
          </p:nvSpPr>
          <p:spPr>
            <a:xfrm>
              <a:off x="463097" y="3580499"/>
              <a:ext cx="1937658" cy="15131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Increased Portfolio Knowledge </a:t>
              </a:r>
            </a:p>
          </p:txBody>
        </p:sp>
        <p:sp>
          <p:nvSpPr>
            <p:cNvPr id="12" name="Oval 11">
              <a:extLst>
                <a:ext uri="{FF2B5EF4-FFF2-40B4-BE49-F238E27FC236}">
                  <a16:creationId xmlns:a16="http://schemas.microsoft.com/office/drawing/2014/main" id="{5ABF3E86-F8F6-7E19-1553-979537A9CB26}"/>
                </a:ext>
              </a:extLst>
            </p:cNvPr>
            <p:cNvSpPr/>
            <p:nvPr/>
          </p:nvSpPr>
          <p:spPr>
            <a:xfrm>
              <a:off x="3098573" y="1681844"/>
              <a:ext cx="1937658" cy="15131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High Level of Control</a:t>
              </a:r>
            </a:p>
          </p:txBody>
        </p:sp>
        <p:sp>
          <p:nvSpPr>
            <p:cNvPr id="14" name="Oval 13">
              <a:extLst>
                <a:ext uri="{FF2B5EF4-FFF2-40B4-BE49-F238E27FC236}">
                  <a16:creationId xmlns:a16="http://schemas.microsoft.com/office/drawing/2014/main" id="{3A2F35C1-E2F5-9143-D997-35C8FF46C01E}"/>
                </a:ext>
              </a:extLst>
            </p:cNvPr>
            <p:cNvSpPr/>
            <p:nvPr/>
          </p:nvSpPr>
          <p:spPr>
            <a:xfrm>
              <a:off x="5718175" y="1681844"/>
              <a:ext cx="1937658" cy="15131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Reduced</a:t>
              </a:r>
            </a:p>
            <a:p>
              <a:pPr algn="ctr"/>
              <a:r>
                <a:rPr lang="en-GB" dirty="0"/>
                <a:t>Losses </a:t>
              </a:r>
            </a:p>
          </p:txBody>
        </p:sp>
        <p:sp>
          <p:nvSpPr>
            <p:cNvPr id="15" name="Oval 14">
              <a:extLst>
                <a:ext uri="{FF2B5EF4-FFF2-40B4-BE49-F238E27FC236}">
                  <a16:creationId xmlns:a16="http://schemas.microsoft.com/office/drawing/2014/main" id="{39CE9197-3147-9CAA-EB43-990B372C8A54}"/>
                </a:ext>
              </a:extLst>
            </p:cNvPr>
            <p:cNvSpPr/>
            <p:nvPr/>
          </p:nvSpPr>
          <p:spPr>
            <a:xfrm>
              <a:off x="8337777" y="1675375"/>
              <a:ext cx="1937658" cy="15131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Increased Revenue</a:t>
              </a:r>
            </a:p>
          </p:txBody>
        </p:sp>
        <p:sp>
          <p:nvSpPr>
            <p:cNvPr id="16" name="Oval 15">
              <a:extLst>
                <a:ext uri="{FF2B5EF4-FFF2-40B4-BE49-F238E27FC236}">
                  <a16:creationId xmlns:a16="http://schemas.microsoft.com/office/drawing/2014/main" id="{864A195E-CAFC-63FB-605D-903C4E3FC770}"/>
                </a:ext>
              </a:extLst>
            </p:cNvPr>
            <p:cNvSpPr/>
            <p:nvPr/>
          </p:nvSpPr>
          <p:spPr>
            <a:xfrm>
              <a:off x="5718175" y="3580499"/>
              <a:ext cx="1937658" cy="15131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Increased Regulatory </a:t>
              </a:r>
            </a:p>
            <a:p>
              <a:pPr algn="ctr"/>
              <a:r>
                <a:rPr lang="en-GB" dirty="0"/>
                <a:t>Standing</a:t>
              </a:r>
            </a:p>
          </p:txBody>
        </p:sp>
      </p:grpSp>
      <p:pic>
        <p:nvPicPr>
          <p:cNvPr id="2" name="Picture 1">
            <a:extLst>
              <a:ext uri="{FF2B5EF4-FFF2-40B4-BE49-F238E27FC236}">
                <a16:creationId xmlns:a16="http://schemas.microsoft.com/office/drawing/2014/main" id="{1743C2F9-6366-54E7-81E9-5E8ED2894CA8}"/>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10" name="TextBox 9">
            <a:extLst>
              <a:ext uri="{FF2B5EF4-FFF2-40B4-BE49-F238E27FC236}">
                <a16:creationId xmlns:a16="http://schemas.microsoft.com/office/drawing/2014/main" id="{29B5FBDE-7A10-60D3-0FED-2DFC8485DBAF}"/>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2300821652"/>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8939EF-9519-9FFB-126C-4D531F1FC076}"/>
              </a:ext>
            </a:extLst>
          </p:cNvPr>
          <p:cNvSpPr txBox="1"/>
          <p:nvPr/>
        </p:nvSpPr>
        <p:spPr>
          <a:xfrm>
            <a:off x="3048000" y="2598003"/>
            <a:ext cx="6096000" cy="1323439"/>
          </a:xfrm>
          <a:prstGeom prst="rect">
            <a:avLst/>
          </a:prstGeom>
          <a:noFill/>
        </p:spPr>
        <p:txBody>
          <a:bodyPr wrap="square">
            <a:spAutoFit/>
          </a:bodyPr>
          <a:lstStyle/>
          <a:p>
            <a:pPr algn="ctr"/>
            <a:r>
              <a:rPr kumimoji="0" lang="en-GB" sz="4800" b="0" i="0" u="none" strike="noStrike" kern="1200" cap="none" spc="0" normalizeH="0" baseline="0" noProof="0" dirty="0">
                <a:ln>
                  <a:noFill/>
                </a:ln>
                <a:solidFill>
                  <a:srgbClr val="4A66AC"/>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rPr>
              <a:t>Questions</a:t>
            </a:r>
          </a:p>
          <a:p>
            <a:pPr algn="ctr"/>
            <a:r>
              <a:rPr kumimoji="0" lang="en-GB" sz="3200" b="0" i="0" u="none" strike="noStrike" kern="1200" cap="none" spc="0" normalizeH="0" baseline="0" noProof="0" dirty="0">
                <a:ln>
                  <a:noFill/>
                </a:ln>
                <a:solidFill>
                  <a:srgbClr val="4A66AC"/>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endParaRPr lang="en-GB" dirty="0"/>
          </a:p>
        </p:txBody>
      </p:sp>
      <p:pic>
        <p:nvPicPr>
          <p:cNvPr id="2" name="Picture 1">
            <a:extLst>
              <a:ext uri="{FF2B5EF4-FFF2-40B4-BE49-F238E27FC236}">
                <a16:creationId xmlns:a16="http://schemas.microsoft.com/office/drawing/2014/main" id="{E9BC4495-4CA8-CEB4-9957-A78995C2A58C}"/>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4" name="TextBox 3">
            <a:extLst>
              <a:ext uri="{FF2B5EF4-FFF2-40B4-BE49-F238E27FC236}">
                <a16:creationId xmlns:a16="http://schemas.microsoft.com/office/drawing/2014/main" id="{80A70261-AE32-3FE6-65F8-4895EBE08ABE}"/>
              </a:ext>
            </a:extLst>
          </p:cNvPr>
          <p:cNvSpPr txBox="1"/>
          <p:nvPr/>
        </p:nvSpPr>
        <p:spPr>
          <a:xfrm>
            <a:off x="4927086" y="3429000"/>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66044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4E833D-69DB-966E-F34D-0F50A0897D2E}"/>
              </a:ext>
            </a:extLst>
          </p:cNvPr>
          <p:cNvSpPr>
            <a:spLocks noGrp="1"/>
          </p:cNvSpPr>
          <p:nvPr>
            <p:ph type="title"/>
          </p:nvPr>
        </p:nvSpPr>
        <p:spPr>
          <a:xfrm>
            <a:off x="686834" y="1153572"/>
            <a:ext cx="3200400" cy="4461163"/>
          </a:xfrm>
        </p:spPr>
        <p:txBody>
          <a:bodyPr>
            <a:normAutofit/>
          </a:bodyPr>
          <a:lstStyle/>
          <a:p>
            <a:r>
              <a:rPr lang="en-GB">
                <a:solidFill>
                  <a:srgbClr val="FFFF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Exercise 1 (1 hour)</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C3672D-3583-2BC8-6400-B45DECA40EA8}"/>
              </a:ext>
            </a:extLst>
          </p:cNvPr>
          <p:cNvSpPr>
            <a:spLocks noGrp="1"/>
          </p:cNvSpPr>
          <p:nvPr>
            <p:ph idx="1"/>
          </p:nvPr>
        </p:nvSpPr>
        <p:spPr>
          <a:xfrm>
            <a:off x="4447308" y="591344"/>
            <a:ext cx="6906491" cy="5585619"/>
          </a:xfrm>
        </p:spPr>
        <p:txBody>
          <a:bodyPr anchor="ctr">
            <a:normAutofit/>
          </a:bodyPr>
          <a:lstStyle/>
          <a:p>
            <a:r>
              <a:rPr lang="en-GB" dirty="0"/>
              <a:t>List three areas where the concept of scoring could be applied to your bank / organisation</a:t>
            </a:r>
          </a:p>
          <a:p>
            <a:pPr lvl="1"/>
            <a:r>
              <a:rPr lang="en-GB" dirty="0"/>
              <a:t>What’s the business problem that could be addressed?</a:t>
            </a:r>
          </a:p>
          <a:p>
            <a:pPr lvl="1"/>
            <a:r>
              <a:rPr lang="en-GB" dirty="0"/>
              <a:t>What data would be used or could be useful?</a:t>
            </a:r>
          </a:p>
          <a:p>
            <a:pPr lvl="1"/>
            <a:r>
              <a:rPr lang="en-GB" dirty="0"/>
              <a:t>Discuss the business case for doing such a thing?</a:t>
            </a:r>
          </a:p>
          <a:p>
            <a:pPr lvl="1"/>
            <a:endParaRPr lang="en-GB" dirty="0"/>
          </a:p>
          <a:p>
            <a:pPr lvl="1"/>
            <a:r>
              <a:rPr lang="en-GB" dirty="0"/>
              <a:t>Ideation sessions</a:t>
            </a:r>
          </a:p>
          <a:p>
            <a:endParaRPr lang="en-GB" dirty="0"/>
          </a:p>
          <a:p>
            <a:endParaRPr lang="en-GB" dirty="0"/>
          </a:p>
          <a:p>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31667FC1-A479-75C7-B1FE-17529CB97810}"/>
              </a:ext>
            </a:extLst>
          </p:cNvPr>
          <p:cNvPicPr/>
          <p:nvPr/>
        </p:nvPicPr>
        <p:blipFill>
          <a:blip r:embed="rId3"/>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112211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094942" y="1975872"/>
            <a:ext cx="8094785" cy="22151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lvl1pPr algn="l" rtl="0" eaLnBrk="0" fontAlgn="base" hangingPunct="0">
              <a:lnSpc>
                <a:spcPct val="110000"/>
              </a:lnSpc>
              <a:spcBef>
                <a:spcPct val="0"/>
              </a:spcBef>
              <a:spcAft>
                <a:spcPct val="0"/>
              </a:spcAft>
              <a:defRPr sz="2400" b="1">
                <a:solidFill>
                  <a:schemeClr val="lt1"/>
                </a:solidFill>
                <a:latin typeface="+mn-lt"/>
                <a:ea typeface="+mn-ea"/>
                <a:cs typeface="+mn-cs"/>
              </a:defRPr>
            </a:lvl1pPr>
            <a:lvl2pPr algn="l" rtl="0" eaLnBrk="0" fontAlgn="base" hangingPunct="0">
              <a:lnSpc>
                <a:spcPct val="90000"/>
              </a:lnSpc>
              <a:spcBef>
                <a:spcPct val="0"/>
              </a:spcBef>
              <a:spcAft>
                <a:spcPct val="0"/>
              </a:spcAft>
              <a:defRPr sz="2400" b="1">
                <a:solidFill>
                  <a:schemeClr val="lt1"/>
                </a:solidFill>
                <a:latin typeface="+mn-lt"/>
                <a:ea typeface="+mn-ea"/>
                <a:cs typeface="+mn-cs"/>
              </a:defRPr>
            </a:lvl2pPr>
            <a:lvl3pPr algn="l" rtl="0" eaLnBrk="0" fontAlgn="base" hangingPunct="0">
              <a:lnSpc>
                <a:spcPct val="90000"/>
              </a:lnSpc>
              <a:spcBef>
                <a:spcPct val="0"/>
              </a:spcBef>
              <a:spcAft>
                <a:spcPct val="0"/>
              </a:spcAft>
              <a:defRPr sz="2400" b="1">
                <a:solidFill>
                  <a:schemeClr val="lt1"/>
                </a:solidFill>
                <a:latin typeface="+mn-lt"/>
                <a:ea typeface="+mn-ea"/>
                <a:cs typeface="+mn-cs"/>
              </a:defRPr>
            </a:lvl3pPr>
            <a:lvl4pPr algn="l" rtl="0" eaLnBrk="0" fontAlgn="base" hangingPunct="0">
              <a:lnSpc>
                <a:spcPct val="90000"/>
              </a:lnSpc>
              <a:spcBef>
                <a:spcPct val="0"/>
              </a:spcBef>
              <a:spcAft>
                <a:spcPct val="0"/>
              </a:spcAft>
              <a:defRPr sz="2400" b="1">
                <a:solidFill>
                  <a:schemeClr val="lt1"/>
                </a:solidFill>
                <a:latin typeface="+mn-lt"/>
                <a:ea typeface="+mn-ea"/>
                <a:cs typeface="+mn-cs"/>
              </a:defRPr>
            </a:lvl4pPr>
            <a:lvl5pPr algn="l" rtl="0" eaLnBrk="0" fontAlgn="base" hangingPunct="0">
              <a:lnSpc>
                <a:spcPct val="90000"/>
              </a:lnSpc>
              <a:spcBef>
                <a:spcPct val="0"/>
              </a:spcBef>
              <a:spcAft>
                <a:spcPct val="0"/>
              </a:spcAft>
              <a:defRPr sz="2400" b="1">
                <a:solidFill>
                  <a:schemeClr val="lt1"/>
                </a:solidFill>
                <a:latin typeface="+mn-lt"/>
                <a:ea typeface="+mn-ea"/>
                <a:cs typeface="+mn-cs"/>
              </a:defRPr>
            </a:lvl5pPr>
            <a:lvl6pPr marL="457200" algn="l" rtl="0" eaLnBrk="0" fontAlgn="base" hangingPunct="0">
              <a:lnSpc>
                <a:spcPct val="90000"/>
              </a:lnSpc>
              <a:spcBef>
                <a:spcPct val="0"/>
              </a:spcBef>
              <a:spcAft>
                <a:spcPct val="0"/>
              </a:spcAft>
              <a:defRPr sz="2400" b="1">
                <a:solidFill>
                  <a:schemeClr val="lt1"/>
                </a:solidFill>
                <a:latin typeface="+mn-lt"/>
                <a:ea typeface="+mn-ea"/>
                <a:cs typeface="+mn-cs"/>
              </a:defRPr>
            </a:lvl6pPr>
            <a:lvl7pPr marL="914400" algn="l" rtl="0" eaLnBrk="0" fontAlgn="base" hangingPunct="0">
              <a:lnSpc>
                <a:spcPct val="90000"/>
              </a:lnSpc>
              <a:spcBef>
                <a:spcPct val="0"/>
              </a:spcBef>
              <a:spcAft>
                <a:spcPct val="0"/>
              </a:spcAft>
              <a:defRPr sz="2400" b="1">
                <a:solidFill>
                  <a:schemeClr val="lt1"/>
                </a:solidFill>
                <a:latin typeface="+mn-lt"/>
                <a:ea typeface="+mn-ea"/>
                <a:cs typeface="+mn-cs"/>
              </a:defRPr>
            </a:lvl7pPr>
            <a:lvl8pPr marL="1371600" algn="l" rtl="0" eaLnBrk="0" fontAlgn="base" hangingPunct="0">
              <a:lnSpc>
                <a:spcPct val="90000"/>
              </a:lnSpc>
              <a:spcBef>
                <a:spcPct val="0"/>
              </a:spcBef>
              <a:spcAft>
                <a:spcPct val="0"/>
              </a:spcAft>
              <a:defRPr sz="2400" b="1">
                <a:solidFill>
                  <a:schemeClr val="lt1"/>
                </a:solidFill>
                <a:latin typeface="+mn-lt"/>
                <a:ea typeface="+mn-ea"/>
                <a:cs typeface="+mn-cs"/>
              </a:defRPr>
            </a:lvl8pPr>
            <a:lvl9pPr marL="1828800" algn="l" rtl="0" eaLnBrk="0" fontAlgn="base" hangingPunct="0">
              <a:lnSpc>
                <a:spcPct val="90000"/>
              </a:lnSpc>
              <a:spcBef>
                <a:spcPct val="0"/>
              </a:spcBef>
              <a:spcAft>
                <a:spcPct val="0"/>
              </a:spcAft>
              <a:defRPr sz="2400" b="1">
                <a:solidFill>
                  <a:schemeClr val="lt1"/>
                </a:solidFill>
                <a:latin typeface="+mn-lt"/>
                <a:ea typeface="+mn-ea"/>
                <a:cs typeface="+mn-cs"/>
              </a:defRPr>
            </a:lvl9pPr>
          </a:lstStyle>
          <a:p>
            <a:pPr algn="ctr">
              <a:defRPr/>
            </a:pPr>
            <a:r>
              <a:rPr lang="en-GB" sz="3600" dirty="0">
                <a:solidFill>
                  <a:schemeClr val="tx1"/>
                </a:solidFill>
              </a:rPr>
              <a:t>Decision Areas</a:t>
            </a:r>
          </a:p>
        </p:txBody>
      </p:sp>
    </p:spTree>
    <p:extLst>
      <p:ext uri="{BB962C8B-B14F-4D97-AF65-F5344CB8AC3E}">
        <p14:creationId xmlns:p14="http://schemas.microsoft.com/office/powerpoint/2010/main" val="2255406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447800" y="420689"/>
            <a:ext cx="41864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b="1" dirty="0"/>
              <a:t>Acquisition Analytics</a:t>
            </a:r>
          </a:p>
        </p:txBody>
      </p:sp>
      <p:sp>
        <p:nvSpPr>
          <p:cNvPr id="13" name="Content Placeholder 12"/>
          <p:cNvSpPr>
            <a:spLocks noGrp="1"/>
          </p:cNvSpPr>
          <p:nvPr>
            <p:ph idx="1"/>
          </p:nvPr>
        </p:nvSpPr>
        <p:spPr>
          <a:xfrm>
            <a:off x="1536451" y="1525588"/>
            <a:ext cx="9075737" cy="4665662"/>
          </a:xfrm>
        </p:spPr>
        <p:txBody>
          <a:bodyPr/>
          <a:lstStyle/>
          <a:p>
            <a:r>
              <a:rPr lang="en-GB" sz="1400" dirty="0"/>
              <a:t>Is the bank targeting the right customers?</a:t>
            </a:r>
          </a:p>
          <a:p>
            <a:r>
              <a:rPr lang="en-GB" sz="1400" dirty="0"/>
              <a:t>Is the bank using Alternative Data to target thin file or unbanked customers?</a:t>
            </a:r>
          </a:p>
          <a:p>
            <a:r>
              <a:rPr lang="en-GB" sz="1400" dirty="0"/>
              <a:t>Is the bank acquiring customers based upon the bank’s risk appetite and assigning appropriate terms and conditions based upon the risk profile?</a:t>
            </a:r>
          </a:p>
          <a:p>
            <a:r>
              <a:rPr lang="en-GB" sz="1400" dirty="0"/>
              <a:t>Does the bank capture and store the right data for the use within scoring and strategy deployment?</a:t>
            </a:r>
          </a:p>
          <a:p>
            <a:r>
              <a:rPr lang="en-GB" sz="1400" dirty="0"/>
              <a:t>Is the bank maximising the benefits of using date from both internal and external datasources (bureau data / alternative data)?</a:t>
            </a:r>
          </a:p>
          <a:p>
            <a:r>
              <a:rPr lang="en-GB" sz="1400" dirty="0"/>
              <a:t>Is the bank satisfying the prevailing regulatory compliance criteria?</a:t>
            </a:r>
          </a:p>
        </p:txBody>
      </p:sp>
      <p:pic>
        <p:nvPicPr>
          <p:cNvPr id="2" name="Picture 1">
            <a:extLst>
              <a:ext uri="{FF2B5EF4-FFF2-40B4-BE49-F238E27FC236}">
                <a16:creationId xmlns:a16="http://schemas.microsoft.com/office/drawing/2014/main" id="{5E905E03-D76E-8F8E-1313-518EC0EF1C4D}"/>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8BE4DF42-3340-FDE1-A169-F787BAFC5223}"/>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2944440028"/>
      </p:ext>
    </p:extLst>
  </p:cSld>
  <p:clrMapOvr>
    <a:masterClrMapping/>
  </p:clrMapOvr>
  <p:transition spd="med">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15551"/>
            <a:ext cx="41864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en-PH" altLang="en-US" sz="3600" dirty="0"/>
              <a:t>Acquisition Analytics</a:t>
            </a:r>
            <a:endParaRPr lang="en-PH" altLang="en-US" sz="3600" dirty="0">
              <a:solidFill>
                <a:schemeClr val="bg1"/>
              </a:solidFill>
            </a:endParaRPr>
          </a:p>
        </p:txBody>
      </p:sp>
      <p:sp>
        <p:nvSpPr>
          <p:cNvPr id="2" name="Rounded Rectangle 1"/>
          <p:cNvSpPr/>
          <p:nvPr/>
        </p:nvSpPr>
        <p:spPr bwMode="auto">
          <a:xfrm>
            <a:off x="5047742" y="1437976"/>
            <a:ext cx="3055717" cy="1295716"/>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solidFill>
                  <a:srgbClr val="003399"/>
                </a:solidFill>
                <a:latin typeface="Arial" charset="0"/>
                <a:cs typeface="Arial" charset="0"/>
              </a:rPr>
              <a:t>Key Analytic Area at a Acquisition Level</a:t>
            </a:r>
          </a:p>
          <a:p>
            <a:pPr marL="177800" indent="-177800" algn="ctr" eaLnBrk="0" fontAlgn="base" hangingPunct="0">
              <a:lnSpc>
                <a:spcPct val="90000"/>
              </a:lnSpc>
              <a:spcBef>
                <a:spcPct val="20000"/>
              </a:spcBef>
              <a:spcAft>
                <a:spcPct val="20000"/>
              </a:spcAft>
            </a:pPr>
            <a:endParaRPr lang="en-GB" dirty="0">
              <a:solidFill>
                <a:srgbClr val="003399"/>
              </a:solidFill>
              <a:latin typeface="Arial" charset="0"/>
              <a:cs typeface="Arial" charset="0"/>
            </a:endParaRPr>
          </a:p>
        </p:txBody>
      </p:sp>
      <p:sp>
        <p:nvSpPr>
          <p:cNvPr id="3" name="Oval 2" descr="pp">
            <a:extLst>
              <a:ext uri="{FF2B5EF4-FFF2-40B4-BE49-F238E27FC236}">
                <a16:creationId xmlns:a16="http://schemas.microsoft.com/office/drawing/2014/main" id="{CF97CB33-E669-2BBB-8A88-DDA90A55C35C}"/>
              </a:ext>
            </a:extLst>
          </p:cNvPr>
          <p:cNvSpPr/>
          <p:nvPr/>
        </p:nvSpPr>
        <p:spPr>
          <a:xfrm>
            <a:off x="348341" y="3940628"/>
            <a:ext cx="18828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App</a:t>
            </a:r>
          </a:p>
          <a:p>
            <a:pPr algn="ctr"/>
            <a:r>
              <a:rPr lang="en-GB" dirty="0"/>
              <a:t>Scores</a:t>
            </a:r>
          </a:p>
        </p:txBody>
      </p:sp>
      <p:sp>
        <p:nvSpPr>
          <p:cNvPr id="6" name="Oval 5">
            <a:extLst>
              <a:ext uri="{FF2B5EF4-FFF2-40B4-BE49-F238E27FC236}">
                <a16:creationId xmlns:a16="http://schemas.microsoft.com/office/drawing/2014/main" id="{52F3745D-E2EB-1FAC-890A-6AD4A48AAB6E}"/>
              </a:ext>
            </a:extLst>
          </p:cNvPr>
          <p:cNvSpPr/>
          <p:nvPr/>
        </p:nvSpPr>
        <p:spPr>
          <a:xfrm>
            <a:off x="8055204" y="3940628"/>
            <a:ext cx="18828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Fraud Scores</a:t>
            </a:r>
          </a:p>
        </p:txBody>
      </p:sp>
      <p:sp>
        <p:nvSpPr>
          <p:cNvPr id="7" name="Oval 6">
            <a:extLst>
              <a:ext uri="{FF2B5EF4-FFF2-40B4-BE49-F238E27FC236}">
                <a16:creationId xmlns:a16="http://schemas.microsoft.com/office/drawing/2014/main" id="{CC0AC236-199E-9E0F-8686-9C6CC43D28FF}"/>
              </a:ext>
            </a:extLst>
          </p:cNvPr>
          <p:cNvSpPr/>
          <p:nvPr/>
        </p:nvSpPr>
        <p:spPr>
          <a:xfrm>
            <a:off x="5634201" y="3940628"/>
            <a:ext cx="18828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Alt Data Scores</a:t>
            </a:r>
          </a:p>
        </p:txBody>
      </p:sp>
      <p:sp>
        <p:nvSpPr>
          <p:cNvPr id="9" name="Oval 8">
            <a:extLst>
              <a:ext uri="{FF2B5EF4-FFF2-40B4-BE49-F238E27FC236}">
                <a16:creationId xmlns:a16="http://schemas.microsoft.com/office/drawing/2014/main" id="{E318BEE7-31E1-402C-6DA5-28569A8DF5CE}"/>
              </a:ext>
            </a:extLst>
          </p:cNvPr>
          <p:cNvSpPr/>
          <p:nvPr/>
        </p:nvSpPr>
        <p:spPr>
          <a:xfrm>
            <a:off x="3097941" y="3940628"/>
            <a:ext cx="18828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Bureau Scores</a:t>
            </a:r>
          </a:p>
        </p:txBody>
      </p:sp>
      <p:sp>
        <p:nvSpPr>
          <p:cNvPr id="13" name="Oval 12">
            <a:extLst>
              <a:ext uri="{FF2B5EF4-FFF2-40B4-BE49-F238E27FC236}">
                <a16:creationId xmlns:a16="http://schemas.microsoft.com/office/drawing/2014/main" id="{2B670A54-DA31-5BE1-364E-D863118379BC}"/>
              </a:ext>
            </a:extLst>
          </p:cNvPr>
          <p:cNvSpPr/>
          <p:nvPr/>
        </p:nvSpPr>
        <p:spPr>
          <a:xfrm>
            <a:off x="10220944" y="3940628"/>
            <a:ext cx="188397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Propensity  Scores</a:t>
            </a:r>
          </a:p>
        </p:txBody>
      </p:sp>
      <p:cxnSp>
        <p:nvCxnSpPr>
          <p:cNvPr id="21" name="Straight Arrow Connector 20">
            <a:extLst>
              <a:ext uri="{FF2B5EF4-FFF2-40B4-BE49-F238E27FC236}">
                <a16:creationId xmlns:a16="http://schemas.microsoft.com/office/drawing/2014/main" id="{B9722F57-FC91-1760-B38C-6BA303ACF6C6}"/>
              </a:ext>
            </a:extLst>
          </p:cNvPr>
          <p:cNvCxnSpPr>
            <a:stCxn id="2" idx="2"/>
            <a:endCxn id="3" idx="0"/>
          </p:cNvCxnSpPr>
          <p:nvPr/>
        </p:nvCxnSpPr>
        <p:spPr>
          <a:xfrm flipH="1">
            <a:off x="1289741" y="2733692"/>
            <a:ext cx="5285860" cy="1206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7A95D84-2246-C6E7-4327-B81B6DFA3DB9}"/>
              </a:ext>
            </a:extLst>
          </p:cNvPr>
          <p:cNvCxnSpPr>
            <a:stCxn id="2" idx="2"/>
            <a:endCxn id="9" idx="0"/>
          </p:cNvCxnSpPr>
          <p:nvPr/>
        </p:nvCxnSpPr>
        <p:spPr>
          <a:xfrm flipH="1">
            <a:off x="4039341" y="2733692"/>
            <a:ext cx="2536260" cy="1206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C18CCD2-4162-EFBB-170E-1185953AD1FE}"/>
              </a:ext>
            </a:extLst>
          </p:cNvPr>
          <p:cNvCxnSpPr>
            <a:stCxn id="2" idx="2"/>
          </p:cNvCxnSpPr>
          <p:nvPr/>
        </p:nvCxnSpPr>
        <p:spPr>
          <a:xfrm flipH="1">
            <a:off x="6575600" y="2733692"/>
            <a:ext cx="1" cy="1390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9F9A4B3-9CC7-5AA1-BA5B-DFE65DDF1C2A}"/>
              </a:ext>
            </a:extLst>
          </p:cNvPr>
          <p:cNvCxnSpPr>
            <a:stCxn id="2" idx="2"/>
            <a:endCxn id="6" idx="0"/>
          </p:cNvCxnSpPr>
          <p:nvPr/>
        </p:nvCxnSpPr>
        <p:spPr>
          <a:xfrm>
            <a:off x="6575601" y="2733692"/>
            <a:ext cx="2421003" cy="1206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59707BE-8580-310A-45F1-6504D549EC38}"/>
              </a:ext>
            </a:extLst>
          </p:cNvPr>
          <p:cNvCxnSpPr>
            <a:stCxn id="2" idx="2"/>
            <a:endCxn id="13" idx="0"/>
          </p:cNvCxnSpPr>
          <p:nvPr/>
        </p:nvCxnSpPr>
        <p:spPr>
          <a:xfrm>
            <a:off x="6575601" y="2733692"/>
            <a:ext cx="4587328" cy="1206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09691E7-F56B-B9A3-E961-3B75DB54C0A1}"/>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8" name="TextBox 7">
            <a:extLst>
              <a:ext uri="{FF2B5EF4-FFF2-40B4-BE49-F238E27FC236}">
                <a16:creationId xmlns:a16="http://schemas.microsoft.com/office/drawing/2014/main" id="{C77E0CD2-1C2A-E93D-E40C-526FEF36A9D9}"/>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485269939"/>
      </p:ext>
    </p:extLst>
  </p:cSld>
  <p:clrMapOvr>
    <a:masterClrMapping/>
  </p:clrMapOvr>
  <p:transition spd="med">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10979" y="1336548"/>
            <a:ext cx="5221288" cy="1866900"/>
            <a:chOff x="0" y="1027"/>
            <a:chExt cx="3036" cy="1176"/>
          </a:xfrm>
        </p:grpSpPr>
        <p:sp>
          <p:nvSpPr>
            <p:cNvPr id="290822" name="AutoShape 6"/>
            <p:cNvSpPr>
              <a:spLocks noChangeArrowheads="1"/>
            </p:cNvSpPr>
            <p:nvPr/>
          </p:nvSpPr>
          <p:spPr bwMode="auto">
            <a:xfrm>
              <a:off x="1039" y="1183"/>
              <a:ext cx="1430" cy="295"/>
            </a:xfrm>
            <a:prstGeom prst="rightArrow">
              <a:avLst>
                <a:gd name="adj1" fmla="val 50000"/>
                <a:gd name="adj2" fmla="val 62972"/>
              </a:avLst>
            </a:prstGeom>
            <a:solidFill>
              <a:srgbClr val="99CCFF"/>
            </a:solidFill>
            <a:ln w="38100">
              <a:solidFill>
                <a:schemeClr val="tx1"/>
              </a:solidFill>
              <a:miter lim="800000"/>
              <a:headEnd/>
              <a:tailEnd/>
            </a:ln>
            <a:effectLst/>
          </p:spPr>
          <p:txBody>
            <a:bodyPr wrap="none" anchor="ctr"/>
            <a:lstStyle/>
            <a:p>
              <a:pPr algn="ctr">
                <a:lnSpc>
                  <a:spcPct val="100000"/>
                </a:lnSpc>
                <a:spcBef>
                  <a:spcPct val="0"/>
                </a:spcBef>
                <a:spcAft>
                  <a:spcPct val="0"/>
                </a:spcAft>
                <a:buFontTx/>
                <a:buNone/>
              </a:pPr>
              <a:r>
                <a:rPr lang="en-GB" sz="1200" b="1"/>
                <a:t>Some time later</a:t>
              </a:r>
            </a:p>
          </p:txBody>
        </p:sp>
        <p:sp>
          <p:nvSpPr>
            <p:cNvPr id="290823" name="Rectangle 7"/>
            <p:cNvSpPr>
              <a:spLocks noChangeArrowheads="1"/>
            </p:cNvSpPr>
            <p:nvPr/>
          </p:nvSpPr>
          <p:spPr bwMode="auto">
            <a:xfrm>
              <a:off x="2540" y="1035"/>
              <a:ext cx="127" cy="523"/>
            </a:xfrm>
            <a:prstGeom prst="rect">
              <a:avLst/>
            </a:prstGeom>
            <a:solidFill>
              <a:srgbClr val="99CCFF"/>
            </a:solidFill>
            <a:ln w="38100">
              <a:solidFill>
                <a:schemeClr val="tx1"/>
              </a:solidFill>
              <a:miter lim="800000"/>
              <a:headEnd/>
              <a:tailEnd/>
            </a:ln>
            <a:effectLst/>
          </p:spPr>
          <p:txBody>
            <a:bodyPr wrap="none" anchor="ctr"/>
            <a:lstStyle/>
            <a:p>
              <a:endParaRPr lang="en-US"/>
            </a:p>
          </p:txBody>
        </p:sp>
        <p:sp>
          <p:nvSpPr>
            <p:cNvPr id="290824" name="Rectangle 8"/>
            <p:cNvSpPr>
              <a:spLocks noChangeArrowheads="1"/>
            </p:cNvSpPr>
            <p:nvPr/>
          </p:nvSpPr>
          <p:spPr bwMode="auto">
            <a:xfrm>
              <a:off x="832" y="1027"/>
              <a:ext cx="127" cy="523"/>
            </a:xfrm>
            <a:prstGeom prst="rect">
              <a:avLst/>
            </a:prstGeom>
            <a:solidFill>
              <a:srgbClr val="99CCFF"/>
            </a:solidFill>
            <a:ln w="38100">
              <a:solidFill>
                <a:schemeClr val="tx1"/>
              </a:solidFill>
              <a:miter lim="800000"/>
              <a:headEnd/>
              <a:tailEnd/>
            </a:ln>
            <a:effectLst/>
          </p:spPr>
          <p:txBody>
            <a:bodyPr vert="eaVert" wrap="none" anchor="ctr"/>
            <a:lstStyle/>
            <a:p>
              <a:pPr algn="ctr" defTabSz="912813">
                <a:spcBef>
                  <a:spcPct val="0"/>
                </a:spcBef>
                <a:spcAft>
                  <a:spcPct val="0"/>
                </a:spcAft>
              </a:pPr>
              <a:endParaRPr lang="en-US" sz="900"/>
            </a:p>
          </p:txBody>
        </p:sp>
        <p:sp>
          <p:nvSpPr>
            <p:cNvPr id="290825" name="AutoShape 9"/>
            <p:cNvSpPr>
              <a:spLocks noChangeArrowheads="1"/>
            </p:cNvSpPr>
            <p:nvPr/>
          </p:nvSpPr>
          <p:spPr bwMode="auto">
            <a:xfrm>
              <a:off x="0" y="1181"/>
              <a:ext cx="793" cy="294"/>
            </a:xfrm>
            <a:prstGeom prst="rightArrow">
              <a:avLst>
                <a:gd name="adj1" fmla="val 50000"/>
                <a:gd name="adj2" fmla="val 67432"/>
              </a:avLst>
            </a:prstGeom>
            <a:solidFill>
              <a:srgbClr val="99CCFF"/>
            </a:solidFill>
            <a:ln w="38100">
              <a:solidFill>
                <a:schemeClr val="tx1"/>
              </a:solidFill>
              <a:miter lim="800000"/>
              <a:headEnd/>
              <a:tailEnd/>
            </a:ln>
            <a:effectLst/>
          </p:spPr>
          <p:txBody>
            <a:bodyPr wrap="none" anchor="ctr"/>
            <a:lstStyle/>
            <a:p>
              <a:pPr algn="ctr">
                <a:lnSpc>
                  <a:spcPct val="100000"/>
                </a:lnSpc>
                <a:spcBef>
                  <a:spcPct val="0"/>
                </a:spcBef>
                <a:spcAft>
                  <a:spcPct val="0"/>
                </a:spcAft>
                <a:buFontTx/>
                <a:buNone/>
              </a:pPr>
              <a:r>
                <a:rPr lang="en-GB" sz="1200" b="1"/>
                <a:t>The recent past</a:t>
              </a:r>
            </a:p>
          </p:txBody>
        </p:sp>
        <p:sp>
          <p:nvSpPr>
            <p:cNvPr id="290826" name="Text Box 10"/>
            <p:cNvSpPr txBox="1">
              <a:spLocks noChangeArrowheads="1"/>
            </p:cNvSpPr>
            <p:nvPr/>
          </p:nvSpPr>
          <p:spPr bwMode="auto">
            <a:xfrm rot="16200000">
              <a:off x="710" y="1280"/>
              <a:ext cx="403" cy="134"/>
            </a:xfrm>
            <a:prstGeom prst="rect">
              <a:avLst/>
            </a:prstGeom>
            <a:noFill/>
            <a:ln w="9525" algn="ctr">
              <a:noFill/>
              <a:miter lim="800000"/>
              <a:headEnd/>
              <a:tailEnd/>
            </a:ln>
            <a:effectLst/>
          </p:spPr>
          <p:txBody>
            <a:bodyPr lIns="91031" tIns="45512" rIns="91031" bIns="45512" anchor="b">
              <a:spAutoFit/>
            </a:bodyPr>
            <a:lstStyle/>
            <a:p>
              <a:pPr algn="ctr" defTabSz="912813">
                <a:spcBef>
                  <a:spcPct val="50000"/>
                </a:spcBef>
                <a:spcAft>
                  <a:spcPct val="0"/>
                </a:spcAft>
              </a:pPr>
              <a:r>
                <a:rPr lang="en-GB" sz="900" b="1"/>
                <a:t>THEN</a:t>
              </a:r>
            </a:p>
          </p:txBody>
        </p:sp>
        <p:sp>
          <p:nvSpPr>
            <p:cNvPr id="290827" name="Text Box 11"/>
            <p:cNvSpPr txBox="1">
              <a:spLocks noChangeArrowheads="1"/>
            </p:cNvSpPr>
            <p:nvPr/>
          </p:nvSpPr>
          <p:spPr bwMode="auto">
            <a:xfrm rot="16200000">
              <a:off x="2387" y="1298"/>
              <a:ext cx="403" cy="134"/>
            </a:xfrm>
            <a:prstGeom prst="rect">
              <a:avLst/>
            </a:prstGeom>
            <a:noFill/>
            <a:ln w="9525" algn="ctr">
              <a:noFill/>
              <a:miter lim="800000"/>
              <a:headEnd/>
              <a:tailEnd/>
            </a:ln>
            <a:effectLst/>
          </p:spPr>
          <p:txBody>
            <a:bodyPr lIns="91031" tIns="45512" rIns="91031" bIns="45512" anchor="b">
              <a:spAutoFit/>
            </a:bodyPr>
            <a:lstStyle/>
            <a:p>
              <a:pPr algn="ctr" defTabSz="912813">
                <a:spcBef>
                  <a:spcPct val="50000"/>
                </a:spcBef>
                <a:spcAft>
                  <a:spcPct val="0"/>
                </a:spcAft>
              </a:pPr>
              <a:r>
                <a:rPr lang="en-GB" sz="900" b="1"/>
                <a:t>NOW</a:t>
              </a:r>
            </a:p>
          </p:txBody>
        </p:sp>
        <p:sp>
          <p:nvSpPr>
            <p:cNvPr id="290828" name="AutoShape 12"/>
            <p:cNvSpPr>
              <a:spLocks/>
            </p:cNvSpPr>
            <p:nvPr/>
          </p:nvSpPr>
          <p:spPr bwMode="auto">
            <a:xfrm rot="16200000">
              <a:off x="439" y="1177"/>
              <a:ext cx="93" cy="971"/>
            </a:xfrm>
            <a:prstGeom prst="leftBrace">
              <a:avLst>
                <a:gd name="adj1" fmla="val 87007"/>
                <a:gd name="adj2" fmla="val 50000"/>
              </a:avLst>
            </a:prstGeom>
            <a:noFill/>
            <a:ln w="9525">
              <a:solidFill>
                <a:srgbClr val="000000"/>
              </a:solidFill>
              <a:round/>
              <a:headEnd/>
              <a:tailEnd/>
            </a:ln>
            <a:effectLst/>
          </p:spPr>
          <p:txBody>
            <a:bodyPr wrap="none" lIns="91031" tIns="45512" rIns="91031" bIns="45512" anchor="ctr"/>
            <a:lstStyle/>
            <a:p>
              <a:endParaRPr lang="en-US"/>
            </a:p>
          </p:txBody>
        </p:sp>
        <p:sp>
          <p:nvSpPr>
            <p:cNvPr id="290829" name="AutoShape 13"/>
            <p:cNvSpPr>
              <a:spLocks/>
            </p:cNvSpPr>
            <p:nvPr/>
          </p:nvSpPr>
          <p:spPr bwMode="auto">
            <a:xfrm rot="16200000">
              <a:off x="2564" y="1545"/>
              <a:ext cx="93" cy="167"/>
            </a:xfrm>
            <a:prstGeom prst="leftBrace">
              <a:avLst>
                <a:gd name="adj1" fmla="val 14964"/>
                <a:gd name="adj2" fmla="val 50000"/>
              </a:avLst>
            </a:prstGeom>
            <a:noFill/>
            <a:ln w="9525">
              <a:solidFill>
                <a:srgbClr val="000000"/>
              </a:solidFill>
              <a:round/>
              <a:headEnd/>
              <a:tailEnd/>
            </a:ln>
            <a:effectLst/>
          </p:spPr>
          <p:txBody>
            <a:bodyPr wrap="none" lIns="91031" tIns="45512" rIns="91031" bIns="45512" anchor="ctr"/>
            <a:lstStyle/>
            <a:p>
              <a:endParaRPr lang="en-US"/>
            </a:p>
          </p:txBody>
        </p:sp>
        <p:sp>
          <p:nvSpPr>
            <p:cNvPr id="290830" name="Text Box 14"/>
            <p:cNvSpPr txBox="1">
              <a:spLocks noChangeArrowheads="1"/>
            </p:cNvSpPr>
            <p:nvPr/>
          </p:nvSpPr>
          <p:spPr bwMode="auto">
            <a:xfrm>
              <a:off x="0" y="1711"/>
              <a:ext cx="887" cy="288"/>
            </a:xfrm>
            <a:prstGeom prst="rect">
              <a:avLst/>
            </a:prstGeom>
            <a:noFill/>
            <a:ln w="9525" algn="ctr">
              <a:noFill/>
              <a:miter lim="800000"/>
              <a:headEnd/>
              <a:tailEnd/>
            </a:ln>
            <a:effectLst/>
          </p:spPr>
          <p:txBody>
            <a:bodyPr lIns="91031" tIns="45512" rIns="91031" bIns="45512" anchor="b">
              <a:spAutoFit/>
            </a:bodyPr>
            <a:lstStyle/>
            <a:p>
              <a:pPr algn="ctr" defTabSz="912813">
                <a:spcBef>
                  <a:spcPct val="50000"/>
                </a:spcBef>
                <a:spcAft>
                  <a:spcPct val="0"/>
                </a:spcAft>
              </a:pPr>
              <a:r>
                <a:rPr lang="en-GB" sz="1200" b="1"/>
                <a:t>Development Sample</a:t>
              </a:r>
            </a:p>
          </p:txBody>
        </p:sp>
        <p:sp>
          <p:nvSpPr>
            <p:cNvPr id="290831" name="Text Box 15"/>
            <p:cNvSpPr txBox="1">
              <a:spLocks noChangeArrowheads="1"/>
            </p:cNvSpPr>
            <p:nvPr/>
          </p:nvSpPr>
          <p:spPr bwMode="auto">
            <a:xfrm>
              <a:off x="2148" y="1650"/>
              <a:ext cx="888" cy="173"/>
            </a:xfrm>
            <a:prstGeom prst="rect">
              <a:avLst/>
            </a:prstGeom>
            <a:noFill/>
            <a:ln w="9525" algn="ctr">
              <a:noFill/>
              <a:miter lim="800000"/>
              <a:headEnd/>
              <a:tailEnd/>
            </a:ln>
            <a:effectLst/>
          </p:spPr>
          <p:txBody>
            <a:bodyPr lIns="91031" tIns="45512" rIns="91031" bIns="45512" anchor="b">
              <a:spAutoFit/>
            </a:bodyPr>
            <a:lstStyle/>
            <a:p>
              <a:pPr algn="ctr" defTabSz="912813">
                <a:spcBef>
                  <a:spcPct val="50000"/>
                </a:spcBef>
                <a:spcAft>
                  <a:spcPct val="0"/>
                </a:spcAft>
              </a:pPr>
              <a:r>
                <a:rPr lang="en-GB" sz="1200" b="1"/>
                <a:t>Outcome</a:t>
              </a:r>
            </a:p>
          </p:txBody>
        </p:sp>
        <p:sp>
          <p:nvSpPr>
            <p:cNvPr id="290832" name="Oval 16"/>
            <p:cNvSpPr>
              <a:spLocks noChangeArrowheads="1"/>
            </p:cNvSpPr>
            <p:nvPr/>
          </p:nvSpPr>
          <p:spPr bwMode="auto">
            <a:xfrm>
              <a:off x="1166" y="1669"/>
              <a:ext cx="721" cy="371"/>
            </a:xfrm>
            <a:prstGeom prst="ellipse">
              <a:avLst/>
            </a:prstGeom>
            <a:solidFill>
              <a:srgbClr val="CC99FF"/>
            </a:solidFill>
            <a:ln w="9525" algn="ctr">
              <a:solidFill>
                <a:srgbClr val="000000"/>
              </a:solidFill>
              <a:round/>
              <a:headEnd/>
              <a:tailEnd/>
            </a:ln>
            <a:effectLst/>
          </p:spPr>
          <p:txBody>
            <a:bodyPr wrap="none" lIns="91031" tIns="45512" rIns="91031" bIns="45512" anchor="ctr"/>
            <a:lstStyle/>
            <a:p>
              <a:pPr algn="ctr" defTabSz="912813">
                <a:spcBef>
                  <a:spcPct val="0"/>
                </a:spcBef>
                <a:spcAft>
                  <a:spcPct val="0"/>
                </a:spcAft>
              </a:pPr>
              <a:r>
                <a:rPr lang="en-GB" sz="1200" b="1"/>
                <a:t>Statistical </a:t>
              </a:r>
            </a:p>
            <a:p>
              <a:pPr algn="ctr" defTabSz="912813">
                <a:spcBef>
                  <a:spcPct val="0"/>
                </a:spcBef>
                <a:spcAft>
                  <a:spcPct val="0"/>
                </a:spcAft>
              </a:pPr>
              <a:r>
                <a:rPr lang="en-GB" sz="1200" b="1"/>
                <a:t>Model</a:t>
              </a:r>
            </a:p>
          </p:txBody>
        </p:sp>
        <p:sp>
          <p:nvSpPr>
            <p:cNvPr id="290833" name="Line 17"/>
            <p:cNvSpPr>
              <a:spLocks noChangeShapeType="1"/>
            </p:cNvSpPr>
            <p:nvPr/>
          </p:nvSpPr>
          <p:spPr bwMode="auto">
            <a:xfrm>
              <a:off x="864" y="1724"/>
              <a:ext cx="291" cy="122"/>
            </a:xfrm>
            <a:prstGeom prst="line">
              <a:avLst/>
            </a:prstGeom>
            <a:noFill/>
            <a:ln w="9525">
              <a:solidFill>
                <a:srgbClr val="000000"/>
              </a:solidFill>
              <a:round/>
              <a:headEnd/>
              <a:tailEnd type="triangle" w="med" len="med"/>
            </a:ln>
            <a:effectLst/>
          </p:spPr>
          <p:txBody>
            <a:bodyPr lIns="91031" tIns="45512" rIns="91031" bIns="45512" anchor="b"/>
            <a:lstStyle/>
            <a:p>
              <a:endParaRPr lang="en-US"/>
            </a:p>
          </p:txBody>
        </p:sp>
        <p:sp>
          <p:nvSpPr>
            <p:cNvPr id="290834" name="Line 18"/>
            <p:cNvSpPr>
              <a:spLocks noChangeShapeType="1"/>
            </p:cNvSpPr>
            <p:nvPr/>
          </p:nvSpPr>
          <p:spPr bwMode="auto">
            <a:xfrm flipH="1">
              <a:off x="1890" y="1767"/>
              <a:ext cx="379" cy="170"/>
            </a:xfrm>
            <a:prstGeom prst="line">
              <a:avLst/>
            </a:prstGeom>
            <a:noFill/>
            <a:ln w="9525">
              <a:solidFill>
                <a:srgbClr val="000000"/>
              </a:solidFill>
              <a:round/>
              <a:headEnd/>
              <a:tailEnd type="triangle" w="med" len="med"/>
            </a:ln>
            <a:effectLst/>
          </p:spPr>
          <p:txBody>
            <a:bodyPr lIns="91031" tIns="45512" rIns="91031" bIns="45512" anchor="b"/>
            <a:lstStyle/>
            <a:p>
              <a:endParaRPr lang="en-US"/>
            </a:p>
          </p:txBody>
        </p:sp>
        <p:sp>
          <p:nvSpPr>
            <p:cNvPr id="290835" name="AutoShape 19"/>
            <p:cNvSpPr>
              <a:spLocks noChangeArrowheads="1"/>
            </p:cNvSpPr>
            <p:nvPr/>
          </p:nvSpPr>
          <p:spPr bwMode="auto">
            <a:xfrm>
              <a:off x="1625" y="2074"/>
              <a:ext cx="1048" cy="129"/>
            </a:xfrm>
            <a:prstGeom prst="rightArrow">
              <a:avLst>
                <a:gd name="adj1" fmla="val 59694"/>
                <a:gd name="adj2" fmla="val 142622"/>
              </a:avLst>
            </a:prstGeom>
            <a:noFill/>
            <a:ln w="9525" algn="ctr">
              <a:solidFill>
                <a:srgbClr val="000000"/>
              </a:solidFill>
              <a:miter lim="800000"/>
              <a:headEnd/>
              <a:tailEnd/>
            </a:ln>
            <a:effectLst/>
          </p:spPr>
          <p:txBody>
            <a:bodyPr wrap="none" lIns="91031" tIns="45512" rIns="91031" bIns="45512" anchor="ctr"/>
            <a:lstStyle/>
            <a:p>
              <a:endParaRPr lang="en-US"/>
            </a:p>
          </p:txBody>
        </p:sp>
      </p:grpSp>
      <p:graphicFrame>
        <p:nvGraphicFramePr>
          <p:cNvPr id="290858" name="Group 42"/>
          <p:cNvGraphicFramePr>
            <a:graphicFrameLocks noGrp="1"/>
          </p:cNvGraphicFramePr>
          <p:nvPr>
            <p:extLst>
              <p:ext uri="{D42A27DB-BD31-4B8C-83A1-F6EECF244321}">
                <p14:modId xmlns:p14="http://schemas.microsoft.com/office/powerpoint/2010/main" val="3731765504"/>
              </p:ext>
            </p:extLst>
          </p:nvPr>
        </p:nvGraphicFramePr>
        <p:xfrm>
          <a:off x="6530091" y="4054274"/>
          <a:ext cx="3143780" cy="2793492"/>
        </p:xfrm>
        <a:graphic>
          <a:graphicData uri="http://schemas.openxmlformats.org/drawingml/2006/table">
            <a:tbl>
              <a:tblPr/>
              <a:tblGrid>
                <a:gridCol w="2479940">
                  <a:extLst>
                    <a:ext uri="{9D8B030D-6E8A-4147-A177-3AD203B41FA5}">
                      <a16:colId xmlns:a16="http://schemas.microsoft.com/office/drawing/2014/main" val="20000"/>
                    </a:ext>
                  </a:extLst>
                </a:gridCol>
                <a:gridCol w="663840">
                  <a:extLst>
                    <a:ext uri="{9D8B030D-6E8A-4147-A177-3AD203B41FA5}">
                      <a16:colId xmlns:a16="http://schemas.microsoft.com/office/drawing/2014/main" val="20001"/>
                    </a:ext>
                  </a:extLst>
                </a:gridCol>
              </a:tblGrid>
              <a:tr h="139700">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Constant</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+800</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71450">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Age of Applicant</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endParaRPr kumimoji="0" lang="en-US" sz="900" b="1" i="0" u="none" strike="noStrike" cap="none" normalizeH="0" baseline="0">
                        <a:ln>
                          <a:noFill/>
                        </a:ln>
                        <a:solidFill>
                          <a:schemeClr val="tx1"/>
                        </a:solidFill>
                        <a:effectLst/>
                        <a:latin typeface="Arial" pitchFamily="34"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171450">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&lt;22</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-50</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71450">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22-25</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-10</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69863">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26-40</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0</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71450">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41-55</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+30</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69863">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Worst status Last 6 months</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endParaRPr kumimoji="0" lang="en-US" sz="900" b="1" i="0" u="none" strike="noStrike" cap="none" normalizeH="0" baseline="0">
                        <a:ln>
                          <a:noFill/>
                        </a:ln>
                        <a:solidFill>
                          <a:schemeClr val="tx1"/>
                        </a:solidFill>
                        <a:effectLst/>
                        <a:latin typeface="Arial" pitchFamily="34"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r h="171450">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0</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0</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71450">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1-2</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-45</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71450">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3+</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-100</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69863">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Joint Applicant</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endParaRPr kumimoji="0" lang="en-US" sz="900" b="1" i="0" u="none" strike="noStrike" cap="none" normalizeH="0" baseline="0">
                        <a:ln>
                          <a:noFill/>
                        </a:ln>
                        <a:solidFill>
                          <a:schemeClr val="tx1"/>
                        </a:solidFill>
                        <a:effectLst/>
                        <a:latin typeface="Arial" pitchFamily="34" charset="0"/>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10"/>
                  </a:ext>
                </a:extLst>
              </a:tr>
              <a:tr h="169863">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Y</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+20</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1450">
                <a:tc>
                  <a:txBody>
                    <a:bodyPr/>
                    <a:lstStyle/>
                    <a:p>
                      <a:pPr marL="0" marR="0" lvl="0" indent="0" algn="l"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a:ln>
                            <a:noFill/>
                          </a:ln>
                          <a:solidFill>
                            <a:schemeClr val="tx1"/>
                          </a:solidFill>
                          <a:effectLst/>
                          <a:latin typeface="Arial" pitchFamily="34" charset="0"/>
                        </a:rPr>
                        <a:t>N</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25000"/>
                        </a:spcAft>
                        <a:buClrTx/>
                        <a:buSzTx/>
                        <a:buFont typeface="Wingdings" pitchFamily="2" charset="2"/>
                        <a:buNone/>
                        <a:tabLst/>
                      </a:pPr>
                      <a:r>
                        <a:rPr kumimoji="0" lang="en-GB" sz="900" b="1" i="0" u="none" strike="noStrike" cap="none" normalizeH="0" baseline="0" dirty="0">
                          <a:ln>
                            <a:noFill/>
                          </a:ln>
                          <a:solidFill>
                            <a:schemeClr val="tx1"/>
                          </a:solidFill>
                          <a:effectLst/>
                          <a:latin typeface="Arial" pitchFamily="34" charset="0"/>
                        </a:rPr>
                        <a:t>0</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31751" name="Text Box 7"/>
          <p:cNvSpPr txBox="1">
            <a:spLocks noChangeArrowheads="1"/>
          </p:cNvSpPr>
          <p:nvPr/>
        </p:nvSpPr>
        <p:spPr bwMode="auto">
          <a:xfrm>
            <a:off x="6096000" y="1223546"/>
            <a:ext cx="5017169" cy="3340936"/>
          </a:xfrm>
          <a:prstGeom prst="rect">
            <a:avLst/>
          </a:prstGeom>
          <a:noFill/>
          <a:ln w="9525" algn="ctr">
            <a:noFill/>
            <a:miter lim="800000"/>
            <a:headEnd/>
            <a:tailEnd/>
          </a:ln>
        </p:spPr>
        <p:txBody>
          <a:bodyPr/>
          <a:lstStyle/>
          <a:p>
            <a:pPr marL="1588" indent="-1588">
              <a:lnSpc>
                <a:spcPct val="80000"/>
              </a:lnSpc>
              <a:spcBef>
                <a:spcPts val="600"/>
              </a:spcBef>
              <a:spcAft>
                <a:spcPct val="0"/>
              </a:spcAft>
            </a:pPr>
            <a:r>
              <a:rPr lang="en-US" sz="1400" b="1" dirty="0">
                <a:solidFill>
                  <a:schemeClr val="bg2"/>
                </a:solidFill>
              </a:rPr>
              <a:t>Business Challenge</a:t>
            </a:r>
            <a:r>
              <a:rPr lang="en-US" sz="1400" b="1" dirty="0"/>
              <a:t>:</a:t>
            </a:r>
            <a:r>
              <a:rPr lang="en-US" sz="1400" dirty="0"/>
              <a:t> Automate the Acquisition </a:t>
            </a:r>
            <a:r>
              <a:rPr lang="en-US" sz="1400" dirty="0" err="1"/>
              <a:t>decisioning</a:t>
            </a:r>
            <a:r>
              <a:rPr lang="en-US" sz="1400" dirty="0"/>
              <a:t> process based on the Risk Profile</a:t>
            </a:r>
            <a:endParaRPr lang="en-US" sz="800" dirty="0">
              <a:solidFill>
                <a:schemeClr val="tx2"/>
              </a:solidFill>
            </a:endParaRPr>
          </a:p>
          <a:p>
            <a:pPr marL="1588" indent="-1588">
              <a:lnSpc>
                <a:spcPct val="80000"/>
              </a:lnSpc>
              <a:spcBef>
                <a:spcPts val="600"/>
              </a:spcBef>
              <a:spcAft>
                <a:spcPct val="0"/>
              </a:spcAft>
            </a:pPr>
            <a:r>
              <a:rPr lang="en-US" sz="1400" b="1" dirty="0">
                <a:solidFill>
                  <a:schemeClr val="bg2"/>
                </a:solidFill>
              </a:rPr>
              <a:t>Solution</a:t>
            </a:r>
            <a:r>
              <a:rPr lang="en-US" sz="1400" b="1" dirty="0"/>
              <a:t>:</a:t>
            </a:r>
            <a:r>
              <a:rPr lang="en-US" sz="1400" dirty="0"/>
              <a:t> Application scorecard build to predict Delinquency Outcome</a:t>
            </a:r>
          </a:p>
          <a:p>
            <a:pPr marL="1588" indent="-1588">
              <a:lnSpc>
                <a:spcPct val="80000"/>
              </a:lnSpc>
              <a:spcBef>
                <a:spcPts val="600"/>
              </a:spcBef>
              <a:spcAft>
                <a:spcPct val="0"/>
              </a:spcAft>
              <a:buFontTx/>
              <a:buChar char="•"/>
            </a:pPr>
            <a:r>
              <a:rPr lang="en-US" sz="1400" dirty="0"/>
              <a:t> </a:t>
            </a:r>
            <a:r>
              <a:rPr lang="en-US" sz="1200" dirty="0"/>
              <a:t>Application scorecard using Application Demo data</a:t>
            </a:r>
          </a:p>
          <a:p>
            <a:pPr marL="1588" indent="-1588">
              <a:lnSpc>
                <a:spcPct val="80000"/>
              </a:lnSpc>
              <a:spcBef>
                <a:spcPts val="600"/>
              </a:spcBef>
              <a:spcAft>
                <a:spcPct val="0"/>
              </a:spcAft>
              <a:buFontTx/>
              <a:buChar char="•"/>
            </a:pPr>
            <a:r>
              <a:rPr lang="en-US" sz="1200" dirty="0"/>
              <a:t> Can use Bureau data, and Internal other Product data</a:t>
            </a:r>
          </a:p>
          <a:p>
            <a:pPr marL="1588" indent="-1588">
              <a:lnSpc>
                <a:spcPct val="80000"/>
              </a:lnSpc>
              <a:spcBef>
                <a:spcPts val="600"/>
              </a:spcBef>
              <a:spcAft>
                <a:spcPct val="0"/>
              </a:spcAft>
              <a:buFontTx/>
              <a:buChar char="•"/>
            </a:pPr>
            <a:r>
              <a:rPr lang="en-US" sz="1200" dirty="0"/>
              <a:t> Usually use past Delinquency </a:t>
            </a:r>
            <a:r>
              <a:rPr lang="en-US" sz="1200" dirty="0" err="1"/>
              <a:t>behaviour</a:t>
            </a:r>
            <a:r>
              <a:rPr lang="en-US" sz="1200" dirty="0"/>
              <a:t> to predict</a:t>
            </a:r>
          </a:p>
          <a:p>
            <a:pPr marL="1588" indent="-1588">
              <a:lnSpc>
                <a:spcPct val="80000"/>
              </a:lnSpc>
              <a:spcBef>
                <a:spcPts val="600"/>
              </a:spcBef>
              <a:spcAft>
                <a:spcPct val="0"/>
              </a:spcAft>
            </a:pPr>
            <a:r>
              <a:rPr lang="en-US" sz="1200" dirty="0"/>
              <a:t> outcome i.e. 90+DPD Default definition</a:t>
            </a:r>
          </a:p>
          <a:p>
            <a:pPr marL="1588" indent="-1588">
              <a:lnSpc>
                <a:spcPct val="80000"/>
              </a:lnSpc>
              <a:spcBef>
                <a:spcPts val="600"/>
              </a:spcBef>
              <a:spcAft>
                <a:spcPct val="0"/>
              </a:spcAft>
            </a:pPr>
            <a:r>
              <a:rPr lang="en-US" sz="1400" b="1" dirty="0">
                <a:solidFill>
                  <a:schemeClr val="bg2"/>
                </a:solidFill>
              </a:rPr>
              <a:t>Benefits</a:t>
            </a:r>
            <a:r>
              <a:rPr lang="en-US" sz="1400" b="1" dirty="0">
                <a:solidFill>
                  <a:schemeClr val="tx2"/>
                </a:solidFill>
              </a:rPr>
              <a:t>:</a:t>
            </a:r>
          </a:p>
          <a:p>
            <a:pPr marL="1588" indent="-1588">
              <a:lnSpc>
                <a:spcPct val="80000"/>
              </a:lnSpc>
              <a:spcBef>
                <a:spcPts val="600"/>
              </a:spcBef>
              <a:spcAft>
                <a:spcPct val="0"/>
              </a:spcAft>
              <a:buFontTx/>
              <a:buChar char="•"/>
            </a:pPr>
            <a:r>
              <a:rPr lang="en-US" sz="1400" dirty="0"/>
              <a:t> </a:t>
            </a:r>
            <a:r>
              <a:rPr lang="en-US" sz="1200" dirty="0"/>
              <a:t>Reduction in Bad debts</a:t>
            </a:r>
          </a:p>
          <a:p>
            <a:pPr marL="1588" indent="-1588">
              <a:lnSpc>
                <a:spcPct val="80000"/>
              </a:lnSpc>
              <a:spcBef>
                <a:spcPts val="600"/>
              </a:spcBef>
              <a:spcAft>
                <a:spcPct val="0"/>
              </a:spcAft>
              <a:buFontTx/>
              <a:buChar char="•"/>
            </a:pPr>
            <a:r>
              <a:rPr lang="en-US" sz="1200" dirty="0"/>
              <a:t> Aim of high level of Automation</a:t>
            </a:r>
          </a:p>
          <a:p>
            <a:pPr marL="1588" indent="-1588">
              <a:lnSpc>
                <a:spcPct val="80000"/>
              </a:lnSpc>
              <a:spcBef>
                <a:spcPts val="600"/>
              </a:spcBef>
              <a:spcAft>
                <a:spcPct val="0"/>
              </a:spcAft>
              <a:buFontTx/>
              <a:buChar char="•"/>
            </a:pPr>
            <a:r>
              <a:rPr lang="en-US" sz="1200" dirty="0"/>
              <a:t> Tool for Risk Based Pricing</a:t>
            </a:r>
          </a:p>
        </p:txBody>
      </p:sp>
      <p:sp>
        <p:nvSpPr>
          <p:cNvPr id="290820" name="Rectangle 4"/>
          <p:cNvSpPr>
            <a:spLocks noGrp="1" noChangeArrowheads="1"/>
          </p:cNvSpPr>
          <p:nvPr>
            <p:ph type="title"/>
          </p:nvPr>
        </p:nvSpPr>
        <p:spPr>
          <a:xfrm>
            <a:off x="103137" y="33308"/>
            <a:ext cx="8420100" cy="782637"/>
          </a:xfrm>
        </p:spPr>
        <p:txBody>
          <a:bodyPr>
            <a:normAutofit fontScale="90000"/>
          </a:bodyPr>
          <a:lstStyle/>
          <a:p>
            <a:r>
              <a:rPr lang="en-GB" dirty="0">
                <a:solidFill>
                  <a:schemeClr val="tx1"/>
                </a:solidFill>
              </a:rPr>
              <a:t>Analytics in the Acquisition Area</a:t>
            </a:r>
            <a:br>
              <a:rPr lang="en-GB" dirty="0">
                <a:solidFill>
                  <a:schemeClr val="tx1"/>
                </a:solidFill>
              </a:rPr>
            </a:br>
            <a:r>
              <a:rPr lang="en-GB" sz="2000" dirty="0">
                <a:solidFill>
                  <a:schemeClr val="tx1"/>
                </a:solidFill>
              </a:rPr>
              <a:t>Application Scoring - Overview</a:t>
            </a:r>
          </a:p>
        </p:txBody>
      </p:sp>
      <p:grpSp>
        <p:nvGrpSpPr>
          <p:cNvPr id="3" name="Group 2">
            <a:extLst>
              <a:ext uri="{FF2B5EF4-FFF2-40B4-BE49-F238E27FC236}">
                <a16:creationId xmlns:a16="http://schemas.microsoft.com/office/drawing/2014/main" id="{6CD4E40F-580F-2E0B-4AD9-3DEDCBEFAC53}"/>
              </a:ext>
            </a:extLst>
          </p:cNvPr>
          <p:cNvGrpSpPr/>
          <p:nvPr/>
        </p:nvGrpSpPr>
        <p:grpSpPr>
          <a:xfrm>
            <a:off x="619095" y="3702277"/>
            <a:ext cx="5476905" cy="3040915"/>
            <a:chOff x="1620581" y="1681493"/>
            <a:chExt cx="8378346" cy="4650228"/>
          </a:xfrm>
        </p:grpSpPr>
        <p:pic>
          <p:nvPicPr>
            <p:cNvPr id="4" name="Picture 3">
              <a:extLst>
                <a:ext uri="{FF2B5EF4-FFF2-40B4-BE49-F238E27FC236}">
                  <a16:creationId xmlns:a16="http://schemas.microsoft.com/office/drawing/2014/main" id="{438916C1-3506-D4F9-6C1D-70D7454382D1}"/>
                </a:ext>
              </a:extLst>
            </p:cNvPr>
            <p:cNvPicPr>
              <a:picLocks noChangeAspect="1"/>
            </p:cNvPicPr>
            <p:nvPr/>
          </p:nvPicPr>
          <p:blipFill rotWithShape="1">
            <a:blip r:embed="rId3"/>
            <a:srcRect b="11132"/>
            <a:stretch/>
          </p:blipFill>
          <p:spPr>
            <a:xfrm>
              <a:off x="2091589" y="1681493"/>
              <a:ext cx="7907338" cy="2412585"/>
            </a:xfrm>
            <a:prstGeom prst="rect">
              <a:avLst/>
            </a:prstGeom>
          </p:spPr>
        </p:pic>
        <p:sp>
          <p:nvSpPr>
            <p:cNvPr id="5" name="TextBox 4">
              <a:extLst>
                <a:ext uri="{FF2B5EF4-FFF2-40B4-BE49-F238E27FC236}">
                  <a16:creationId xmlns:a16="http://schemas.microsoft.com/office/drawing/2014/main" id="{F0281DF9-6BAF-767C-00FD-A7691783D97F}"/>
                </a:ext>
              </a:extLst>
            </p:cNvPr>
            <p:cNvSpPr txBox="1"/>
            <p:nvPr/>
          </p:nvSpPr>
          <p:spPr>
            <a:xfrm>
              <a:off x="4622800" y="4094079"/>
              <a:ext cx="2235200" cy="369332"/>
            </a:xfrm>
            <a:prstGeom prst="rect">
              <a:avLst/>
            </a:prstGeom>
            <a:noFill/>
          </p:spPr>
          <p:txBody>
            <a:bodyPr wrap="square" rtlCol="0">
              <a:spAutoFit/>
            </a:bodyPr>
            <a:lstStyle/>
            <a:p>
              <a:r>
                <a:rPr lang="en-SG" b="1" dirty="0">
                  <a:solidFill>
                    <a:schemeClr val="tx2">
                      <a:lumMod val="60000"/>
                      <a:lumOff val="40000"/>
                    </a:schemeClr>
                  </a:solidFill>
                </a:rPr>
                <a:t>APPLICATION SCORE</a:t>
              </a:r>
            </a:p>
          </p:txBody>
        </p:sp>
        <p:sp>
          <p:nvSpPr>
            <p:cNvPr id="6" name="Text Box 6">
              <a:extLst>
                <a:ext uri="{FF2B5EF4-FFF2-40B4-BE49-F238E27FC236}">
                  <a16:creationId xmlns:a16="http://schemas.microsoft.com/office/drawing/2014/main" id="{23BDF273-FEEC-C8B6-2D39-4853C10F8152}"/>
                </a:ext>
              </a:extLst>
            </p:cNvPr>
            <p:cNvSpPr txBox="1">
              <a:spLocks noChangeArrowheads="1"/>
            </p:cNvSpPr>
            <p:nvPr/>
          </p:nvSpPr>
          <p:spPr bwMode="auto">
            <a:xfrm>
              <a:off x="3347736" y="4048350"/>
              <a:ext cx="1009518" cy="307357"/>
            </a:xfrm>
            <a:prstGeom prst="rect">
              <a:avLst/>
            </a:prstGeom>
            <a:noFill/>
            <a:ln w="9525" algn="ctr">
              <a:noFill/>
              <a:miter lim="800000"/>
              <a:headEnd/>
              <a:tailEnd/>
            </a:ln>
            <a:effectLst/>
          </p:spPr>
          <p:txBody>
            <a:bodyPr lIns="91031" tIns="45512" rIns="91031" bIns="45512" anchor="b">
              <a:spAutoFit/>
            </a:bodyPr>
            <a:lstStyle/>
            <a:p>
              <a:pPr defTabSz="912813">
                <a:spcBef>
                  <a:spcPct val="50000"/>
                </a:spcBef>
                <a:spcAft>
                  <a:spcPct val="0"/>
                </a:spcAft>
              </a:pPr>
              <a:r>
                <a:rPr lang="en-GB" sz="1400" b="1" dirty="0">
                  <a:solidFill>
                    <a:srgbClr val="C00000"/>
                  </a:solidFill>
                </a:rPr>
                <a:t>Low Score</a:t>
              </a:r>
            </a:p>
          </p:txBody>
        </p:sp>
        <p:sp>
          <p:nvSpPr>
            <p:cNvPr id="7" name="Text Box 7">
              <a:extLst>
                <a:ext uri="{FF2B5EF4-FFF2-40B4-BE49-F238E27FC236}">
                  <a16:creationId xmlns:a16="http://schemas.microsoft.com/office/drawing/2014/main" id="{A749164F-4B7A-E2EC-B9BD-503F88AE345F}"/>
                </a:ext>
              </a:extLst>
            </p:cNvPr>
            <p:cNvSpPr txBox="1">
              <a:spLocks noChangeArrowheads="1"/>
            </p:cNvSpPr>
            <p:nvPr/>
          </p:nvSpPr>
          <p:spPr bwMode="auto">
            <a:xfrm>
              <a:off x="7440796" y="4095183"/>
              <a:ext cx="1009518" cy="307357"/>
            </a:xfrm>
            <a:prstGeom prst="rect">
              <a:avLst/>
            </a:prstGeom>
            <a:noFill/>
            <a:ln w="9525" algn="ctr">
              <a:noFill/>
              <a:miter lim="800000"/>
              <a:headEnd/>
              <a:tailEnd/>
            </a:ln>
            <a:effectLst/>
          </p:spPr>
          <p:txBody>
            <a:bodyPr lIns="91031" tIns="45512" rIns="91031" bIns="45512" anchor="b">
              <a:spAutoFit/>
            </a:bodyPr>
            <a:lstStyle/>
            <a:p>
              <a:pPr defTabSz="912813">
                <a:spcBef>
                  <a:spcPct val="50000"/>
                </a:spcBef>
                <a:spcAft>
                  <a:spcPct val="0"/>
                </a:spcAft>
              </a:pPr>
              <a:r>
                <a:rPr lang="en-GB" sz="1400" b="1" dirty="0">
                  <a:solidFill>
                    <a:schemeClr val="accent5">
                      <a:lumMod val="75000"/>
                    </a:schemeClr>
                  </a:solidFill>
                </a:rPr>
                <a:t>High Score</a:t>
              </a:r>
            </a:p>
          </p:txBody>
        </p:sp>
        <p:sp>
          <p:nvSpPr>
            <p:cNvPr id="8" name="Line 12">
              <a:extLst>
                <a:ext uri="{FF2B5EF4-FFF2-40B4-BE49-F238E27FC236}">
                  <a16:creationId xmlns:a16="http://schemas.microsoft.com/office/drawing/2014/main" id="{EAFD7E75-5F13-9842-11D6-A88D869B8268}"/>
                </a:ext>
              </a:extLst>
            </p:cNvPr>
            <p:cNvSpPr>
              <a:spLocks noChangeShapeType="1"/>
            </p:cNvSpPr>
            <p:nvPr/>
          </p:nvSpPr>
          <p:spPr bwMode="auto">
            <a:xfrm flipV="1">
              <a:off x="2894098" y="4429988"/>
              <a:ext cx="662998" cy="427098"/>
            </a:xfrm>
            <a:prstGeom prst="line">
              <a:avLst/>
            </a:prstGeom>
            <a:noFill/>
            <a:ln w="9525">
              <a:solidFill>
                <a:srgbClr val="FF0000"/>
              </a:solidFill>
              <a:round/>
              <a:headEnd/>
              <a:tailEnd type="triangle" w="med" len="med"/>
            </a:ln>
            <a:effectLst/>
          </p:spPr>
          <p:txBody>
            <a:bodyPr lIns="91031" tIns="45512" rIns="91031" bIns="45512" anchor="b"/>
            <a:lstStyle/>
            <a:p>
              <a:endParaRPr lang="en-US"/>
            </a:p>
          </p:txBody>
        </p:sp>
        <p:sp>
          <p:nvSpPr>
            <p:cNvPr id="9" name="Line 17">
              <a:extLst>
                <a:ext uri="{FF2B5EF4-FFF2-40B4-BE49-F238E27FC236}">
                  <a16:creationId xmlns:a16="http://schemas.microsoft.com/office/drawing/2014/main" id="{F6550B3A-496E-8812-E669-651ED261D843}"/>
                </a:ext>
              </a:extLst>
            </p:cNvPr>
            <p:cNvSpPr>
              <a:spLocks noChangeShapeType="1"/>
            </p:cNvSpPr>
            <p:nvPr/>
          </p:nvSpPr>
          <p:spPr bwMode="auto">
            <a:xfrm flipV="1">
              <a:off x="4667979" y="4174779"/>
              <a:ext cx="14910" cy="625938"/>
            </a:xfrm>
            <a:prstGeom prst="line">
              <a:avLst/>
            </a:prstGeom>
            <a:noFill/>
            <a:ln w="9525">
              <a:solidFill>
                <a:srgbClr val="993300"/>
              </a:solidFill>
              <a:round/>
              <a:headEnd/>
              <a:tailEnd type="triangle" w="med" len="med"/>
            </a:ln>
            <a:effectLst/>
          </p:spPr>
          <p:txBody>
            <a:bodyPr lIns="91031" tIns="45512" rIns="91031" bIns="45512" anchor="b"/>
            <a:lstStyle/>
            <a:p>
              <a:endParaRPr lang="en-US"/>
            </a:p>
          </p:txBody>
        </p:sp>
        <p:sp>
          <p:nvSpPr>
            <p:cNvPr id="10" name="Line 22">
              <a:extLst>
                <a:ext uri="{FF2B5EF4-FFF2-40B4-BE49-F238E27FC236}">
                  <a16:creationId xmlns:a16="http://schemas.microsoft.com/office/drawing/2014/main" id="{00F5CDCD-1B6B-B4E0-330F-DD200B53F8BE}"/>
                </a:ext>
              </a:extLst>
            </p:cNvPr>
            <p:cNvSpPr>
              <a:spLocks noChangeShapeType="1"/>
            </p:cNvSpPr>
            <p:nvPr/>
          </p:nvSpPr>
          <p:spPr bwMode="auto">
            <a:xfrm flipH="1" flipV="1">
              <a:off x="6216592" y="4463410"/>
              <a:ext cx="626097" cy="625940"/>
            </a:xfrm>
            <a:prstGeom prst="line">
              <a:avLst/>
            </a:prstGeom>
            <a:noFill/>
            <a:ln w="9525">
              <a:solidFill>
                <a:schemeClr val="accent5">
                  <a:lumMod val="75000"/>
                </a:schemeClr>
              </a:solidFill>
              <a:round/>
              <a:headEnd/>
              <a:tailEnd type="triangle" w="med" len="med"/>
            </a:ln>
            <a:effectLst/>
          </p:spPr>
          <p:txBody>
            <a:bodyPr lIns="91031" tIns="45512" rIns="91031" bIns="45512" anchor="b"/>
            <a:lstStyle/>
            <a:p>
              <a:endParaRPr lang="en-US"/>
            </a:p>
          </p:txBody>
        </p:sp>
        <p:sp>
          <p:nvSpPr>
            <p:cNvPr id="11" name="Line 26">
              <a:extLst>
                <a:ext uri="{FF2B5EF4-FFF2-40B4-BE49-F238E27FC236}">
                  <a16:creationId xmlns:a16="http://schemas.microsoft.com/office/drawing/2014/main" id="{A8BFA4BA-B74E-DE94-EEC3-4871A9FF0EE7}"/>
                </a:ext>
              </a:extLst>
            </p:cNvPr>
            <p:cNvSpPr>
              <a:spLocks noChangeShapeType="1"/>
            </p:cNvSpPr>
            <p:nvPr/>
          </p:nvSpPr>
          <p:spPr bwMode="auto">
            <a:xfrm flipH="1" flipV="1">
              <a:off x="8126072" y="4463408"/>
              <a:ext cx="789327" cy="393677"/>
            </a:xfrm>
            <a:prstGeom prst="line">
              <a:avLst/>
            </a:prstGeom>
            <a:noFill/>
            <a:ln w="9525">
              <a:solidFill>
                <a:schemeClr val="accent5">
                  <a:lumMod val="75000"/>
                </a:schemeClr>
              </a:solidFill>
              <a:round/>
              <a:headEnd/>
              <a:tailEnd type="triangle" w="med" len="med"/>
            </a:ln>
            <a:effectLst/>
          </p:spPr>
          <p:txBody>
            <a:bodyPr lIns="91031" tIns="45512" rIns="91031" bIns="45512" anchor="b"/>
            <a:lstStyle/>
            <a:p>
              <a:endParaRPr lang="en-US"/>
            </a:p>
          </p:txBody>
        </p:sp>
        <p:sp>
          <p:nvSpPr>
            <p:cNvPr id="12" name="Rectangle: Rounded Corners 11">
              <a:extLst>
                <a:ext uri="{FF2B5EF4-FFF2-40B4-BE49-F238E27FC236}">
                  <a16:creationId xmlns:a16="http://schemas.microsoft.com/office/drawing/2014/main" id="{2AAAC2CD-EA46-EF26-3479-3F72761A7D9A}"/>
                </a:ext>
              </a:extLst>
            </p:cNvPr>
            <p:cNvSpPr/>
            <p:nvPr/>
          </p:nvSpPr>
          <p:spPr>
            <a:xfrm>
              <a:off x="1620581" y="4991101"/>
              <a:ext cx="1873458" cy="132911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2813">
                <a:spcBef>
                  <a:spcPct val="50000"/>
                </a:spcBef>
                <a:spcAft>
                  <a:spcPct val="0"/>
                </a:spcAft>
              </a:pPr>
              <a:r>
                <a:rPr lang="en-GB" b="1" dirty="0">
                  <a:solidFill>
                    <a:schemeClr val="bg1"/>
                  </a:solidFill>
                </a:rPr>
                <a:t>Very High Risk </a:t>
              </a:r>
            </a:p>
          </p:txBody>
        </p:sp>
        <p:sp>
          <p:nvSpPr>
            <p:cNvPr id="13" name="Rectangle: Rounded Corners 12">
              <a:extLst>
                <a:ext uri="{FF2B5EF4-FFF2-40B4-BE49-F238E27FC236}">
                  <a16:creationId xmlns:a16="http://schemas.microsoft.com/office/drawing/2014/main" id="{7EB0E046-563D-741F-284C-A2FCC2C29A59}"/>
                </a:ext>
              </a:extLst>
            </p:cNvPr>
            <p:cNvSpPr/>
            <p:nvPr/>
          </p:nvSpPr>
          <p:spPr>
            <a:xfrm>
              <a:off x="3686071" y="4991101"/>
              <a:ext cx="1873458" cy="1329110"/>
            </a:xfrm>
            <a:prstGeom prst="roundRect">
              <a:avLst/>
            </a:prstGeom>
            <a:solidFill>
              <a:srgbClr val="AC8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2813">
                <a:spcBef>
                  <a:spcPct val="50000"/>
                </a:spcBef>
                <a:spcAft>
                  <a:spcPct val="0"/>
                </a:spcAft>
              </a:pPr>
              <a:r>
                <a:rPr lang="en-GB" b="1" dirty="0">
                  <a:solidFill>
                    <a:schemeClr val="bg1"/>
                  </a:solidFill>
                </a:rPr>
                <a:t>High Risk </a:t>
              </a:r>
            </a:p>
          </p:txBody>
        </p:sp>
        <p:sp>
          <p:nvSpPr>
            <p:cNvPr id="14" name="Rectangle: Rounded Corners 13">
              <a:extLst>
                <a:ext uri="{FF2B5EF4-FFF2-40B4-BE49-F238E27FC236}">
                  <a16:creationId xmlns:a16="http://schemas.microsoft.com/office/drawing/2014/main" id="{D7022CB0-4EBA-41EC-D39C-C082AD14DA85}"/>
                </a:ext>
              </a:extLst>
            </p:cNvPr>
            <p:cNvSpPr/>
            <p:nvPr/>
          </p:nvSpPr>
          <p:spPr>
            <a:xfrm>
              <a:off x="5879906" y="5002611"/>
              <a:ext cx="1873458" cy="1329110"/>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2813">
                <a:spcBef>
                  <a:spcPct val="50000"/>
                </a:spcBef>
                <a:spcAft>
                  <a:spcPct val="0"/>
                </a:spcAft>
              </a:pPr>
              <a:r>
                <a:rPr lang="en-GB" b="1" dirty="0">
                  <a:solidFill>
                    <a:schemeClr val="bg1"/>
                  </a:solidFill>
                </a:rPr>
                <a:t>Standard Risk </a:t>
              </a:r>
            </a:p>
          </p:txBody>
        </p:sp>
        <p:sp>
          <p:nvSpPr>
            <p:cNvPr id="15" name="Rectangle: Rounded Corners 14">
              <a:extLst>
                <a:ext uri="{FF2B5EF4-FFF2-40B4-BE49-F238E27FC236}">
                  <a16:creationId xmlns:a16="http://schemas.microsoft.com/office/drawing/2014/main" id="{CAB8E315-06B4-E352-4B1B-858612517F37}"/>
                </a:ext>
              </a:extLst>
            </p:cNvPr>
            <p:cNvSpPr/>
            <p:nvPr/>
          </p:nvSpPr>
          <p:spPr>
            <a:xfrm>
              <a:off x="8100024" y="4980718"/>
              <a:ext cx="1873458" cy="132911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2813">
                <a:spcBef>
                  <a:spcPct val="50000"/>
                </a:spcBef>
                <a:spcAft>
                  <a:spcPct val="0"/>
                </a:spcAft>
              </a:pPr>
              <a:r>
                <a:rPr lang="en-GB" b="1" dirty="0">
                  <a:solidFill>
                    <a:schemeClr val="bg1"/>
                  </a:solidFill>
                </a:rPr>
                <a:t>Very Low Risk </a:t>
              </a:r>
            </a:p>
          </p:txBody>
        </p:sp>
      </p:grpSp>
      <p:pic>
        <p:nvPicPr>
          <p:cNvPr id="16" name="Picture 15">
            <a:extLst>
              <a:ext uri="{FF2B5EF4-FFF2-40B4-BE49-F238E27FC236}">
                <a16:creationId xmlns:a16="http://schemas.microsoft.com/office/drawing/2014/main" id="{230A014E-9B3E-41F4-0618-464F6A57884D}"/>
              </a:ext>
            </a:extLst>
          </p:cNvPr>
          <p:cNvPicPr/>
          <p:nvPr/>
        </p:nvPicPr>
        <p:blipFill>
          <a:blip r:embed="rId4"/>
          <a:srcRect/>
          <a:stretch>
            <a:fillRect/>
          </a:stretch>
        </p:blipFill>
        <p:spPr>
          <a:xfrm>
            <a:off x="11073526" y="6020554"/>
            <a:ext cx="1118474" cy="837446"/>
          </a:xfrm>
          <a:prstGeom prst="rect">
            <a:avLst/>
          </a:prstGeom>
          <a:noFill/>
          <a:ln>
            <a:noFill/>
            <a:prstDash/>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0858"/>
                                        </p:tgtEl>
                                        <p:attrNameLst>
                                          <p:attrName>style.visibility</p:attrName>
                                        </p:attrNameLst>
                                      </p:cBhvr>
                                      <p:to>
                                        <p:strVal val="visible"/>
                                      </p:to>
                                    </p:set>
                                    <p:animEffect transition="in" filter="dissolve">
                                      <p:cBhvr>
                                        <p:cTn id="12" dur="500"/>
                                        <p:tgtEl>
                                          <p:spTgt spid="290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57874"/>
            <a:ext cx="81255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Acquisition Analytics – Combining Scores </a:t>
            </a:r>
          </a:p>
        </p:txBody>
      </p:sp>
      <p:graphicFrame>
        <p:nvGraphicFramePr>
          <p:cNvPr id="5" name="Table 4"/>
          <p:cNvGraphicFramePr>
            <a:graphicFrameLocks noGrp="1"/>
          </p:cNvGraphicFramePr>
          <p:nvPr>
            <p:extLst>
              <p:ext uri="{D42A27DB-BD31-4B8C-83A1-F6EECF244321}">
                <p14:modId xmlns:p14="http://schemas.microsoft.com/office/powerpoint/2010/main" val="3480678444"/>
              </p:ext>
            </p:extLst>
          </p:nvPr>
        </p:nvGraphicFramePr>
        <p:xfrm>
          <a:off x="5443659" y="2149018"/>
          <a:ext cx="5634079" cy="3904158"/>
        </p:xfrm>
        <a:graphic>
          <a:graphicData uri="http://schemas.openxmlformats.org/drawingml/2006/table">
            <a:tbl>
              <a:tblPr/>
              <a:tblGrid>
                <a:gridCol w="1261591">
                  <a:extLst>
                    <a:ext uri="{9D8B030D-6E8A-4147-A177-3AD203B41FA5}">
                      <a16:colId xmlns:a16="http://schemas.microsoft.com/office/drawing/2014/main" val="20000"/>
                    </a:ext>
                  </a:extLst>
                </a:gridCol>
                <a:gridCol w="1899891">
                  <a:extLst>
                    <a:ext uri="{9D8B030D-6E8A-4147-A177-3AD203B41FA5}">
                      <a16:colId xmlns:a16="http://schemas.microsoft.com/office/drawing/2014/main" val="20001"/>
                    </a:ext>
                  </a:extLst>
                </a:gridCol>
                <a:gridCol w="824199">
                  <a:extLst>
                    <a:ext uri="{9D8B030D-6E8A-4147-A177-3AD203B41FA5}">
                      <a16:colId xmlns:a16="http://schemas.microsoft.com/office/drawing/2014/main" val="20002"/>
                    </a:ext>
                  </a:extLst>
                </a:gridCol>
                <a:gridCol w="824199">
                  <a:extLst>
                    <a:ext uri="{9D8B030D-6E8A-4147-A177-3AD203B41FA5}">
                      <a16:colId xmlns:a16="http://schemas.microsoft.com/office/drawing/2014/main" val="20003"/>
                    </a:ext>
                  </a:extLst>
                </a:gridCol>
                <a:gridCol w="824199">
                  <a:extLst>
                    <a:ext uri="{9D8B030D-6E8A-4147-A177-3AD203B41FA5}">
                      <a16:colId xmlns:a16="http://schemas.microsoft.com/office/drawing/2014/main" val="20004"/>
                    </a:ext>
                  </a:extLst>
                </a:gridCol>
              </a:tblGrid>
              <a:tr h="497081">
                <a:tc rowSpan="7">
                  <a:txBody>
                    <a:bodyPr/>
                    <a:lstStyle/>
                    <a:p>
                      <a:pPr algn="l" fontAlgn="ctr"/>
                      <a:r>
                        <a:rPr lang="en-GB" sz="1100" b="1" i="0" u="sng" strike="noStrike" dirty="0">
                          <a:solidFill>
                            <a:srgbClr val="000000"/>
                          </a:solidFill>
                          <a:effectLst/>
                          <a:latin typeface="Calibri" panose="020F0502020204030204" pitchFamily="34" charset="0"/>
                        </a:rPr>
                        <a:t>Application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gridSpan="4">
                  <a:txBody>
                    <a:bodyPr/>
                    <a:lstStyle/>
                    <a:p>
                      <a:pPr algn="ctr" fontAlgn="ctr"/>
                      <a:r>
                        <a:rPr lang="en-GB" sz="1100" b="1" i="0" u="sng" strike="noStrike">
                          <a:solidFill>
                            <a:srgbClr val="000000"/>
                          </a:solidFill>
                          <a:effectLst/>
                          <a:latin typeface="Calibri" panose="020F0502020204030204" pitchFamily="34" charset="0"/>
                        </a:rPr>
                        <a:t>Bureau</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921672">
                <a:tc vMerge="1">
                  <a:txBody>
                    <a:bodyPr/>
                    <a:lstStyle/>
                    <a:p>
                      <a:endParaRPr lang="en-GB"/>
                    </a:p>
                  </a:txBody>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a:solidFill>
                            <a:srgbClr val="000000"/>
                          </a:solidFill>
                          <a:effectLst/>
                          <a:latin typeface="Calibri" panose="020F0502020204030204" pitchFamily="34" charset="0"/>
                        </a:rPr>
                        <a:t>Low</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a:solidFill>
                            <a:srgbClr val="000000"/>
                          </a:solidFill>
                          <a:effectLst/>
                          <a:latin typeface="Calibri" panose="020F0502020204030204" pitchFamily="34" charset="0"/>
                        </a:rPr>
                        <a:t>Medium</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a:solidFill>
                            <a:srgbClr val="000000"/>
                          </a:solidFill>
                          <a:effectLst/>
                          <a:latin typeface="Calibri" panose="020F0502020204030204" pitchFamily="34" charset="0"/>
                        </a:rPr>
                        <a:t>High</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1"/>
                  </a:ext>
                </a:extLst>
              </a:tr>
              <a:tr h="497081">
                <a:tc vMerge="1">
                  <a:txBody>
                    <a:bodyPr/>
                    <a:lstStyle/>
                    <a:p>
                      <a:endParaRPr lang="en-GB"/>
                    </a:p>
                  </a:txBody>
                  <a:tcPr/>
                </a:tc>
                <a:tc>
                  <a:txBody>
                    <a:bodyPr/>
                    <a:lstStyle/>
                    <a:p>
                      <a:pPr algn="ctr" fontAlgn="ctr"/>
                      <a:r>
                        <a:rPr lang="en-GB" sz="1100" b="1" i="0" u="none" strike="noStrike">
                          <a:solidFill>
                            <a:srgbClr val="000000"/>
                          </a:solidFill>
                          <a:effectLst/>
                          <a:latin typeface="Calibri" panose="020F0502020204030204" pitchFamily="34" charset="0"/>
                        </a:rPr>
                        <a:t>Very Low</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a:solidFill>
                            <a:srgbClr val="FFFFFF"/>
                          </a:solidFill>
                          <a:effectLst/>
                          <a:latin typeface="Calibri" panose="020F0502020204030204" pitchFamily="34" charset="0"/>
                        </a:rPr>
                        <a:t>Reject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Calibri" panose="020F0502020204030204" pitchFamily="34" charset="0"/>
                        </a:rPr>
                        <a:t>Reject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Calibri" panose="020F0502020204030204" pitchFamily="34" charset="0"/>
                        </a:rPr>
                        <a:t>Refer</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002"/>
                  </a:ext>
                </a:extLst>
              </a:tr>
              <a:tr h="497081">
                <a:tc vMerge="1">
                  <a:txBody>
                    <a:bodyPr/>
                    <a:lstStyle/>
                    <a:p>
                      <a:endParaRPr lang="en-GB"/>
                    </a:p>
                  </a:txBody>
                  <a:tcPr/>
                </a:tc>
                <a:tc>
                  <a:txBody>
                    <a:bodyPr/>
                    <a:lstStyle/>
                    <a:p>
                      <a:pPr algn="ctr" fontAlgn="ctr"/>
                      <a:r>
                        <a:rPr lang="en-GB" sz="1100" b="1" i="0" u="none" strike="noStrike">
                          <a:solidFill>
                            <a:srgbClr val="000000"/>
                          </a:solidFill>
                          <a:effectLst/>
                          <a:latin typeface="Calibri" panose="020F0502020204030204" pitchFamily="34" charset="0"/>
                        </a:rPr>
                        <a:t>Low</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a:solidFill>
                            <a:srgbClr val="FFFFFF"/>
                          </a:solidFill>
                          <a:effectLst/>
                          <a:latin typeface="Calibri" panose="020F0502020204030204" pitchFamily="34" charset="0"/>
                        </a:rPr>
                        <a:t>Reject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Calibri" panose="020F0502020204030204" pitchFamily="34" charset="0"/>
                        </a:rPr>
                        <a:t>Refer</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GB" sz="1100" b="0" i="0" u="none" strike="noStrike">
                          <a:solidFill>
                            <a:srgbClr val="FFFFFF"/>
                          </a:solidFill>
                          <a:effectLst/>
                          <a:latin typeface="Calibri" panose="020F0502020204030204" pitchFamily="34" charset="0"/>
                        </a:rPr>
                        <a:t>Refer</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003"/>
                  </a:ext>
                </a:extLst>
              </a:tr>
              <a:tr h="497081">
                <a:tc vMerge="1">
                  <a:txBody>
                    <a:bodyPr/>
                    <a:lstStyle/>
                    <a:p>
                      <a:endParaRPr lang="en-GB"/>
                    </a:p>
                  </a:txBody>
                  <a:tcPr/>
                </a:tc>
                <a:tc>
                  <a:txBody>
                    <a:bodyPr/>
                    <a:lstStyle/>
                    <a:p>
                      <a:pPr algn="ctr" fontAlgn="ctr"/>
                      <a:r>
                        <a:rPr lang="en-GB" sz="1100" b="1" i="0" u="none" strike="noStrike">
                          <a:solidFill>
                            <a:srgbClr val="000000"/>
                          </a:solidFill>
                          <a:effectLst/>
                          <a:latin typeface="Calibri" panose="020F0502020204030204" pitchFamily="34" charset="0"/>
                        </a:rPr>
                        <a:t>Medium</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a:solidFill>
                            <a:srgbClr val="FFFFFF"/>
                          </a:solidFill>
                          <a:effectLst/>
                          <a:latin typeface="Calibri" panose="020F0502020204030204" pitchFamily="34" charset="0"/>
                        </a:rPr>
                        <a:t>Reject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Calibri" panose="020F0502020204030204" pitchFamily="34" charset="0"/>
                        </a:rPr>
                        <a:t>Accept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a:solidFill>
                            <a:srgbClr val="FFFFFF"/>
                          </a:solidFill>
                          <a:effectLst/>
                          <a:latin typeface="Calibri" panose="020F0502020204030204" pitchFamily="34" charset="0"/>
                        </a:rPr>
                        <a:t>Accept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497081">
                <a:tc vMerge="1">
                  <a:txBody>
                    <a:bodyPr/>
                    <a:lstStyle/>
                    <a:p>
                      <a:endParaRPr lang="en-GB"/>
                    </a:p>
                  </a:txBody>
                  <a:tcPr/>
                </a:tc>
                <a:tc>
                  <a:txBody>
                    <a:bodyPr/>
                    <a:lstStyle/>
                    <a:p>
                      <a:pPr algn="ctr" fontAlgn="ctr"/>
                      <a:r>
                        <a:rPr lang="en-GB" sz="1100" b="1" i="0" u="none" strike="noStrike">
                          <a:solidFill>
                            <a:srgbClr val="000000"/>
                          </a:solidFill>
                          <a:effectLst/>
                          <a:latin typeface="Calibri" panose="020F0502020204030204" pitchFamily="34" charset="0"/>
                        </a:rPr>
                        <a:t>High</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a:solidFill>
                            <a:srgbClr val="FFFFFF"/>
                          </a:solidFill>
                          <a:effectLst/>
                          <a:latin typeface="Calibri" panose="020F0502020204030204" pitchFamily="34" charset="0"/>
                        </a:rPr>
                        <a:t>Refer</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GB" sz="1100" b="0" i="0" u="none" strike="noStrike">
                          <a:solidFill>
                            <a:srgbClr val="FFFFFF"/>
                          </a:solidFill>
                          <a:effectLst/>
                          <a:latin typeface="Calibri" panose="020F0502020204030204" pitchFamily="34" charset="0"/>
                        </a:rPr>
                        <a:t>Accept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a:solidFill>
                            <a:srgbClr val="FFFFFF"/>
                          </a:solidFill>
                          <a:effectLst/>
                          <a:latin typeface="Calibri" panose="020F0502020204030204" pitchFamily="34" charset="0"/>
                        </a:rPr>
                        <a:t>Accept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497081">
                <a:tc vMerge="1">
                  <a:txBody>
                    <a:bodyPr/>
                    <a:lstStyle/>
                    <a:p>
                      <a:endParaRPr lang="en-GB"/>
                    </a:p>
                  </a:txBody>
                  <a:tcPr/>
                </a:tc>
                <a:tc>
                  <a:txBody>
                    <a:bodyPr/>
                    <a:lstStyle/>
                    <a:p>
                      <a:pPr algn="ctr" fontAlgn="ctr"/>
                      <a:r>
                        <a:rPr lang="en-GB" sz="1100" b="1" i="0" u="none" strike="noStrike">
                          <a:solidFill>
                            <a:srgbClr val="000000"/>
                          </a:solidFill>
                          <a:effectLst/>
                          <a:latin typeface="Calibri" panose="020F0502020204030204" pitchFamily="34" charset="0"/>
                        </a:rPr>
                        <a:t>Very High</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dirty="0">
                          <a:solidFill>
                            <a:srgbClr val="FFFFFF"/>
                          </a:solidFill>
                          <a:effectLst/>
                          <a:latin typeface="Calibri" panose="020F0502020204030204" pitchFamily="34" charset="0"/>
                        </a:rPr>
                        <a:t>Accept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a:solidFill>
                            <a:srgbClr val="FFFFFF"/>
                          </a:solidFill>
                          <a:effectLst/>
                          <a:latin typeface="Calibri" panose="020F0502020204030204" pitchFamily="34" charset="0"/>
                        </a:rPr>
                        <a:t>Accept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FFFFFF"/>
                          </a:solidFill>
                          <a:effectLst/>
                          <a:latin typeface="Calibri" panose="020F0502020204030204" pitchFamily="34" charset="0"/>
                        </a:rPr>
                        <a:t>Accept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bl>
          </a:graphicData>
        </a:graphic>
      </p:graphicFrame>
      <p:sp>
        <p:nvSpPr>
          <p:cNvPr id="6" name="TextBox 5"/>
          <p:cNvSpPr txBox="1"/>
          <p:nvPr/>
        </p:nvSpPr>
        <p:spPr>
          <a:xfrm>
            <a:off x="299436" y="918780"/>
            <a:ext cx="11671739" cy="1015663"/>
          </a:xfrm>
          <a:prstGeom prst="rect">
            <a:avLst/>
          </a:prstGeom>
          <a:noFill/>
        </p:spPr>
        <p:txBody>
          <a:bodyPr wrap="square" rtlCol="0">
            <a:spAutoFit/>
          </a:bodyPr>
          <a:lstStyle/>
          <a:p>
            <a:r>
              <a:rPr lang="en-GB" sz="2000" dirty="0"/>
              <a:t>Combining the internal application scores with the bureau scores enables the bank to consider a customer’s credit position at other financial institutions and also consider cases that may have been previously rejected if only internal data was considered</a:t>
            </a:r>
          </a:p>
        </p:txBody>
      </p:sp>
      <p:sp>
        <p:nvSpPr>
          <p:cNvPr id="7" name="TextBox 6"/>
          <p:cNvSpPr txBox="1"/>
          <p:nvPr/>
        </p:nvSpPr>
        <p:spPr>
          <a:xfrm>
            <a:off x="421434" y="2289012"/>
            <a:ext cx="4430484" cy="3170099"/>
          </a:xfrm>
          <a:prstGeom prst="rect">
            <a:avLst/>
          </a:prstGeom>
          <a:noFill/>
        </p:spPr>
        <p:txBody>
          <a:bodyPr wrap="square" rtlCol="0">
            <a:spAutoFit/>
          </a:bodyPr>
          <a:lstStyle/>
          <a:p>
            <a:r>
              <a:rPr lang="en-GB" sz="2000" b="1" u="sng" dirty="0"/>
              <a:t>Benefits</a:t>
            </a:r>
          </a:p>
          <a:p>
            <a:pPr marL="171450" indent="-171450">
              <a:buFont typeface="Arial" panose="020B0604020202020204" pitchFamily="34" charset="0"/>
              <a:buChar char="•"/>
            </a:pPr>
            <a:r>
              <a:rPr lang="en-GB" sz="2000" dirty="0"/>
              <a:t>Increase in predictive power of acquisition </a:t>
            </a:r>
            <a:r>
              <a:rPr lang="en-GB" sz="2000" dirty="0" err="1"/>
              <a:t>decisioning</a:t>
            </a:r>
            <a:endParaRPr lang="en-GB" sz="2000" dirty="0"/>
          </a:p>
          <a:p>
            <a:pPr marL="171450" indent="-171450">
              <a:buFont typeface="Arial" panose="020B0604020202020204" pitchFamily="34" charset="0"/>
              <a:buChar char="•"/>
            </a:pPr>
            <a:r>
              <a:rPr lang="en-GB" sz="2000" dirty="0"/>
              <a:t>Reduction in Bad Debts</a:t>
            </a:r>
          </a:p>
          <a:p>
            <a:pPr marL="171450" indent="-171450">
              <a:buFont typeface="Arial" panose="020B0604020202020204" pitchFamily="34" charset="0"/>
              <a:buChar char="•"/>
            </a:pPr>
            <a:r>
              <a:rPr lang="en-GB" sz="2000" dirty="0"/>
              <a:t>Expansion in the number of applicants that can be offered facilities (e.g. previous high risk internal only applicant can now be referred, instead of rejected)</a:t>
            </a:r>
          </a:p>
          <a:p>
            <a:pPr marL="171450" indent="-171450">
              <a:buFont typeface="Arial" panose="020B0604020202020204" pitchFamily="34" charset="0"/>
              <a:buChar char="•"/>
            </a:pPr>
            <a:r>
              <a:rPr lang="en-GB" sz="2000" dirty="0"/>
              <a:t>Aim for high level of automation</a:t>
            </a:r>
          </a:p>
        </p:txBody>
      </p:sp>
      <p:pic>
        <p:nvPicPr>
          <p:cNvPr id="2" name="Picture 1">
            <a:extLst>
              <a:ext uri="{FF2B5EF4-FFF2-40B4-BE49-F238E27FC236}">
                <a16:creationId xmlns:a16="http://schemas.microsoft.com/office/drawing/2014/main" id="{B7732600-FBD1-7B31-064D-D01F67E15314}"/>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92DCBAD8-4E73-00FA-B31D-EAA14159B355}"/>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662365324"/>
      </p:ext>
    </p:extLst>
  </p:cSld>
  <p:clrMapOvr>
    <a:masterClrMapping/>
  </p:clrMapOvr>
  <p:transition spd="med">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10486"/>
            <a:ext cx="91451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Acquisition Analytics – Characteristic Examples</a:t>
            </a:r>
          </a:p>
        </p:txBody>
      </p:sp>
      <p:sp>
        <p:nvSpPr>
          <p:cNvPr id="13" name="Content Placeholder 12"/>
          <p:cNvSpPr>
            <a:spLocks noGrp="1"/>
          </p:cNvSpPr>
          <p:nvPr>
            <p:ph idx="1"/>
          </p:nvPr>
        </p:nvSpPr>
        <p:spPr>
          <a:xfrm>
            <a:off x="1667079" y="1289037"/>
            <a:ext cx="9075737" cy="4454344"/>
          </a:xfrm>
        </p:spPr>
        <p:txBody>
          <a:bodyPr/>
          <a:lstStyle/>
          <a:p>
            <a:pPr marL="0" indent="0">
              <a:buNone/>
            </a:pPr>
            <a:r>
              <a:rPr lang="en-GB" sz="1600" dirty="0">
                <a:solidFill>
                  <a:schemeClr val="tx1"/>
                </a:solidFill>
              </a:rPr>
              <a:t>Application Scorecards utilise characteristics derived from historic applications, example characteristics include: -</a:t>
            </a:r>
          </a:p>
          <a:p>
            <a:pPr marL="0" indent="0">
              <a:buNone/>
            </a:pPr>
            <a:r>
              <a:rPr lang="en-US" altLang="ko-KR" sz="1600" dirty="0">
                <a:solidFill>
                  <a:schemeClr val="tx1"/>
                </a:solidFill>
              </a:rPr>
              <a:t> </a:t>
            </a:r>
            <a:endParaRPr lang="en-GB" sz="1600" dirty="0">
              <a:solidFill>
                <a:schemeClr val="tx1"/>
              </a:solidFill>
            </a:endParaRPr>
          </a:p>
          <a:p>
            <a:pPr marL="0" indent="0">
              <a:buNone/>
            </a:pPr>
            <a:endParaRPr lang="en-GB" dirty="0">
              <a:solidFill>
                <a:schemeClr val="tx1"/>
              </a:solidFill>
            </a:endParaRPr>
          </a:p>
        </p:txBody>
      </p:sp>
      <p:sp>
        <p:nvSpPr>
          <p:cNvPr id="2" name="Rectangle 1"/>
          <p:cNvSpPr/>
          <p:nvPr/>
        </p:nvSpPr>
        <p:spPr bwMode="auto">
          <a:xfrm>
            <a:off x="2081339" y="2576579"/>
            <a:ext cx="2205318" cy="355002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400" b="1" u="sng" dirty="0">
                <a:latin typeface="Arial" charset="0"/>
                <a:cs typeface="Arial" charset="0"/>
              </a:rPr>
              <a:t>Application Data</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Age </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Marital Status </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Residential Status</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Employment Status </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Industry Type</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Time at Current Job</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Time at Current Address</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Phone Indicator</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Gender</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No. of Dependents</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Guarantor Flag</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Debt to Income Ratio</a:t>
            </a:r>
          </a:p>
          <a:p>
            <a:pPr marL="177800" indent="-177800" eaLnBrk="0" fontAlgn="base" hangingPunct="0">
              <a:lnSpc>
                <a:spcPct val="90000"/>
              </a:lnSpc>
              <a:spcBef>
                <a:spcPct val="20000"/>
              </a:spcBef>
              <a:spcAft>
                <a:spcPct val="20000"/>
              </a:spcAft>
              <a:buFont typeface="Arial" panose="020B0604020202020204" pitchFamily="34" charset="0"/>
              <a:buChar char="•"/>
            </a:pPr>
            <a:endParaRPr lang="en-GB" sz="1200" dirty="0">
              <a:latin typeface="Arial" charset="0"/>
              <a:cs typeface="Arial" charset="0"/>
            </a:endParaRPr>
          </a:p>
          <a:p>
            <a:pPr marL="177800" indent="-177800" eaLnBrk="0" fontAlgn="base" hangingPunct="0">
              <a:lnSpc>
                <a:spcPct val="90000"/>
              </a:lnSpc>
              <a:spcBef>
                <a:spcPct val="20000"/>
              </a:spcBef>
              <a:spcAft>
                <a:spcPct val="20000"/>
              </a:spcAft>
              <a:buFont typeface="Arial" panose="020B0604020202020204" pitchFamily="34" charset="0"/>
              <a:buChar char="•"/>
            </a:pPr>
            <a:endParaRPr lang="en-GB" sz="1200" dirty="0">
              <a:latin typeface="Arial" charset="0"/>
              <a:cs typeface="Arial" charset="0"/>
            </a:endParaRPr>
          </a:p>
        </p:txBody>
      </p:sp>
      <p:sp>
        <p:nvSpPr>
          <p:cNvPr id="8" name="Rectangle 7"/>
          <p:cNvSpPr/>
          <p:nvPr/>
        </p:nvSpPr>
        <p:spPr bwMode="auto">
          <a:xfrm>
            <a:off x="5048335" y="2576578"/>
            <a:ext cx="2205318" cy="355002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400" b="1" u="sng" dirty="0">
                <a:latin typeface="Arial" charset="0"/>
                <a:cs typeface="Arial" charset="0"/>
              </a:rPr>
              <a:t>Application Data by</a:t>
            </a:r>
          </a:p>
          <a:p>
            <a:pPr marL="177800" indent="-177800" algn="ctr" eaLnBrk="0" fontAlgn="base" hangingPunct="0">
              <a:lnSpc>
                <a:spcPct val="90000"/>
              </a:lnSpc>
              <a:spcBef>
                <a:spcPct val="20000"/>
              </a:spcBef>
              <a:spcAft>
                <a:spcPct val="20000"/>
              </a:spcAft>
            </a:pPr>
            <a:r>
              <a:rPr lang="en-GB" sz="1400" b="1" u="sng" dirty="0">
                <a:latin typeface="Arial" charset="0"/>
                <a:cs typeface="Arial" charset="0"/>
              </a:rPr>
              <a:t>Portfolio </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Cards Requested Limit Card Type Auto Finance Loan Tenure Deposit Vehicle Status</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Home</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Property Type Loan to Value Ratio</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Property Location Number of Applicants</a:t>
            </a:r>
          </a:p>
        </p:txBody>
      </p:sp>
      <p:sp>
        <p:nvSpPr>
          <p:cNvPr id="9" name="Rectangle 8"/>
          <p:cNvSpPr/>
          <p:nvPr/>
        </p:nvSpPr>
        <p:spPr bwMode="auto">
          <a:xfrm>
            <a:off x="7838017" y="2576578"/>
            <a:ext cx="2205318" cy="355002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400" b="1" u="sng" dirty="0">
                <a:latin typeface="Arial" charset="0"/>
                <a:cs typeface="Arial" charset="0"/>
              </a:rPr>
              <a:t>Bureau Data</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Worst Delinquency Number of Times Delinquent Number of Facilities</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Time since most recent opening</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Number of Enquiries Exposure Levels by product type / total </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Legal Status Outstanding Balance </a:t>
            </a:r>
          </a:p>
          <a:p>
            <a:pPr marL="177800" indent="-177800" eaLnBrk="0" fontAlgn="base" hangingPunct="0">
              <a:lnSpc>
                <a:spcPct val="90000"/>
              </a:lnSpc>
              <a:spcBef>
                <a:spcPct val="20000"/>
              </a:spcBef>
              <a:spcAft>
                <a:spcPct val="20000"/>
              </a:spcAft>
              <a:buFont typeface="Arial" panose="020B0604020202020204" pitchFamily="34" charset="0"/>
              <a:buChar char="•"/>
            </a:pPr>
            <a:endParaRPr lang="en-GB" sz="1200" dirty="0">
              <a:latin typeface="Arial" charset="0"/>
              <a:cs typeface="Arial" charset="0"/>
            </a:endParaRPr>
          </a:p>
          <a:p>
            <a:pPr eaLnBrk="0" fontAlgn="base" hangingPunct="0">
              <a:lnSpc>
                <a:spcPct val="90000"/>
              </a:lnSpc>
              <a:spcBef>
                <a:spcPct val="20000"/>
              </a:spcBef>
              <a:spcAft>
                <a:spcPct val="20000"/>
              </a:spcAft>
            </a:pPr>
            <a:r>
              <a:rPr lang="en-GB" sz="1200" dirty="0">
                <a:latin typeface="Arial" charset="0"/>
                <a:cs typeface="Arial" charset="0"/>
              </a:rPr>
              <a:t>*** L1M / L3M / L6M / L12M</a:t>
            </a:r>
          </a:p>
          <a:p>
            <a:pPr marL="177800" indent="-177800" eaLnBrk="0" fontAlgn="base" hangingPunct="0">
              <a:lnSpc>
                <a:spcPct val="90000"/>
              </a:lnSpc>
              <a:spcBef>
                <a:spcPct val="20000"/>
              </a:spcBef>
              <a:spcAft>
                <a:spcPct val="20000"/>
              </a:spcAft>
              <a:buFont typeface="Arial" panose="020B0604020202020204" pitchFamily="34" charset="0"/>
              <a:buChar char="•"/>
            </a:pPr>
            <a:endParaRPr lang="en-GB" sz="1200" dirty="0">
              <a:latin typeface="Arial" charset="0"/>
              <a:cs typeface="Arial" charset="0"/>
            </a:endParaRPr>
          </a:p>
        </p:txBody>
      </p:sp>
      <p:pic>
        <p:nvPicPr>
          <p:cNvPr id="3" name="Picture 2">
            <a:extLst>
              <a:ext uri="{FF2B5EF4-FFF2-40B4-BE49-F238E27FC236}">
                <a16:creationId xmlns:a16="http://schemas.microsoft.com/office/drawing/2014/main" id="{4AA069E7-EC33-5F81-1CF0-653AA9ADC4EC}"/>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A27E20D8-B9EE-B7F5-AFFF-B58B6C69BCEC}"/>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109044641"/>
      </p:ext>
    </p:extLst>
  </p:cSld>
  <p:clrMapOvr>
    <a:masterClrMapping/>
  </p:clrMapOvr>
  <p:transition spd="med">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6231" y="18353"/>
            <a:ext cx="8315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2400" dirty="0"/>
              <a:t>Acquisition Analytics – Alternative Data Characteristic Examples</a:t>
            </a:r>
          </a:p>
        </p:txBody>
      </p:sp>
      <p:sp>
        <p:nvSpPr>
          <p:cNvPr id="13" name="Content Placeholder 12"/>
          <p:cNvSpPr>
            <a:spLocks noGrp="1"/>
          </p:cNvSpPr>
          <p:nvPr>
            <p:ph idx="1"/>
          </p:nvPr>
        </p:nvSpPr>
        <p:spPr>
          <a:xfrm>
            <a:off x="1578448" y="667171"/>
            <a:ext cx="9075737" cy="4665662"/>
          </a:xfrm>
        </p:spPr>
        <p:txBody>
          <a:bodyPr/>
          <a:lstStyle/>
          <a:p>
            <a:pPr marL="0" indent="0">
              <a:buNone/>
            </a:pPr>
            <a:r>
              <a:rPr lang="en-GB" dirty="0">
                <a:solidFill>
                  <a:schemeClr val="tx1"/>
                </a:solidFill>
              </a:rPr>
              <a:t>Application Scorecards utilise characteristics from Alternate Datasources (Telco, Handset, Internet Data), example characteristics include: -</a:t>
            </a:r>
          </a:p>
        </p:txBody>
      </p:sp>
      <p:sp>
        <p:nvSpPr>
          <p:cNvPr id="2" name="Rectangle 1"/>
          <p:cNvSpPr/>
          <p:nvPr/>
        </p:nvSpPr>
        <p:spPr bwMode="auto">
          <a:xfrm>
            <a:off x="1778582" y="2286915"/>
            <a:ext cx="2205318" cy="3733639"/>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600" b="1" u="sng" dirty="0">
                <a:latin typeface="Arial" charset="0"/>
                <a:cs typeface="Arial" charset="0"/>
              </a:rPr>
              <a:t>Telco Data </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Handset Type</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Length of time customer</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Number of Calls last week</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Pre-paid / Post-paid </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Last Handset Renewal</a:t>
            </a:r>
          </a:p>
          <a:p>
            <a:pPr marL="177800" indent="-177800" eaLnBrk="0" fontAlgn="base" hangingPunct="0">
              <a:lnSpc>
                <a:spcPct val="90000"/>
              </a:lnSpc>
              <a:spcBef>
                <a:spcPct val="20000"/>
              </a:spcBef>
              <a:spcAft>
                <a:spcPct val="20000"/>
              </a:spcAft>
              <a:buFont typeface="Arial" panose="020B0604020202020204" pitchFamily="34" charset="0"/>
              <a:buChar char="•"/>
            </a:pPr>
            <a:endParaRPr lang="en-GB" sz="1200" dirty="0">
              <a:latin typeface="Arial" charset="0"/>
              <a:cs typeface="Arial" charset="0"/>
            </a:endParaRPr>
          </a:p>
          <a:p>
            <a:pPr marL="177800" indent="-177800" eaLnBrk="0" fontAlgn="base" hangingPunct="0">
              <a:lnSpc>
                <a:spcPct val="90000"/>
              </a:lnSpc>
              <a:spcBef>
                <a:spcPct val="20000"/>
              </a:spcBef>
              <a:spcAft>
                <a:spcPct val="20000"/>
              </a:spcAft>
              <a:buFont typeface="Arial" panose="020B0604020202020204" pitchFamily="34" charset="0"/>
              <a:buChar char="•"/>
            </a:pPr>
            <a:endParaRPr lang="en-GB" sz="1200" dirty="0">
              <a:latin typeface="Arial" charset="0"/>
              <a:cs typeface="Arial" charset="0"/>
            </a:endParaRPr>
          </a:p>
          <a:p>
            <a:pPr marL="177800" indent="-177800" eaLnBrk="0" fontAlgn="base" hangingPunct="0">
              <a:lnSpc>
                <a:spcPct val="90000"/>
              </a:lnSpc>
              <a:spcBef>
                <a:spcPct val="20000"/>
              </a:spcBef>
              <a:spcAft>
                <a:spcPct val="20000"/>
              </a:spcAft>
              <a:buFont typeface="Arial" panose="020B0604020202020204" pitchFamily="34" charset="0"/>
              <a:buChar char="•"/>
            </a:pPr>
            <a:endParaRPr lang="en-GB" sz="1200" dirty="0">
              <a:latin typeface="Arial" charset="0"/>
              <a:cs typeface="Arial" charset="0"/>
            </a:endParaRPr>
          </a:p>
        </p:txBody>
      </p:sp>
      <p:sp>
        <p:nvSpPr>
          <p:cNvPr id="8" name="Rectangle 7"/>
          <p:cNvSpPr/>
          <p:nvPr/>
        </p:nvSpPr>
        <p:spPr bwMode="auto">
          <a:xfrm>
            <a:off x="5113724" y="2286915"/>
            <a:ext cx="2205318" cy="3733639"/>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600" b="1" u="sng" dirty="0">
                <a:latin typeface="Arial" charset="0"/>
                <a:cs typeface="Arial" charset="0"/>
              </a:rPr>
              <a:t>Handset Data </a:t>
            </a:r>
          </a:p>
          <a:p>
            <a:pPr eaLnBrk="0" fontAlgn="base" hangingPunct="0">
              <a:lnSpc>
                <a:spcPct val="90000"/>
              </a:lnSpc>
              <a:spcBef>
                <a:spcPct val="20000"/>
              </a:spcBef>
              <a:spcAft>
                <a:spcPct val="20000"/>
              </a:spcAft>
            </a:pPr>
            <a:r>
              <a:rPr lang="en-GB" sz="1200" dirty="0">
                <a:latin typeface="Arial" charset="0"/>
                <a:cs typeface="Arial" charset="0"/>
              </a:rPr>
              <a:t>Handset Usage Number of Apps </a:t>
            </a:r>
          </a:p>
          <a:p>
            <a:pPr eaLnBrk="0" fontAlgn="base" hangingPunct="0">
              <a:lnSpc>
                <a:spcPct val="90000"/>
              </a:lnSpc>
              <a:spcBef>
                <a:spcPct val="20000"/>
              </a:spcBef>
              <a:spcAft>
                <a:spcPct val="20000"/>
              </a:spcAft>
            </a:pPr>
            <a:r>
              <a:rPr lang="en-GB" sz="1200" dirty="0">
                <a:latin typeface="Arial" charset="0"/>
                <a:cs typeface="Arial" charset="0"/>
              </a:rPr>
              <a:t>Time on Internet last week (minutes)</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Average Screen Time </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Time in Use </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Location </a:t>
            </a:r>
            <a:endParaRPr lang="en-GB" altLang="ko-KR" sz="1200" dirty="0">
              <a:latin typeface="Arial" charset="0"/>
              <a:cs typeface="Arial" charset="0"/>
            </a:endParaRP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Area of Residence (handset location 12am – 6am)</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Number of times outside residential area 6am 12pm last week</a:t>
            </a: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Number of Locations between x and Y times</a:t>
            </a: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Website Category Searches</a:t>
            </a:r>
          </a:p>
          <a:p>
            <a:pPr marL="171450" indent="-171450" eaLnBrk="0" fontAlgn="base" hangingPunct="0">
              <a:lnSpc>
                <a:spcPct val="90000"/>
              </a:lnSpc>
              <a:spcBef>
                <a:spcPct val="20000"/>
              </a:spcBef>
              <a:spcAft>
                <a:spcPct val="20000"/>
              </a:spcAft>
              <a:buFont typeface="Arial" panose="020B0604020202020204" pitchFamily="34" charset="0"/>
              <a:buChar char="•"/>
            </a:pPr>
            <a:endParaRPr lang="en-GB" dirty="0">
              <a:latin typeface="Arial" charset="0"/>
              <a:cs typeface="Arial" charset="0"/>
            </a:endParaRPr>
          </a:p>
        </p:txBody>
      </p:sp>
      <p:sp>
        <p:nvSpPr>
          <p:cNvPr id="9" name="Rectangle 8"/>
          <p:cNvSpPr/>
          <p:nvPr/>
        </p:nvSpPr>
        <p:spPr bwMode="auto">
          <a:xfrm>
            <a:off x="8322225" y="2286915"/>
            <a:ext cx="2205318" cy="3733639"/>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600" b="1" u="sng" dirty="0">
                <a:latin typeface="Arial" charset="0"/>
                <a:cs typeface="Arial" charset="0"/>
              </a:rPr>
              <a:t>Psychometric Data </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Average Time to response to question A, B, C (6 moral questions)</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Time Taken to Answer </a:t>
            </a:r>
            <a:r>
              <a:rPr lang="en-GB" sz="1200" dirty="0" err="1">
                <a:latin typeface="Arial" charset="0"/>
                <a:cs typeface="Arial" charset="0"/>
              </a:rPr>
              <a:t>DoB</a:t>
            </a:r>
            <a:endParaRPr lang="en-GB" sz="1200" dirty="0">
              <a:latin typeface="Arial" charset="0"/>
              <a:cs typeface="Arial" charset="0"/>
            </a:endParaRPr>
          </a:p>
          <a:p>
            <a:pPr marL="177800" indent="-177800" eaLnBrk="0" fontAlgn="base" hangingPunct="0">
              <a:lnSpc>
                <a:spcPct val="90000"/>
              </a:lnSpc>
              <a:spcBef>
                <a:spcPct val="20000"/>
              </a:spcBef>
              <a:spcAft>
                <a:spcPct val="20000"/>
              </a:spcAft>
              <a:buFont typeface="Arial" panose="020B0604020202020204" pitchFamily="34" charset="0"/>
              <a:buChar char="•"/>
            </a:pPr>
            <a:endParaRPr lang="en-GB" sz="1200" dirty="0">
              <a:latin typeface="Arial" charset="0"/>
              <a:cs typeface="Arial" charset="0"/>
            </a:endParaRPr>
          </a:p>
        </p:txBody>
      </p:sp>
      <p:pic>
        <p:nvPicPr>
          <p:cNvPr id="3" name="Picture 2">
            <a:extLst>
              <a:ext uri="{FF2B5EF4-FFF2-40B4-BE49-F238E27FC236}">
                <a16:creationId xmlns:a16="http://schemas.microsoft.com/office/drawing/2014/main" id="{DC2A4C6D-8216-211A-2E0B-A442CA2145A0}"/>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2C78815F-B98F-8472-4EAC-29CA8BD2185E}"/>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664279971"/>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4" name="Title 3"/>
          <p:cNvSpPr>
            <a:spLocks noGrp="1"/>
          </p:cNvSpPr>
          <p:nvPr>
            <p:ph type="title"/>
          </p:nvPr>
        </p:nvSpPr>
        <p:spPr>
          <a:xfrm>
            <a:off x="838200" y="643467"/>
            <a:ext cx="2951205" cy="5571066"/>
          </a:xfrm>
        </p:spPr>
        <p:txBody>
          <a:bodyPr>
            <a:normAutofit/>
          </a:bodyPr>
          <a:lstStyle/>
          <a:p>
            <a:r>
              <a:rPr lang="en-GB">
                <a:solidFill>
                  <a:srgbClr val="FFFFFF"/>
                </a:solidFill>
              </a:rPr>
              <a:t>APDS Consulting - Matthew Freeman Biography</a:t>
            </a:r>
          </a:p>
        </p:txBody>
      </p:sp>
      <p:sp>
        <p:nvSpPr>
          <p:cNvPr id="5" name="Content Placeholder 4"/>
          <p:cNvSpPr>
            <a:spLocks/>
          </p:cNvSpPr>
          <p:nvPr/>
        </p:nvSpPr>
        <p:spPr>
          <a:xfrm>
            <a:off x="6000037" y="1647713"/>
            <a:ext cx="4457745" cy="4485232"/>
          </a:xfrm>
          <a:prstGeom prst="rect">
            <a:avLst/>
          </a:prstGeom>
          <a:ln>
            <a:noFill/>
          </a:ln>
        </p:spPr>
        <p:txBody>
          <a:bodyPr>
            <a:normAutofit fontScale="77500" lnSpcReduction="20000"/>
          </a:bodyPr>
          <a:lstStyle/>
          <a:p>
            <a:pPr defTabSz="444398">
              <a:lnSpc>
                <a:spcPct val="90000"/>
              </a:lnSpc>
              <a:spcAft>
                <a:spcPts val="540"/>
              </a:spcAft>
            </a:pPr>
            <a:endParaRPr lang="en-GB" sz="1400" kern="1200" dirty="0">
              <a:solidFill>
                <a:schemeClr val="tx1"/>
              </a:solidFill>
              <a:latin typeface="+mj-lt"/>
              <a:ea typeface="+mn-ea"/>
              <a:cs typeface="+mn-cs"/>
            </a:endParaRPr>
          </a:p>
          <a:p>
            <a:pPr algn="just" defTabSz="444398">
              <a:lnSpc>
                <a:spcPct val="90000"/>
              </a:lnSpc>
              <a:spcAft>
                <a:spcPts val="540"/>
              </a:spcAft>
            </a:pPr>
            <a:r>
              <a:rPr lang="en-GB" sz="1400" kern="1200" dirty="0">
                <a:solidFill>
                  <a:srgbClr val="095697"/>
                </a:solidFill>
                <a:latin typeface="+mn-lt"/>
                <a:ea typeface="+mn-ea"/>
                <a:cs typeface="+mn-cs"/>
              </a:rPr>
              <a:t>Much of this experience has been gained within the big credit risk consulting firms (such as Experian and FICO) and with large banking and finance groups (such as Lloyds, Barclays, United Overseas Bank and GE Capital), developing both operational (supervised segmented application and behavioural scorecards (incorporating statistical and business oriented segmentation), built utilising linear or logistic regression) and regulatory (Basel II &amp; IFRS9 PD, EAD and LGD) models, utilising a wide range of internal and external datasources (which have undergone detailed and specific quality checks to ensure that they are fit for the modelling / analytical purpose for which they are intended).  Models and associated strategies have been developed for all the major consumer product groups such as cards, loans and mortgages.</a:t>
            </a:r>
          </a:p>
          <a:p>
            <a:pPr algn="just" defTabSz="444398">
              <a:lnSpc>
                <a:spcPct val="90000"/>
              </a:lnSpc>
              <a:spcAft>
                <a:spcPts val="540"/>
              </a:spcAft>
            </a:pPr>
            <a:r>
              <a:rPr lang="en-GB" sz="1400" kern="1200" dirty="0">
                <a:solidFill>
                  <a:srgbClr val="095697"/>
                </a:solidFill>
                <a:latin typeface="+mn-lt"/>
                <a:ea typeface="+mn-ea"/>
                <a:cs typeface="+mn-cs"/>
              </a:rPr>
              <a:t> </a:t>
            </a:r>
          </a:p>
          <a:p>
            <a:pPr algn="just" defTabSz="444398">
              <a:lnSpc>
                <a:spcPct val="90000"/>
              </a:lnSpc>
              <a:spcAft>
                <a:spcPts val="540"/>
              </a:spcAft>
            </a:pPr>
            <a:r>
              <a:rPr lang="en-GB" sz="1400" kern="1200" dirty="0">
                <a:solidFill>
                  <a:srgbClr val="095697"/>
                </a:solidFill>
                <a:latin typeface="+mn-lt"/>
                <a:ea typeface="+mn-ea"/>
                <a:cs typeface="+mn-cs"/>
              </a:rPr>
              <a:t>More recently he has started to consider how the new, exciting and developing datasources (reviewing current data scenarios, whilst identifying any data gaps and therefore the need for enhanced data collection that fits with intended business (problem solving) use of the data), thrown up by the Big Data revolution, can be used to help both traditional and new lenders to exploit the opportunities that have been created, including identifying potential high net worth individuals for a wealth management bank, how to source new customers in a risk responsible manner where traditional credit data is thin, but newer innovative sources are abundant or the developing of risk and marketing models for the pre-paid mobile telephone sector in Asia.</a:t>
            </a:r>
          </a:p>
          <a:p>
            <a:pPr algn="just" defTabSz="444398">
              <a:lnSpc>
                <a:spcPct val="90000"/>
              </a:lnSpc>
              <a:spcAft>
                <a:spcPts val="540"/>
              </a:spcAft>
            </a:pPr>
            <a:r>
              <a:rPr lang="en-GB" sz="1400" kern="1200" dirty="0">
                <a:solidFill>
                  <a:srgbClr val="095697"/>
                </a:solidFill>
                <a:latin typeface="+mn-lt"/>
                <a:ea typeface="+mn-ea"/>
                <a:cs typeface="+mn-cs"/>
              </a:rPr>
              <a:t> </a:t>
            </a:r>
          </a:p>
          <a:p>
            <a:pPr algn="just" defTabSz="444398">
              <a:lnSpc>
                <a:spcPct val="90000"/>
              </a:lnSpc>
              <a:spcAft>
                <a:spcPts val="540"/>
              </a:spcAft>
            </a:pPr>
            <a:r>
              <a:rPr lang="en-GB" sz="1400" kern="1200" dirty="0">
                <a:solidFill>
                  <a:srgbClr val="095697"/>
                </a:solidFill>
                <a:latin typeface="+mn-lt"/>
                <a:ea typeface="+mn-ea"/>
                <a:cs typeface="+mn-cs"/>
              </a:rPr>
              <a:t>Typically, all data analysis (including quality assurance and data manipulation (merging / creating new advanced combinations of variables) has been carried out utilising the SAS, Python or R software (as well as specialised statistical modelling software (supplied by the likes of Experian, FICO or Paragon Business Solutions).   </a:t>
            </a:r>
          </a:p>
          <a:p>
            <a:pPr marL="0" indent="0">
              <a:lnSpc>
                <a:spcPct val="90000"/>
              </a:lnSpc>
              <a:spcAft>
                <a:spcPts val="600"/>
              </a:spcAft>
              <a:buNone/>
            </a:pPr>
            <a:endParaRPr lang="en-GB" sz="1400" dirty="0"/>
          </a:p>
        </p:txBody>
      </p:sp>
      <p:sp>
        <p:nvSpPr>
          <p:cNvPr id="6" name="TextBox 5"/>
          <p:cNvSpPr txBox="1"/>
          <p:nvPr/>
        </p:nvSpPr>
        <p:spPr>
          <a:xfrm>
            <a:off x="6000037" y="1138521"/>
            <a:ext cx="4441370" cy="912301"/>
          </a:xfrm>
          <a:prstGeom prst="rect">
            <a:avLst/>
          </a:prstGeom>
          <a:noFill/>
        </p:spPr>
        <p:txBody>
          <a:bodyPr wrap="square" rtlCol="0">
            <a:spAutoFit/>
          </a:bodyPr>
          <a:lstStyle/>
          <a:p>
            <a:pPr algn="just" defTabSz="444398">
              <a:spcAft>
                <a:spcPts val="540"/>
              </a:spcAft>
            </a:pPr>
            <a:r>
              <a:rPr lang="en-GB" sz="778" kern="1200" dirty="0">
                <a:solidFill>
                  <a:schemeClr val="tx1"/>
                </a:solidFill>
                <a:latin typeface="+mn-lt"/>
                <a:ea typeface="+mn-ea"/>
                <a:cs typeface="+mn-cs"/>
              </a:rPr>
              <a:t>Matthew has twenty plus years retail financial services industry experience, predominantly within the analytical risk management sphere, covering diverse geographies ranging from the United Kingdom and Western Europe, throughout the Middle East and India, China, Asia (North and across the South East) and Australasia (Australia and New Zealand). </a:t>
            </a:r>
          </a:p>
          <a:p>
            <a:pPr>
              <a:spcAft>
                <a:spcPts val="600"/>
              </a:spcAft>
            </a:pP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640" y="1172518"/>
            <a:ext cx="711118" cy="794353"/>
          </a:xfrm>
          <a:prstGeom prst="rect">
            <a:avLst/>
          </a:prstGeom>
        </p:spPr>
      </p:pic>
      <p:pic>
        <p:nvPicPr>
          <p:cNvPr id="2" name="Picture 1">
            <a:extLst>
              <a:ext uri="{FF2B5EF4-FFF2-40B4-BE49-F238E27FC236}">
                <a16:creationId xmlns:a16="http://schemas.microsoft.com/office/drawing/2014/main" id="{CD0DAB4D-7F3F-0967-544B-F2B30559F674}"/>
              </a:ext>
            </a:extLst>
          </p:cNvPr>
          <p:cNvPicPr/>
          <p:nvPr/>
        </p:nvPicPr>
        <p:blipFill>
          <a:blip r:embed="rId3"/>
          <a:srcRect/>
          <a:stretch>
            <a:fillRect/>
          </a:stretch>
        </p:blipFill>
        <p:spPr>
          <a:xfrm>
            <a:off x="11037455" y="5837382"/>
            <a:ext cx="1154545" cy="1020619"/>
          </a:xfrm>
          <a:prstGeom prst="rect">
            <a:avLst/>
          </a:prstGeom>
          <a:noFill/>
          <a:ln>
            <a:noFill/>
            <a:prstDash/>
          </a:ln>
        </p:spPr>
      </p:pic>
    </p:spTree>
    <p:extLst>
      <p:ext uri="{BB962C8B-B14F-4D97-AF65-F5344CB8AC3E}">
        <p14:creationId xmlns:p14="http://schemas.microsoft.com/office/powerpoint/2010/main" val="4139681291"/>
      </p:ext>
    </p:extLst>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22127" y="0"/>
            <a:ext cx="82171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Acquisition Analytics – Propensity Models</a:t>
            </a:r>
          </a:p>
        </p:txBody>
      </p:sp>
      <p:sp>
        <p:nvSpPr>
          <p:cNvPr id="13" name="Content Placeholder 12"/>
          <p:cNvSpPr>
            <a:spLocks noGrp="1"/>
          </p:cNvSpPr>
          <p:nvPr>
            <p:ph idx="1"/>
          </p:nvPr>
        </p:nvSpPr>
        <p:spPr>
          <a:xfrm>
            <a:off x="1088776" y="2363788"/>
            <a:ext cx="9075737" cy="5082246"/>
          </a:xfrm>
        </p:spPr>
        <p:txBody>
          <a:bodyPr/>
          <a:lstStyle/>
          <a:p>
            <a:r>
              <a:rPr lang="en-GB" dirty="0">
                <a:solidFill>
                  <a:schemeClr val="tx1"/>
                </a:solidFill>
              </a:rPr>
              <a:t>Models can cover many areas </a:t>
            </a:r>
            <a:r>
              <a:rPr lang="en-US" altLang="ko-KR" dirty="0">
                <a:solidFill>
                  <a:schemeClr val="tx1"/>
                </a:solidFill>
              </a:rPr>
              <a:t>: -</a:t>
            </a:r>
            <a:endParaRPr lang="en-GB" dirty="0">
              <a:solidFill>
                <a:schemeClr val="tx1"/>
              </a:solidFill>
            </a:endParaRPr>
          </a:p>
          <a:p>
            <a:pPr lvl="2"/>
            <a:r>
              <a:rPr lang="en-GB" sz="1400" dirty="0"/>
              <a:t>Product Propensity – which product, when Credit Propensity – determining which customers need additional credit</a:t>
            </a:r>
          </a:p>
          <a:p>
            <a:pPr lvl="2"/>
            <a:r>
              <a:rPr lang="en-GB" sz="1400" dirty="0"/>
              <a:t>Usage – determining which customers will generate the most revenue through greater usage</a:t>
            </a:r>
          </a:p>
          <a:p>
            <a:r>
              <a:rPr lang="en-GB" dirty="0">
                <a:solidFill>
                  <a:schemeClr val="tx1"/>
                </a:solidFill>
              </a:rPr>
              <a:t>Benefits include </a:t>
            </a:r>
          </a:p>
          <a:p>
            <a:pPr lvl="2"/>
            <a:r>
              <a:rPr lang="en-GB" sz="1400" dirty="0"/>
              <a:t>Strategic Customer Targeting</a:t>
            </a:r>
          </a:p>
          <a:p>
            <a:pPr lvl="2"/>
            <a:r>
              <a:rPr lang="en-GB" sz="1400" dirty="0"/>
              <a:t>Reduced Marketing Costs</a:t>
            </a:r>
          </a:p>
          <a:p>
            <a:pPr lvl="2"/>
            <a:r>
              <a:rPr lang="en-GB" sz="1400" dirty="0"/>
              <a:t>Efficient Decisioning Increased Revenue</a:t>
            </a:r>
          </a:p>
          <a:p>
            <a:r>
              <a:rPr lang="en-GB" dirty="0">
                <a:solidFill>
                  <a:schemeClr val="tx1"/>
                </a:solidFill>
              </a:rPr>
              <a:t>Examples</a:t>
            </a:r>
          </a:p>
          <a:p>
            <a:pPr lvl="2"/>
            <a:r>
              <a:rPr lang="en-GB" sz="1400" dirty="0"/>
              <a:t>Propensity to spend on a Credit Card</a:t>
            </a:r>
          </a:p>
          <a:p>
            <a:pPr lvl="2"/>
            <a:r>
              <a:rPr lang="en-GB" sz="1400" dirty="0"/>
              <a:t>Propensity to Revolve a balance on a CC</a:t>
            </a:r>
          </a:p>
          <a:p>
            <a:pPr lvl="2"/>
            <a:r>
              <a:rPr lang="en-GB" sz="1400" dirty="0"/>
              <a:t>Propensity to Attrite / Switch a Mortgage</a:t>
            </a:r>
          </a:p>
        </p:txBody>
      </p:sp>
      <p:pic>
        <p:nvPicPr>
          <p:cNvPr id="2" name="Picture 1">
            <a:extLst>
              <a:ext uri="{FF2B5EF4-FFF2-40B4-BE49-F238E27FC236}">
                <a16:creationId xmlns:a16="http://schemas.microsoft.com/office/drawing/2014/main" id="{3A0B0F2B-DF1D-5664-3BA7-E09983D22B48}"/>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783CE48D-3E23-FA37-7F9C-2B80AE567620}"/>
              </a:ext>
            </a:extLst>
          </p:cNvPr>
          <p:cNvSpPr txBox="1"/>
          <p:nvPr/>
        </p:nvSpPr>
        <p:spPr>
          <a:xfrm>
            <a:off x="420087" y="743744"/>
            <a:ext cx="10413114" cy="1661993"/>
          </a:xfrm>
          <a:prstGeom prst="rect">
            <a:avLst/>
          </a:prstGeom>
          <a:noFill/>
        </p:spPr>
        <p:txBody>
          <a:bodyPr wrap="square" rtlCol="0">
            <a:spAutoFit/>
          </a:bodyPr>
          <a:lstStyle/>
          <a:p>
            <a:r>
              <a:rPr lang="en-GB" sz="2800" dirty="0">
                <a:solidFill>
                  <a:schemeClr val="tx1"/>
                </a:solidFill>
              </a:rPr>
              <a:t>Propensity Models help to determine which customers are likely to use the product on offering, enabling the bank to select the most profit customers</a:t>
            </a:r>
          </a:p>
          <a:p>
            <a:endParaRPr lang="en-GB" dirty="0"/>
          </a:p>
        </p:txBody>
      </p:sp>
      <p:sp>
        <p:nvSpPr>
          <p:cNvPr id="5" name="TextBox 4">
            <a:extLst>
              <a:ext uri="{FF2B5EF4-FFF2-40B4-BE49-F238E27FC236}">
                <a16:creationId xmlns:a16="http://schemas.microsoft.com/office/drawing/2014/main" id="{06789749-4AEF-B7D2-9CB4-7B82BB65CA2C}"/>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903828648"/>
      </p:ext>
    </p:extLst>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20419"/>
            <a:ext cx="9598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Acquisition Analytics – Propensity Data Examples</a:t>
            </a:r>
          </a:p>
        </p:txBody>
      </p:sp>
      <p:sp>
        <p:nvSpPr>
          <p:cNvPr id="13" name="Content Placeholder 12"/>
          <p:cNvSpPr>
            <a:spLocks noGrp="1"/>
          </p:cNvSpPr>
          <p:nvPr>
            <p:ph idx="1"/>
          </p:nvPr>
        </p:nvSpPr>
        <p:spPr>
          <a:xfrm>
            <a:off x="523173" y="743744"/>
            <a:ext cx="11158754" cy="4665662"/>
          </a:xfrm>
        </p:spPr>
        <p:txBody>
          <a:bodyPr/>
          <a:lstStyle/>
          <a:p>
            <a:pPr marL="0" indent="0">
              <a:buNone/>
            </a:pPr>
            <a:r>
              <a:rPr lang="en-GB" dirty="0">
                <a:solidFill>
                  <a:schemeClr val="tx1"/>
                </a:solidFill>
              </a:rPr>
              <a:t>Propensity Models utilise characteristics derived from historic applications, existing accounts &amp; alternative data , example characteristics include: -</a:t>
            </a:r>
          </a:p>
          <a:p>
            <a:pPr marL="0" indent="0">
              <a:buNone/>
            </a:pPr>
            <a:endParaRPr lang="en-GB" dirty="0"/>
          </a:p>
          <a:p>
            <a:pPr marL="0" indent="0">
              <a:buNone/>
            </a:pPr>
            <a:endParaRPr lang="en-GB" dirty="0"/>
          </a:p>
          <a:p>
            <a:pPr marL="0" indent="0">
              <a:buNone/>
            </a:pPr>
            <a:endParaRPr lang="en-GB" dirty="0"/>
          </a:p>
        </p:txBody>
      </p:sp>
      <p:sp>
        <p:nvSpPr>
          <p:cNvPr id="2" name="Rectangle 1"/>
          <p:cNvSpPr/>
          <p:nvPr/>
        </p:nvSpPr>
        <p:spPr bwMode="auto">
          <a:xfrm>
            <a:off x="2061446" y="2134892"/>
            <a:ext cx="2205318" cy="4665658"/>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600" b="1" u="sng" dirty="0">
                <a:latin typeface="Arial" charset="0"/>
                <a:cs typeface="Arial" charset="0"/>
              </a:rPr>
              <a:t>Product Propensity Data</a:t>
            </a:r>
          </a:p>
          <a:p>
            <a:pPr eaLnBrk="0" fontAlgn="base" hangingPunct="0">
              <a:lnSpc>
                <a:spcPct val="90000"/>
              </a:lnSpc>
              <a:spcBef>
                <a:spcPct val="20000"/>
              </a:spcBef>
              <a:spcAft>
                <a:spcPct val="20000"/>
              </a:spcAft>
            </a:pPr>
            <a:r>
              <a:rPr lang="en-GB" sz="1200" b="1" dirty="0">
                <a:latin typeface="Arial" charset="0"/>
                <a:cs typeface="Arial" charset="0"/>
              </a:rPr>
              <a:t>Demographics </a:t>
            </a:r>
            <a:r>
              <a:rPr lang="en-GB" sz="1200" dirty="0">
                <a:latin typeface="Arial" charset="0"/>
                <a:cs typeface="Arial" charset="0"/>
              </a:rPr>
              <a:t>Age </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Marital Status </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Education </a:t>
            </a:r>
          </a:p>
          <a:p>
            <a:pPr eaLnBrk="0" fontAlgn="base" hangingPunct="0">
              <a:lnSpc>
                <a:spcPct val="90000"/>
              </a:lnSpc>
              <a:spcBef>
                <a:spcPct val="20000"/>
              </a:spcBef>
              <a:spcAft>
                <a:spcPct val="20000"/>
              </a:spcAft>
            </a:pPr>
            <a:r>
              <a:rPr lang="en-GB" sz="1200" b="1" dirty="0">
                <a:latin typeface="Arial" charset="0"/>
                <a:cs typeface="Arial" charset="0"/>
              </a:rPr>
              <a:t>Behavioural</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No. Accounts by product type</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Credit Turnover</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Time since loan paid up</a:t>
            </a:r>
          </a:p>
          <a:p>
            <a:pPr eaLnBrk="0" fontAlgn="base" hangingPunct="0">
              <a:lnSpc>
                <a:spcPct val="90000"/>
              </a:lnSpc>
              <a:spcBef>
                <a:spcPct val="20000"/>
              </a:spcBef>
              <a:spcAft>
                <a:spcPct val="20000"/>
              </a:spcAft>
            </a:pPr>
            <a:endParaRPr lang="en-GB" sz="1200" dirty="0">
              <a:latin typeface="Arial" charset="0"/>
              <a:cs typeface="Arial" charset="0"/>
            </a:endParaRPr>
          </a:p>
          <a:p>
            <a:pPr eaLnBrk="0" fontAlgn="base" hangingPunct="0">
              <a:lnSpc>
                <a:spcPct val="90000"/>
              </a:lnSpc>
              <a:spcBef>
                <a:spcPct val="20000"/>
              </a:spcBef>
              <a:spcAft>
                <a:spcPct val="20000"/>
              </a:spcAft>
            </a:pPr>
            <a:r>
              <a:rPr lang="en-GB" sz="1200" b="1" dirty="0">
                <a:latin typeface="Arial" charset="0"/>
                <a:cs typeface="Arial" charset="0"/>
              </a:rPr>
              <a:t>Bureau </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No. Credit Accounts</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No. Enquiries</a:t>
            </a:r>
          </a:p>
          <a:p>
            <a:pPr eaLnBrk="0" fontAlgn="base" hangingPunct="0">
              <a:lnSpc>
                <a:spcPct val="90000"/>
              </a:lnSpc>
              <a:spcBef>
                <a:spcPct val="20000"/>
              </a:spcBef>
              <a:spcAft>
                <a:spcPct val="20000"/>
              </a:spcAft>
            </a:pPr>
            <a:r>
              <a:rPr lang="en-GB" sz="1200" b="1" dirty="0">
                <a:latin typeface="Arial" charset="0"/>
                <a:cs typeface="Arial" charset="0"/>
              </a:rPr>
              <a:t>Alternative Data</a:t>
            </a:r>
            <a:endParaRPr lang="en-GB" sz="1200" dirty="0">
              <a:latin typeface="Arial" charset="0"/>
              <a:cs typeface="Arial" charset="0"/>
            </a:endParaRPr>
          </a:p>
          <a:p>
            <a:pPr marL="171450" indent="-17145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Time at Telco </a:t>
            </a:r>
          </a:p>
          <a:p>
            <a:pPr marL="177800" indent="-177800" eaLnBrk="0" fontAlgn="base" hangingPunct="0">
              <a:lnSpc>
                <a:spcPct val="90000"/>
              </a:lnSpc>
              <a:spcBef>
                <a:spcPct val="20000"/>
              </a:spcBef>
              <a:spcAft>
                <a:spcPct val="20000"/>
              </a:spcAft>
              <a:buFont typeface="Arial" panose="020B0604020202020204" pitchFamily="34" charset="0"/>
              <a:buChar char="•"/>
            </a:pPr>
            <a:endParaRPr lang="en-GB" sz="1200" dirty="0">
              <a:solidFill>
                <a:srgbClr val="003399"/>
              </a:solidFill>
              <a:latin typeface="Arial" charset="0"/>
              <a:cs typeface="Arial" charset="0"/>
            </a:endParaRPr>
          </a:p>
        </p:txBody>
      </p:sp>
      <p:sp>
        <p:nvSpPr>
          <p:cNvPr id="8" name="Rectangle 7"/>
          <p:cNvSpPr/>
          <p:nvPr/>
        </p:nvSpPr>
        <p:spPr bwMode="auto">
          <a:xfrm>
            <a:off x="5004110" y="2134889"/>
            <a:ext cx="2205318" cy="4665661"/>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600" b="1" u="sng" dirty="0">
                <a:latin typeface="Arial" charset="0"/>
                <a:cs typeface="Arial" charset="0"/>
              </a:rPr>
              <a:t>Credit Propensity</a:t>
            </a:r>
          </a:p>
          <a:p>
            <a:pPr>
              <a:lnSpc>
                <a:spcPct val="90000"/>
              </a:lnSpc>
              <a:spcBef>
                <a:spcPct val="20000"/>
              </a:spcBef>
              <a:spcAft>
                <a:spcPct val="20000"/>
              </a:spcAft>
            </a:pPr>
            <a:r>
              <a:rPr lang="en-GB" sz="1200" b="1" dirty="0">
                <a:latin typeface="Arial" charset="0"/>
                <a:cs typeface="Arial" charset="0"/>
              </a:rPr>
              <a:t>Demographics </a:t>
            </a: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Age </a:t>
            </a: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Phone Indicator</a:t>
            </a: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Education</a:t>
            </a:r>
          </a:p>
          <a:p>
            <a:pPr>
              <a:lnSpc>
                <a:spcPct val="90000"/>
              </a:lnSpc>
              <a:spcBef>
                <a:spcPct val="20000"/>
              </a:spcBef>
              <a:spcAft>
                <a:spcPct val="20000"/>
              </a:spcAft>
            </a:pPr>
            <a:r>
              <a:rPr lang="en-GB" sz="1200" b="1" dirty="0">
                <a:latin typeface="Arial" charset="0"/>
                <a:cs typeface="Arial" charset="0"/>
              </a:rPr>
              <a:t>Behavioural</a:t>
            </a:r>
          </a:p>
          <a:p>
            <a:pPr>
              <a:lnSpc>
                <a:spcPct val="90000"/>
              </a:lnSpc>
              <a:spcBef>
                <a:spcPct val="20000"/>
              </a:spcBef>
              <a:spcAft>
                <a:spcPct val="20000"/>
              </a:spcAft>
            </a:pPr>
            <a:r>
              <a:rPr lang="en-GB" sz="1200" dirty="0">
                <a:latin typeface="Arial" charset="0"/>
                <a:cs typeface="Arial" charset="0"/>
              </a:rPr>
              <a:t>No. Accounts by product type </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Debit Turnover</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Card Utilisation</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Time since loan paid up</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Number of Transactions L1M / L3M / L6M </a:t>
            </a:r>
          </a:p>
          <a:p>
            <a:pPr>
              <a:lnSpc>
                <a:spcPct val="90000"/>
              </a:lnSpc>
              <a:spcBef>
                <a:spcPct val="20000"/>
              </a:spcBef>
              <a:spcAft>
                <a:spcPct val="20000"/>
              </a:spcAft>
            </a:pPr>
            <a:r>
              <a:rPr lang="en-GB" sz="1200" b="1" dirty="0">
                <a:latin typeface="Arial" charset="0"/>
                <a:cs typeface="Arial" charset="0"/>
              </a:rPr>
              <a:t>Bureau </a:t>
            </a: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No. New Credit Accounts last 3 months</a:t>
            </a: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No. Enquiries last 6 months</a:t>
            </a:r>
          </a:p>
          <a:p>
            <a:pPr>
              <a:lnSpc>
                <a:spcPct val="90000"/>
              </a:lnSpc>
              <a:spcBef>
                <a:spcPct val="20000"/>
              </a:spcBef>
              <a:spcAft>
                <a:spcPct val="20000"/>
              </a:spcAft>
            </a:pPr>
            <a:r>
              <a:rPr lang="en-GB" sz="1200" b="1" dirty="0">
                <a:latin typeface="Arial" charset="0"/>
                <a:cs typeface="Arial" charset="0"/>
              </a:rPr>
              <a:t>Alternative Data</a:t>
            </a:r>
            <a:endParaRPr lang="en-GB" sz="1200" dirty="0">
              <a:latin typeface="Arial" charset="0"/>
              <a:cs typeface="Arial" charset="0"/>
            </a:endParaRP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Mobile Screen Time last month </a:t>
            </a:r>
          </a:p>
        </p:txBody>
      </p:sp>
      <p:sp>
        <p:nvSpPr>
          <p:cNvPr id="9" name="Rectangle 8"/>
          <p:cNvSpPr/>
          <p:nvPr/>
        </p:nvSpPr>
        <p:spPr bwMode="auto">
          <a:xfrm>
            <a:off x="7818124" y="2134890"/>
            <a:ext cx="2205318" cy="4665660"/>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600" b="1" u="sng" dirty="0">
                <a:latin typeface="Arial" charset="0"/>
                <a:cs typeface="Arial" charset="0"/>
              </a:rPr>
              <a:t>Usage Propensity</a:t>
            </a:r>
          </a:p>
          <a:p>
            <a:pPr>
              <a:lnSpc>
                <a:spcPct val="90000"/>
              </a:lnSpc>
              <a:spcBef>
                <a:spcPct val="20000"/>
              </a:spcBef>
              <a:spcAft>
                <a:spcPct val="20000"/>
              </a:spcAft>
            </a:pPr>
            <a:r>
              <a:rPr lang="en-GB" sz="1200" b="1" dirty="0">
                <a:latin typeface="Arial" charset="0"/>
                <a:cs typeface="Arial" charset="0"/>
              </a:rPr>
              <a:t>Demographics</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Age</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Marital Status</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Education</a:t>
            </a:r>
          </a:p>
          <a:p>
            <a:pPr>
              <a:lnSpc>
                <a:spcPct val="90000"/>
              </a:lnSpc>
              <a:spcBef>
                <a:spcPct val="20000"/>
              </a:spcBef>
              <a:spcAft>
                <a:spcPct val="20000"/>
              </a:spcAft>
            </a:pPr>
            <a:r>
              <a:rPr lang="en-GB" sz="1200" b="1" dirty="0">
                <a:latin typeface="Arial" charset="0"/>
                <a:cs typeface="Arial" charset="0"/>
              </a:rPr>
              <a:t>Behavioural </a:t>
            </a:r>
            <a:r>
              <a:rPr lang="en-GB" sz="1200" dirty="0">
                <a:latin typeface="Arial" charset="0"/>
                <a:cs typeface="Arial" charset="0"/>
              </a:rPr>
              <a:t>No. Accounts by product type </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Credit Turnover</a:t>
            </a:r>
          </a:p>
          <a:p>
            <a:pPr marL="177800" indent="-17780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Time since limit increase (months)</a:t>
            </a:r>
          </a:p>
          <a:p>
            <a:pPr>
              <a:lnSpc>
                <a:spcPct val="90000"/>
              </a:lnSpc>
              <a:spcBef>
                <a:spcPct val="20000"/>
              </a:spcBef>
              <a:spcAft>
                <a:spcPct val="20000"/>
              </a:spcAft>
            </a:pPr>
            <a:r>
              <a:rPr lang="en-GB" sz="1200" b="1" dirty="0">
                <a:latin typeface="Arial" charset="0"/>
                <a:cs typeface="Arial" charset="0"/>
              </a:rPr>
              <a:t>Bureau</a:t>
            </a: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No. Credit Accounts last 6 months</a:t>
            </a: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No. Enquiries last 6 months / last 3 months</a:t>
            </a:r>
          </a:p>
          <a:p>
            <a:pPr>
              <a:lnSpc>
                <a:spcPct val="90000"/>
              </a:lnSpc>
              <a:spcBef>
                <a:spcPct val="20000"/>
              </a:spcBef>
              <a:spcAft>
                <a:spcPct val="20000"/>
              </a:spcAft>
            </a:pPr>
            <a:r>
              <a:rPr lang="en-GB" sz="1200" b="1" dirty="0">
                <a:latin typeface="Arial" charset="0"/>
                <a:cs typeface="Arial" charset="0"/>
              </a:rPr>
              <a:t>Alternative Data</a:t>
            </a: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Number of web searches by category last 7 days</a:t>
            </a:r>
          </a:p>
          <a:p>
            <a:pPr marL="171450" indent="-17145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Number of Travel Searches</a:t>
            </a:r>
          </a:p>
        </p:txBody>
      </p:sp>
      <p:pic>
        <p:nvPicPr>
          <p:cNvPr id="3" name="Picture 2">
            <a:extLst>
              <a:ext uri="{FF2B5EF4-FFF2-40B4-BE49-F238E27FC236}">
                <a16:creationId xmlns:a16="http://schemas.microsoft.com/office/drawing/2014/main" id="{FD91D307-5D0C-75E4-1BDE-F087E0CDD5B9}"/>
              </a:ext>
            </a:extLst>
          </p:cNvPr>
          <p:cNvPicPr/>
          <p:nvPr/>
        </p:nvPicPr>
        <p:blipFill>
          <a:blip r:embed="rId3"/>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3083039630"/>
      </p:ext>
    </p:extLst>
  </p:cSld>
  <p:clrMapOvr>
    <a:masterClrMapping/>
  </p:clrMapOvr>
  <p:transition spd="med">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66869" y="197214"/>
            <a:ext cx="57135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Acquisition Analytics – Fraud</a:t>
            </a:r>
          </a:p>
        </p:txBody>
      </p:sp>
      <p:sp>
        <p:nvSpPr>
          <p:cNvPr id="13" name="Content Placeholder 12"/>
          <p:cNvSpPr>
            <a:spLocks noGrp="1"/>
          </p:cNvSpPr>
          <p:nvPr>
            <p:ph idx="1"/>
          </p:nvPr>
        </p:nvSpPr>
        <p:spPr>
          <a:xfrm>
            <a:off x="1536451" y="1525588"/>
            <a:ext cx="9075737" cy="4665662"/>
          </a:xfrm>
        </p:spPr>
        <p:txBody>
          <a:bodyPr/>
          <a:lstStyle/>
          <a:p>
            <a:r>
              <a:rPr lang="en-GB" sz="1400" dirty="0">
                <a:solidFill>
                  <a:schemeClr val="tx1"/>
                </a:solidFill>
              </a:rPr>
              <a:t>Increasing levels of identity fraud leads to increasing fraud losses at a diverse range of banks</a:t>
            </a:r>
          </a:p>
          <a:p>
            <a:r>
              <a:rPr lang="en-GB" sz="1400" dirty="0">
                <a:solidFill>
                  <a:schemeClr val="tx1"/>
                </a:solidFill>
              </a:rPr>
              <a:t>Data and Models can be used to help the bank identify cases that would require further investigation (searching for anomalies in the data)</a:t>
            </a:r>
          </a:p>
          <a:p>
            <a:pPr lvl="2"/>
            <a:r>
              <a:rPr lang="en-GB" sz="1400" dirty="0"/>
              <a:t>Application Fraud Models </a:t>
            </a:r>
          </a:p>
          <a:p>
            <a:pPr lvl="2"/>
            <a:r>
              <a:rPr lang="en-GB" sz="1400" dirty="0"/>
              <a:t>Use of bureau data is permitted </a:t>
            </a:r>
            <a:endParaRPr lang="en-GB" altLang="ko-KR" sz="1400" dirty="0"/>
          </a:p>
          <a:p>
            <a:pPr lvl="2"/>
            <a:r>
              <a:rPr lang="en-GB" sz="1400" dirty="0"/>
              <a:t>Potentially early bads may be classed as fraudulent</a:t>
            </a:r>
          </a:p>
          <a:p>
            <a:r>
              <a:rPr lang="en-GB" sz="1400" dirty="0">
                <a:solidFill>
                  <a:schemeClr val="tx1"/>
                </a:solidFill>
              </a:rPr>
              <a:t>Benefits (taken from a UK example)</a:t>
            </a:r>
          </a:p>
          <a:p>
            <a:pPr lvl="2"/>
            <a:r>
              <a:rPr lang="en-GB" sz="1400" dirty="0"/>
              <a:t>Referral of 9% of Applications for further investigation </a:t>
            </a:r>
          </a:p>
          <a:p>
            <a:pPr lvl="2"/>
            <a:r>
              <a:rPr lang="en-GB" sz="1400" dirty="0"/>
              <a:t>Detection of 56% of fraud cases, saving the bank money Example Characteristics include complex interactions, e.g. Age and High Income </a:t>
            </a:r>
          </a:p>
          <a:p>
            <a:pPr lvl="2"/>
            <a:endParaRPr lang="en-GB" dirty="0"/>
          </a:p>
        </p:txBody>
      </p:sp>
      <p:pic>
        <p:nvPicPr>
          <p:cNvPr id="2" name="Picture 1">
            <a:extLst>
              <a:ext uri="{FF2B5EF4-FFF2-40B4-BE49-F238E27FC236}">
                <a16:creationId xmlns:a16="http://schemas.microsoft.com/office/drawing/2014/main" id="{F2A4D665-CADD-192A-7BCF-49FBC3A495DC}"/>
              </a:ext>
            </a:extLst>
          </p:cNvPr>
          <p:cNvPicPr/>
          <p:nvPr/>
        </p:nvPicPr>
        <p:blipFill>
          <a:blip r:embed="rId3"/>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1629588094"/>
      </p:ext>
    </p:extLst>
  </p:cSld>
  <p:clrMapOvr>
    <a:masterClrMapping/>
  </p:clrMapOvr>
  <p:transition spd="med">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74481" y="97413"/>
            <a:ext cx="73783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Analytics and Customer Management</a:t>
            </a:r>
          </a:p>
        </p:txBody>
      </p:sp>
      <p:sp>
        <p:nvSpPr>
          <p:cNvPr id="13" name="Content Placeholder 12"/>
          <p:cNvSpPr>
            <a:spLocks noGrp="1"/>
          </p:cNvSpPr>
          <p:nvPr>
            <p:ph idx="1"/>
          </p:nvPr>
        </p:nvSpPr>
        <p:spPr>
          <a:xfrm>
            <a:off x="220835" y="1562910"/>
            <a:ext cx="9075737" cy="4665662"/>
          </a:xfrm>
        </p:spPr>
        <p:txBody>
          <a:bodyPr/>
          <a:lstStyle/>
          <a:p>
            <a:pPr marL="0" indent="0">
              <a:buNone/>
            </a:pPr>
            <a:r>
              <a:rPr lang="en-GB" sz="1600" dirty="0">
                <a:solidFill>
                  <a:schemeClr val="tx1"/>
                </a:solidFill>
              </a:rPr>
              <a:t>Is the bank pro-actively managing it’s existing customer base to drive revenue and reduce costs?</a:t>
            </a:r>
          </a:p>
          <a:p>
            <a:pPr lvl="2"/>
            <a:endParaRPr lang="en-GB" sz="1600" dirty="0"/>
          </a:p>
          <a:p>
            <a:r>
              <a:rPr lang="en-GB" sz="1600" dirty="0">
                <a:solidFill>
                  <a:schemeClr val="tx1"/>
                </a:solidFill>
              </a:rPr>
              <a:t>Behavioural Scoring in Customer Management </a:t>
            </a:r>
          </a:p>
          <a:p>
            <a:r>
              <a:rPr lang="en-GB" sz="1600" dirty="0">
                <a:solidFill>
                  <a:schemeClr val="tx1"/>
                </a:solidFill>
              </a:rPr>
              <a:t>Is the bank managing relationships at an account level?</a:t>
            </a:r>
            <a:endParaRPr lang="en-US" altLang="ko-KR" sz="1600" dirty="0">
              <a:solidFill>
                <a:schemeClr val="tx1"/>
              </a:solidFill>
            </a:endParaRPr>
          </a:p>
          <a:p>
            <a:r>
              <a:rPr lang="en-GB" sz="1600" dirty="0">
                <a:solidFill>
                  <a:schemeClr val="tx1"/>
                </a:solidFill>
              </a:rPr>
              <a:t>Is the bank managing relationships at a customer level?</a:t>
            </a:r>
          </a:p>
          <a:p>
            <a:r>
              <a:rPr lang="en-GB" sz="1600" dirty="0">
                <a:solidFill>
                  <a:schemeClr val="tx1"/>
                </a:solidFill>
              </a:rPr>
              <a:t>Pro-actively managing the customer base? </a:t>
            </a:r>
          </a:p>
          <a:p>
            <a:r>
              <a:rPr lang="en-GB" sz="1600" dirty="0">
                <a:solidFill>
                  <a:schemeClr val="tx1"/>
                </a:solidFill>
              </a:rPr>
              <a:t>Identifying high value customers for potential upsell / x-sell? </a:t>
            </a:r>
          </a:p>
          <a:p>
            <a:pPr lvl="2"/>
            <a:r>
              <a:rPr lang="en-GB" sz="1400" dirty="0"/>
              <a:t>Increase Revenue from X-Sell Opportunities and grow the portfolios </a:t>
            </a:r>
            <a:r>
              <a:rPr lang="en-US" altLang="ko-KR" sz="1400" dirty="0"/>
              <a:t>X-Sell</a:t>
            </a:r>
            <a:endParaRPr lang="en-GB" sz="1400" dirty="0"/>
          </a:p>
          <a:p>
            <a:pPr lvl="2"/>
            <a:r>
              <a:rPr lang="en-GB" sz="1400" dirty="0"/>
              <a:t>Identify customers that are starting to look vulnerable? (triage) </a:t>
            </a:r>
          </a:p>
          <a:p>
            <a:pPr lvl="2"/>
            <a:r>
              <a:rPr lang="en-GB" sz="1400" dirty="0"/>
              <a:t>Prioritising the flow into collections and determining appropriate actions </a:t>
            </a:r>
          </a:p>
          <a:p>
            <a:pPr lvl="2"/>
            <a:r>
              <a:rPr lang="en-GB" sz="1400" dirty="0"/>
              <a:t>Increased (Early) Collection Process Efficiency &amp; Reducing Roll-Rates </a:t>
            </a:r>
          </a:p>
        </p:txBody>
      </p:sp>
      <p:pic>
        <p:nvPicPr>
          <p:cNvPr id="2" name="Picture 1">
            <a:extLst>
              <a:ext uri="{FF2B5EF4-FFF2-40B4-BE49-F238E27FC236}">
                <a16:creationId xmlns:a16="http://schemas.microsoft.com/office/drawing/2014/main" id="{84065E81-3C8A-2AF4-5796-857AA25DED6D}"/>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F9250717-5DDB-8F76-A5EA-3B1D8DB583EA}"/>
              </a:ext>
            </a:extLst>
          </p:cNvPr>
          <p:cNvSpPr txBox="1"/>
          <p:nvPr/>
        </p:nvSpPr>
        <p:spPr>
          <a:xfrm>
            <a:off x="74481" y="891717"/>
            <a:ext cx="11945694" cy="523220"/>
          </a:xfrm>
          <a:prstGeom prst="rect">
            <a:avLst/>
          </a:prstGeom>
          <a:noFill/>
        </p:spPr>
        <p:txBody>
          <a:bodyPr wrap="square" rtlCol="0">
            <a:spAutoFit/>
          </a:bodyPr>
          <a:lstStyle/>
          <a:p>
            <a:r>
              <a:rPr lang="en-US" sz="2800" dirty="0" err="1"/>
              <a:t>Maximising</a:t>
            </a:r>
            <a:r>
              <a:rPr lang="en-US" sz="2800" dirty="0"/>
              <a:t> the use of the bank’s data that can be mined from existing customers</a:t>
            </a:r>
            <a:endParaRPr lang="en-GB" sz="2800" dirty="0"/>
          </a:p>
        </p:txBody>
      </p:sp>
      <p:sp>
        <p:nvSpPr>
          <p:cNvPr id="5" name="TextBox 4">
            <a:extLst>
              <a:ext uri="{FF2B5EF4-FFF2-40B4-BE49-F238E27FC236}">
                <a16:creationId xmlns:a16="http://schemas.microsoft.com/office/drawing/2014/main" id="{A0788380-607A-3AC0-7ECB-DD46334BC5D5}"/>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787561232"/>
      </p:ext>
    </p:extLst>
  </p:cSld>
  <p:clrMapOvr>
    <a:masterClrMapping/>
  </p:clrMapOvr>
  <p:transitio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141698"/>
            <a:ext cx="6549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b="1" dirty="0"/>
              <a:t>Customer Management Analytics</a:t>
            </a:r>
          </a:p>
        </p:txBody>
      </p:sp>
      <p:sp>
        <p:nvSpPr>
          <p:cNvPr id="2" name="Rounded Rectangle 1"/>
          <p:cNvSpPr/>
          <p:nvPr/>
        </p:nvSpPr>
        <p:spPr bwMode="auto">
          <a:xfrm>
            <a:off x="517207" y="940043"/>
            <a:ext cx="3055717" cy="1547149"/>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latin typeface="Arial" charset="0"/>
                <a:cs typeface="Arial" charset="0"/>
              </a:rPr>
              <a:t>Key Analytic Area at a Customer Management Level</a:t>
            </a:r>
          </a:p>
        </p:txBody>
      </p:sp>
      <p:cxnSp>
        <p:nvCxnSpPr>
          <p:cNvPr id="5" name="Straight Connector 4"/>
          <p:cNvCxnSpPr>
            <a:cxnSpLocks/>
            <a:stCxn id="2" idx="2"/>
          </p:cNvCxnSpPr>
          <p:nvPr/>
        </p:nvCxnSpPr>
        <p:spPr bwMode="auto">
          <a:xfrm>
            <a:off x="2045065" y="2487192"/>
            <a:ext cx="0" cy="3239235"/>
          </a:xfrm>
          <a:prstGeom prst="line">
            <a:avLst/>
          </a:prstGeom>
          <a:noFill/>
          <a:ln w="9525" cap="flat" cmpd="sng" algn="ctr">
            <a:solidFill>
              <a:schemeClr val="accent1"/>
            </a:solidFill>
            <a:prstDash val="solid"/>
            <a:round/>
            <a:headEnd type="none" w="med" len="med"/>
            <a:tailEnd type="none" w="med" len="med"/>
          </a:ln>
          <a:effectLst/>
        </p:spPr>
      </p:cxnSp>
      <p:sp>
        <p:nvSpPr>
          <p:cNvPr id="12" name="Rounded Rectangle 11"/>
          <p:cNvSpPr/>
          <p:nvPr/>
        </p:nvSpPr>
        <p:spPr bwMode="auto">
          <a:xfrm>
            <a:off x="5021691" y="5383045"/>
            <a:ext cx="3055717" cy="671331"/>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latin typeface="Arial" charset="0"/>
                <a:cs typeface="Arial" charset="0"/>
              </a:rPr>
              <a:t>Revenue &amp; Propensity Scores</a:t>
            </a:r>
          </a:p>
        </p:txBody>
      </p:sp>
      <p:sp>
        <p:nvSpPr>
          <p:cNvPr id="15" name="Rounded Rectangle 14"/>
          <p:cNvSpPr/>
          <p:nvPr/>
        </p:nvSpPr>
        <p:spPr bwMode="auto">
          <a:xfrm>
            <a:off x="5021689" y="4168594"/>
            <a:ext cx="3055717" cy="1037303"/>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latin typeface="Arial" charset="0"/>
                <a:cs typeface="Arial" charset="0"/>
              </a:rPr>
              <a:t>Collection &amp; Recovery</a:t>
            </a:r>
            <a:r>
              <a:rPr lang="en-GB" dirty="0">
                <a:solidFill>
                  <a:srgbClr val="003399"/>
                </a:solidFill>
                <a:latin typeface="Arial" charset="0"/>
                <a:cs typeface="Arial" charset="0"/>
              </a:rPr>
              <a:t> </a:t>
            </a:r>
            <a:r>
              <a:rPr lang="en-GB" dirty="0">
                <a:latin typeface="Arial" charset="0"/>
                <a:cs typeface="Arial" charset="0"/>
              </a:rPr>
              <a:t>Scores</a:t>
            </a:r>
          </a:p>
        </p:txBody>
      </p:sp>
      <p:sp>
        <p:nvSpPr>
          <p:cNvPr id="16" name="Rounded Rectangle 15"/>
          <p:cNvSpPr/>
          <p:nvPr/>
        </p:nvSpPr>
        <p:spPr bwMode="auto">
          <a:xfrm>
            <a:off x="5021691" y="3144555"/>
            <a:ext cx="3055717" cy="948873"/>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a:lnSpc>
                <a:spcPct val="90000"/>
              </a:lnSpc>
              <a:spcBef>
                <a:spcPct val="20000"/>
              </a:spcBef>
              <a:spcAft>
                <a:spcPct val="20000"/>
              </a:spcAft>
            </a:pPr>
            <a:r>
              <a:rPr lang="en-GB" dirty="0">
                <a:latin typeface="Arial" charset="0"/>
                <a:cs typeface="Arial" charset="0"/>
              </a:rPr>
              <a:t>Customer Level Behavioural  Scorecard</a:t>
            </a:r>
          </a:p>
          <a:p>
            <a:pPr marL="177800" indent="-177800" algn="ctr">
              <a:lnSpc>
                <a:spcPct val="90000"/>
              </a:lnSpc>
              <a:spcBef>
                <a:spcPct val="20000"/>
              </a:spcBef>
              <a:spcAft>
                <a:spcPct val="20000"/>
              </a:spcAft>
            </a:pPr>
            <a:endParaRPr lang="en-GB" dirty="0">
              <a:latin typeface="Arial" charset="0"/>
              <a:cs typeface="Arial" charset="0"/>
            </a:endParaRPr>
          </a:p>
        </p:txBody>
      </p:sp>
      <p:sp>
        <p:nvSpPr>
          <p:cNvPr id="17" name="Rounded Rectangle 16"/>
          <p:cNvSpPr/>
          <p:nvPr/>
        </p:nvSpPr>
        <p:spPr bwMode="auto">
          <a:xfrm>
            <a:off x="5021691" y="2069075"/>
            <a:ext cx="3055717" cy="948873"/>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latin typeface="Arial" charset="0"/>
                <a:cs typeface="Arial" charset="0"/>
              </a:rPr>
              <a:t>Account Level Behavioural  Scorecard</a:t>
            </a:r>
          </a:p>
        </p:txBody>
      </p:sp>
      <p:cxnSp>
        <p:nvCxnSpPr>
          <p:cNvPr id="8" name="Straight Connector 7"/>
          <p:cNvCxnSpPr/>
          <p:nvPr/>
        </p:nvCxnSpPr>
        <p:spPr bwMode="auto">
          <a:xfrm>
            <a:off x="2045068" y="5718710"/>
            <a:ext cx="2976623" cy="7717"/>
          </a:xfrm>
          <a:prstGeom prst="line">
            <a:avLst/>
          </a:prstGeom>
          <a:noFill/>
          <a:ln w="9525" cap="flat" cmpd="sng" algn="ctr">
            <a:solidFill>
              <a:schemeClr val="accent1"/>
            </a:solidFill>
            <a:prstDash val="solid"/>
            <a:round/>
            <a:headEnd type="none" w="med" len="med"/>
            <a:tailEnd type="none" w="med" len="med"/>
          </a:ln>
          <a:effectLst/>
        </p:spPr>
      </p:cxnSp>
      <p:cxnSp>
        <p:nvCxnSpPr>
          <p:cNvPr id="18" name="Straight Connector 17"/>
          <p:cNvCxnSpPr/>
          <p:nvPr/>
        </p:nvCxnSpPr>
        <p:spPr bwMode="auto">
          <a:xfrm>
            <a:off x="2045066" y="3599661"/>
            <a:ext cx="2976623" cy="7717"/>
          </a:xfrm>
          <a:prstGeom prst="line">
            <a:avLst/>
          </a:prstGeom>
          <a:noFill/>
          <a:ln w="9525" cap="flat" cmpd="sng" algn="ctr">
            <a:solidFill>
              <a:schemeClr val="accent1"/>
            </a:solidFill>
            <a:prstDash val="solid"/>
            <a:round/>
            <a:headEnd type="none" w="med" len="med"/>
            <a:tailEnd type="none" w="med" len="med"/>
          </a:ln>
          <a:effectLst/>
        </p:spPr>
      </p:cxnSp>
      <p:cxnSp>
        <p:nvCxnSpPr>
          <p:cNvPr id="19" name="Straight Connector 18"/>
          <p:cNvCxnSpPr/>
          <p:nvPr/>
        </p:nvCxnSpPr>
        <p:spPr bwMode="auto">
          <a:xfrm>
            <a:off x="2045066" y="4596701"/>
            <a:ext cx="2976623" cy="7717"/>
          </a:xfrm>
          <a:prstGeom prst="line">
            <a:avLst/>
          </a:prstGeom>
          <a:noFill/>
          <a:ln w="9525" cap="flat" cmpd="sng" algn="ctr">
            <a:solidFill>
              <a:schemeClr val="accent1"/>
            </a:solidFill>
            <a:prstDash val="solid"/>
            <a:round/>
            <a:headEnd type="none" w="med" len="med"/>
            <a:tailEnd type="none" w="med" len="med"/>
          </a:ln>
          <a:effectLst/>
        </p:spPr>
      </p:cxnSp>
      <p:cxnSp>
        <p:nvCxnSpPr>
          <p:cNvPr id="20" name="Straight Connector 19"/>
          <p:cNvCxnSpPr/>
          <p:nvPr/>
        </p:nvCxnSpPr>
        <p:spPr bwMode="auto">
          <a:xfrm>
            <a:off x="2045067" y="2697317"/>
            <a:ext cx="2976623" cy="7717"/>
          </a:xfrm>
          <a:prstGeom prst="line">
            <a:avLst/>
          </a:prstGeom>
          <a:noFill/>
          <a:ln w="9525" cap="flat" cmpd="sng" algn="ctr">
            <a:solidFill>
              <a:schemeClr val="accent1"/>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1BBAE5A0-D4BB-CDCF-8E4A-EE70D28F0830}"/>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6" name="TextBox 5">
            <a:extLst>
              <a:ext uri="{FF2B5EF4-FFF2-40B4-BE49-F238E27FC236}">
                <a16:creationId xmlns:a16="http://schemas.microsoft.com/office/drawing/2014/main" id="{A76EF679-F7C8-CCCF-EFCA-564406B4608D}"/>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2517239497"/>
      </p:ext>
    </p:extLst>
  </p:cSld>
  <p:clrMapOvr>
    <a:masterClrMapping/>
  </p:clrMapOvr>
  <p:transition spd="med">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74188"/>
            <a:ext cx="6549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Customer Management Analytics</a:t>
            </a:r>
          </a:p>
          <a:p>
            <a:pPr eaLnBrk="1" hangingPunct="1">
              <a:spcBef>
                <a:spcPct val="0"/>
              </a:spcBef>
              <a:buFontTx/>
              <a:buNone/>
            </a:pPr>
            <a:r>
              <a:rPr lang="en-PH" altLang="en-US" sz="3600" b="1" dirty="0">
                <a:solidFill>
                  <a:schemeClr val="bg1"/>
                </a:solidFill>
              </a:rPr>
              <a:t>  </a:t>
            </a:r>
          </a:p>
        </p:txBody>
      </p:sp>
      <p:sp>
        <p:nvSpPr>
          <p:cNvPr id="2" name="Rounded Rectangle 1"/>
          <p:cNvSpPr/>
          <p:nvPr/>
        </p:nvSpPr>
        <p:spPr bwMode="auto">
          <a:xfrm>
            <a:off x="4568141" y="1530452"/>
            <a:ext cx="3055717" cy="1547149"/>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latin typeface="Arial" charset="0"/>
                <a:cs typeface="Arial" charset="0"/>
              </a:rPr>
              <a:t>Key Analytic Area at a Customer Management Level</a:t>
            </a:r>
          </a:p>
        </p:txBody>
      </p:sp>
      <p:sp>
        <p:nvSpPr>
          <p:cNvPr id="3" name="Oval 2">
            <a:extLst>
              <a:ext uri="{FF2B5EF4-FFF2-40B4-BE49-F238E27FC236}">
                <a16:creationId xmlns:a16="http://schemas.microsoft.com/office/drawing/2014/main" id="{6206DF7F-BD0C-0D15-A3A2-E4A2CFCB42CD}"/>
              </a:ext>
            </a:extLst>
          </p:cNvPr>
          <p:cNvSpPr/>
          <p:nvPr/>
        </p:nvSpPr>
        <p:spPr>
          <a:xfrm>
            <a:off x="1530286" y="4776526"/>
            <a:ext cx="2427514" cy="12003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Customer Level</a:t>
            </a:r>
          </a:p>
          <a:p>
            <a:pPr algn="ctr"/>
            <a:r>
              <a:rPr lang="en-GB" dirty="0"/>
              <a:t>Behavioural Score </a:t>
            </a:r>
          </a:p>
        </p:txBody>
      </p:sp>
      <p:sp>
        <p:nvSpPr>
          <p:cNvPr id="6" name="Oval 5">
            <a:extLst>
              <a:ext uri="{FF2B5EF4-FFF2-40B4-BE49-F238E27FC236}">
                <a16:creationId xmlns:a16="http://schemas.microsoft.com/office/drawing/2014/main" id="{5B9378F5-9091-E524-FC5F-75D29B98F075}"/>
              </a:ext>
            </a:extLst>
          </p:cNvPr>
          <p:cNvSpPr/>
          <p:nvPr/>
        </p:nvSpPr>
        <p:spPr>
          <a:xfrm>
            <a:off x="107876" y="3526818"/>
            <a:ext cx="2427514" cy="12003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Account Level</a:t>
            </a:r>
          </a:p>
          <a:p>
            <a:pPr algn="ctr"/>
            <a:r>
              <a:rPr lang="en-GB" dirty="0"/>
              <a:t>Behavioural Score</a:t>
            </a:r>
          </a:p>
        </p:txBody>
      </p:sp>
      <p:sp>
        <p:nvSpPr>
          <p:cNvPr id="7" name="Oval 6">
            <a:extLst>
              <a:ext uri="{FF2B5EF4-FFF2-40B4-BE49-F238E27FC236}">
                <a16:creationId xmlns:a16="http://schemas.microsoft.com/office/drawing/2014/main" id="{2A7D4758-BDE8-05C5-14CD-E603A5D08B96}"/>
              </a:ext>
            </a:extLst>
          </p:cNvPr>
          <p:cNvSpPr/>
          <p:nvPr/>
        </p:nvSpPr>
        <p:spPr>
          <a:xfrm>
            <a:off x="5446000" y="4878095"/>
            <a:ext cx="2427514" cy="12003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Revenue Scores</a:t>
            </a:r>
          </a:p>
          <a:p>
            <a:pPr algn="ctr"/>
            <a:r>
              <a:rPr lang="en-GB" dirty="0"/>
              <a:t>(propensity to use)</a:t>
            </a:r>
          </a:p>
        </p:txBody>
      </p:sp>
      <p:sp>
        <p:nvSpPr>
          <p:cNvPr id="9" name="Oval 8">
            <a:extLst>
              <a:ext uri="{FF2B5EF4-FFF2-40B4-BE49-F238E27FC236}">
                <a16:creationId xmlns:a16="http://schemas.microsoft.com/office/drawing/2014/main" id="{D0266722-7218-2D5B-ED56-A13726147243}"/>
              </a:ext>
            </a:extLst>
          </p:cNvPr>
          <p:cNvSpPr/>
          <p:nvPr/>
        </p:nvSpPr>
        <p:spPr>
          <a:xfrm>
            <a:off x="6878531" y="3722651"/>
            <a:ext cx="2427514" cy="12003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Early Collections Scores</a:t>
            </a:r>
          </a:p>
        </p:txBody>
      </p:sp>
      <p:sp>
        <p:nvSpPr>
          <p:cNvPr id="13" name="Oval 12">
            <a:extLst>
              <a:ext uri="{FF2B5EF4-FFF2-40B4-BE49-F238E27FC236}">
                <a16:creationId xmlns:a16="http://schemas.microsoft.com/office/drawing/2014/main" id="{819A459C-4174-77FF-044D-770132C7B9D0}"/>
              </a:ext>
            </a:extLst>
          </p:cNvPr>
          <p:cNvSpPr/>
          <p:nvPr/>
        </p:nvSpPr>
        <p:spPr>
          <a:xfrm>
            <a:off x="9067801" y="4757502"/>
            <a:ext cx="2427514" cy="12003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Late Collections &amp; Recovery Scores</a:t>
            </a:r>
          </a:p>
        </p:txBody>
      </p:sp>
      <p:sp>
        <p:nvSpPr>
          <p:cNvPr id="14" name="Oval 13">
            <a:extLst>
              <a:ext uri="{FF2B5EF4-FFF2-40B4-BE49-F238E27FC236}">
                <a16:creationId xmlns:a16="http://schemas.microsoft.com/office/drawing/2014/main" id="{32CED5D7-823C-047D-C0C2-58C5411714D3}"/>
              </a:ext>
            </a:extLst>
          </p:cNvPr>
          <p:cNvSpPr/>
          <p:nvPr/>
        </p:nvSpPr>
        <p:spPr>
          <a:xfrm>
            <a:off x="3570774" y="3677766"/>
            <a:ext cx="2427514" cy="12003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Customer Level</a:t>
            </a:r>
          </a:p>
          <a:p>
            <a:pPr algn="ctr"/>
            <a:r>
              <a:rPr lang="en-GB" dirty="0"/>
              <a:t>Cross Sell Scores</a:t>
            </a:r>
          </a:p>
        </p:txBody>
      </p:sp>
      <p:cxnSp>
        <p:nvCxnSpPr>
          <p:cNvPr id="22" name="Straight Arrow Connector 21">
            <a:extLst>
              <a:ext uri="{FF2B5EF4-FFF2-40B4-BE49-F238E27FC236}">
                <a16:creationId xmlns:a16="http://schemas.microsoft.com/office/drawing/2014/main" id="{387E49B8-8CF8-9C32-DCF9-DDF2BDA31B1F}"/>
              </a:ext>
            </a:extLst>
          </p:cNvPr>
          <p:cNvCxnSpPr>
            <a:stCxn id="2" idx="1"/>
            <a:endCxn id="6" idx="0"/>
          </p:cNvCxnSpPr>
          <p:nvPr/>
        </p:nvCxnSpPr>
        <p:spPr>
          <a:xfrm flipH="1">
            <a:off x="1321633" y="2304027"/>
            <a:ext cx="3246508" cy="1222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A83C7DB-4047-46E1-C498-11687E16CD6F}"/>
              </a:ext>
            </a:extLst>
          </p:cNvPr>
          <p:cNvCxnSpPr>
            <a:stCxn id="2" idx="1"/>
            <a:endCxn id="3" idx="0"/>
          </p:cNvCxnSpPr>
          <p:nvPr/>
        </p:nvCxnSpPr>
        <p:spPr>
          <a:xfrm flipH="1">
            <a:off x="2744043" y="2304027"/>
            <a:ext cx="1824098" cy="2472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B1FF96A-5EA6-A180-75D2-39CDCE381637}"/>
              </a:ext>
            </a:extLst>
          </p:cNvPr>
          <p:cNvCxnSpPr>
            <a:cxnSpLocks/>
            <a:stCxn id="2" idx="2"/>
            <a:endCxn id="14" idx="0"/>
          </p:cNvCxnSpPr>
          <p:nvPr/>
        </p:nvCxnSpPr>
        <p:spPr>
          <a:xfrm flipH="1">
            <a:off x="4784531" y="3077601"/>
            <a:ext cx="1311469" cy="600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3EC736-4940-9361-5693-A24A4351F622}"/>
              </a:ext>
            </a:extLst>
          </p:cNvPr>
          <p:cNvCxnSpPr>
            <a:cxnSpLocks/>
            <a:stCxn id="2" idx="2"/>
            <a:endCxn id="7" idx="0"/>
          </p:cNvCxnSpPr>
          <p:nvPr/>
        </p:nvCxnSpPr>
        <p:spPr>
          <a:xfrm>
            <a:off x="6096000" y="3077601"/>
            <a:ext cx="563757" cy="1800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1287545-435A-CC88-564B-59FAAE6DE861}"/>
              </a:ext>
            </a:extLst>
          </p:cNvPr>
          <p:cNvCxnSpPr>
            <a:stCxn id="2" idx="2"/>
            <a:endCxn id="9" idx="0"/>
          </p:cNvCxnSpPr>
          <p:nvPr/>
        </p:nvCxnSpPr>
        <p:spPr>
          <a:xfrm>
            <a:off x="6096000" y="3077601"/>
            <a:ext cx="1996288" cy="645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468262D-91FA-A494-5FF8-A5E94E3E2424}"/>
              </a:ext>
            </a:extLst>
          </p:cNvPr>
          <p:cNvCxnSpPr>
            <a:stCxn id="2" idx="3"/>
            <a:endCxn id="13" idx="0"/>
          </p:cNvCxnSpPr>
          <p:nvPr/>
        </p:nvCxnSpPr>
        <p:spPr>
          <a:xfrm>
            <a:off x="7623858" y="2304027"/>
            <a:ext cx="2657700" cy="2453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FEF9504-64D7-493E-DA25-92D7B32B6ABC}"/>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8" name="TextBox 7">
            <a:extLst>
              <a:ext uri="{FF2B5EF4-FFF2-40B4-BE49-F238E27FC236}">
                <a16:creationId xmlns:a16="http://schemas.microsoft.com/office/drawing/2014/main" id="{FD175B54-5B52-0BE8-940F-30B1B3F0C3EA}"/>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316706516"/>
      </p:ext>
    </p:extLst>
  </p:cSld>
  <p:clrMapOvr>
    <a:masterClrMapping/>
  </p:clrMapOvr>
  <p:transition spd="med">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9CA9-2555-E283-8E2A-136DB7F73EC3}"/>
              </a:ext>
            </a:extLst>
          </p:cNvPr>
          <p:cNvSpPr>
            <a:spLocks noGrp="1"/>
          </p:cNvSpPr>
          <p:nvPr>
            <p:ph type="title"/>
          </p:nvPr>
        </p:nvSpPr>
        <p:spPr>
          <a:xfrm>
            <a:off x="0" y="0"/>
            <a:ext cx="10515600" cy="471637"/>
          </a:xfrm>
        </p:spPr>
        <p:txBody>
          <a:bodyPr>
            <a:normAutofit fontScale="90000"/>
          </a:bodyPr>
          <a:lstStyle/>
          <a:p>
            <a:r>
              <a:rPr lang="en-GB" dirty="0"/>
              <a:t>Looking at Behavioural Scoring and how to use </a:t>
            </a:r>
          </a:p>
        </p:txBody>
      </p:sp>
      <p:grpSp>
        <p:nvGrpSpPr>
          <p:cNvPr id="4" name="Group 3">
            <a:extLst>
              <a:ext uri="{FF2B5EF4-FFF2-40B4-BE49-F238E27FC236}">
                <a16:creationId xmlns:a16="http://schemas.microsoft.com/office/drawing/2014/main" id="{E8F0D243-36EF-375B-69F7-5672CF15B310}"/>
              </a:ext>
            </a:extLst>
          </p:cNvPr>
          <p:cNvGrpSpPr/>
          <p:nvPr/>
        </p:nvGrpSpPr>
        <p:grpSpPr>
          <a:xfrm>
            <a:off x="4900272" y="2455824"/>
            <a:ext cx="2603573" cy="2023622"/>
            <a:chOff x="4545805" y="3838504"/>
            <a:chExt cx="2603573" cy="2234477"/>
          </a:xfrm>
        </p:grpSpPr>
        <p:sp>
          <p:nvSpPr>
            <p:cNvPr id="5" name="Rectangle: Folded Corner 4">
              <a:extLst>
                <a:ext uri="{FF2B5EF4-FFF2-40B4-BE49-F238E27FC236}">
                  <a16:creationId xmlns:a16="http://schemas.microsoft.com/office/drawing/2014/main" id="{E9EAB4DC-A7F9-1608-B2D5-0BA8C087413D}"/>
                </a:ext>
              </a:extLst>
            </p:cNvPr>
            <p:cNvSpPr/>
            <p:nvPr/>
          </p:nvSpPr>
          <p:spPr>
            <a:xfrm>
              <a:off x="4593811" y="3838504"/>
              <a:ext cx="2555567" cy="2234477"/>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graphicFrame>
          <p:nvGraphicFramePr>
            <p:cNvPr id="6" name="Object 3">
              <a:extLst>
                <a:ext uri="{FF2B5EF4-FFF2-40B4-BE49-F238E27FC236}">
                  <a16:creationId xmlns:a16="http://schemas.microsoft.com/office/drawing/2014/main" id="{A2E7FB06-2224-6842-38F4-ED0ABD4A5CE8}"/>
                </a:ext>
              </a:extLst>
            </p:cNvPr>
            <p:cNvGraphicFramePr>
              <a:graphicFrameLocks noChangeAspect="1"/>
            </p:cNvGraphicFramePr>
            <p:nvPr/>
          </p:nvGraphicFramePr>
          <p:xfrm>
            <a:off x="4545805" y="4232051"/>
            <a:ext cx="2555875" cy="1419859"/>
          </p:xfrm>
          <a:graphic>
            <a:graphicData uri="http://schemas.openxmlformats.org/presentationml/2006/ole">
              <mc:AlternateContent xmlns:mc="http://schemas.openxmlformats.org/markup-compatibility/2006">
                <mc:Choice xmlns:v="urn:schemas-microsoft-com:vml" Requires="v">
                  <p:oleObj name="Equation" r:id="rId2" imgW="1155600" imgH="495000" progId="Equation.3">
                    <p:embed/>
                  </p:oleObj>
                </mc:Choice>
                <mc:Fallback>
                  <p:oleObj name="Equation" r:id="rId2" imgW="1155600" imgH="495000" progId="Equation.3">
                    <p:embed/>
                    <p:pic>
                      <p:nvPicPr>
                        <p:cNvPr id="6" name="Object 3">
                          <a:extLst>
                            <a:ext uri="{FF2B5EF4-FFF2-40B4-BE49-F238E27FC236}">
                              <a16:creationId xmlns:a16="http://schemas.microsoft.com/office/drawing/2014/main" id="{A2E7FB06-2224-6842-38F4-ED0ABD4A5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805" y="4232051"/>
                          <a:ext cx="2555875" cy="1419859"/>
                        </a:xfrm>
                        <a:prstGeom prst="rect">
                          <a:avLst/>
                        </a:prstGeom>
                        <a:noFill/>
                      </p:spPr>
                    </p:pic>
                  </p:oleObj>
                </mc:Fallback>
              </mc:AlternateContent>
            </a:graphicData>
          </a:graphic>
        </p:graphicFrame>
      </p:grpSp>
      <p:sp>
        <p:nvSpPr>
          <p:cNvPr id="7" name="Oval 6">
            <a:extLst>
              <a:ext uri="{FF2B5EF4-FFF2-40B4-BE49-F238E27FC236}">
                <a16:creationId xmlns:a16="http://schemas.microsoft.com/office/drawing/2014/main" id="{CF4110DB-560A-FB16-950B-3FEC6223C0A2}"/>
              </a:ext>
            </a:extLst>
          </p:cNvPr>
          <p:cNvSpPr/>
          <p:nvPr/>
        </p:nvSpPr>
        <p:spPr>
          <a:xfrm>
            <a:off x="2445963" y="3010435"/>
            <a:ext cx="2100852"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Segmentation</a:t>
            </a:r>
          </a:p>
        </p:txBody>
      </p:sp>
      <p:sp>
        <p:nvSpPr>
          <p:cNvPr id="8" name="Rectangle 7">
            <a:extLst>
              <a:ext uri="{FF2B5EF4-FFF2-40B4-BE49-F238E27FC236}">
                <a16:creationId xmlns:a16="http://schemas.microsoft.com/office/drawing/2014/main" id="{9E4ECF62-2956-19BF-47E4-7EA2E0D93920}"/>
              </a:ext>
            </a:extLst>
          </p:cNvPr>
          <p:cNvSpPr/>
          <p:nvPr/>
        </p:nvSpPr>
        <p:spPr>
          <a:xfrm>
            <a:off x="82987" y="1798607"/>
            <a:ext cx="1984075" cy="32607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600" u="sng" dirty="0">
                <a:solidFill>
                  <a:schemeClr val="tx1"/>
                </a:solidFill>
              </a:rPr>
              <a:t>Behavioural Scoring Chars</a:t>
            </a:r>
          </a:p>
          <a:p>
            <a:r>
              <a:rPr lang="en-GB" sz="1200" dirty="0">
                <a:solidFill>
                  <a:schemeClr val="tx1"/>
                </a:solidFill>
              </a:rPr>
              <a:t>(Examples)</a:t>
            </a:r>
          </a:p>
          <a:p>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Max </a:t>
            </a:r>
            <a:r>
              <a:rPr lang="en-GB" sz="1200" dirty="0" err="1">
                <a:solidFill>
                  <a:schemeClr val="tx1"/>
                </a:solidFill>
              </a:rPr>
              <a:t>Delq</a:t>
            </a:r>
            <a:r>
              <a:rPr lang="en-GB" sz="1200" dirty="0">
                <a:solidFill>
                  <a:schemeClr val="tx1"/>
                </a:solidFill>
              </a:rPr>
              <a:t> last 6 months</a:t>
            </a:r>
          </a:p>
          <a:p>
            <a:pPr marL="171450" indent="-171450">
              <a:buFont typeface="Arial" panose="020B0604020202020204" pitchFamily="34" charset="0"/>
              <a:buChar char="•"/>
            </a:pPr>
            <a:r>
              <a:rPr lang="en-GB" sz="1200" dirty="0">
                <a:solidFill>
                  <a:schemeClr val="tx1"/>
                </a:solidFill>
              </a:rPr>
              <a:t>Numbers times 30+ last 12 months</a:t>
            </a:r>
          </a:p>
          <a:p>
            <a:pPr marL="171450" indent="-171450">
              <a:buFont typeface="Arial" panose="020B0604020202020204" pitchFamily="34" charset="0"/>
              <a:buChar char="•"/>
            </a:pPr>
            <a:r>
              <a:rPr lang="en-GB" sz="1200" dirty="0">
                <a:solidFill>
                  <a:schemeClr val="tx1"/>
                </a:solidFill>
              </a:rPr>
              <a:t>Number of Overlimit last 3 months</a:t>
            </a:r>
          </a:p>
          <a:p>
            <a:pPr marL="171450" indent="-171450">
              <a:buFont typeface="Arial" panose="020B0604020202020204" pitchFamily="34" charset="0"/>
              <a:buChar char="•"/>
            </a:pPr>
            <a:r>
              <a:rPr lang="en-GB" sz="1200" dirty="0">
                <a:solidFill>
                  <a:schemeClr val="tx1"/>
                </a:solidFill>
              </a:rPr>
              <a:t>Number of Payments greater than minimum payment last 6 months</a:t>
            </a:r>
          </a:p>
          <a:p>
            <a:pPr marL="171450" indent="-171450">
              <a:buFont typeface="Arial" panose="020B0604020202020204" pitchFamily="34" charset="0"/>
              <a:buChar char="•"/>
            </a:pPr>
            <a:r>
              <a:rPr lang="en-GB" sz="1200" dirty="0">
                <a:solidFill>
                  <a:schemeClr val="tx1"/>
                </a:solidFill>
              </a:rPr>
              <a:t>Max Utilisation last 9 months</a:t>
            </a:r>
          </a:p>
          <a:p>
            <a:pPr marL="171450" indent="-171450">
              <a:buFont typeface="Arial" panose="020B0604020202020204" pitchFamily="34" charset="0"/>
              <a:buChar char="•"/>
            </a:pPr>
            <a:r>
              <a:rPr lang="en-GB" sz="1200" dirty="0">
                <a:solidFill>
                  <a:schemeClr val="tx1"/>
                </a:solidFill>
              </a:rPr>
              <a:t>Number of Collection Calls last 24 months</a:t>
            </a:r>
          </a:p>
          <a:p>
            <a:pPr marL="171450" indent="-171450">
              <a:buFont typeface="Arial" panose="020B0604020202020204" pitchFamily="34" charset="0"/>
              <a:buChar char="•"/>
            </a:pPr>
            <a:endParaRPr lang="en-GB" sz="1200" dirty="0"/>
          </a:p>
        </p:txBody>
      </p:sp>
      <p:sp>
        <p:nvSpPr>
          <p:cNvPr id="9" name="Rectangle: Rounded Corners 8">
            <a:extLst>
              <a:ext uri="{FF2B5EF4-FFF2-40B4-BE49-F238E27FC236}">
                <a16:creationId xmlns:a16="http://schemas.microsoft.com/office/drawing/2014/main" id="{D35B6FEF-D820-9F1A-2E7B-301E7C8BFC0B}"/>
              </a:ext>
            </a:extLst>
          </p:cNvPr>
          <p:cNvSpPr/>
          <p:nvPr/>
        </p:nvSpPr>
        <p:spPr>
          <a:xfrm>
            <a:off x="10110159" y="471637"/>
            <a:ext cx="1768415" cy="1052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Exposure Management</a:t>
            </a:r>
          </a:p>
          <a:p>
            <a:endParaRPr lang="en-GB" sz="1200" dirty="0">
              <a:solidFill>
                <a:schemeClr val="tx1"/>
              </a:solidFill>
            </a:endParaRPr>
          </a:p>
          <a:p>
            <a:r>
              <a:rPr lang="en-GB" sz="1200" dirty="0">
                <a:solidFill>
                  <a:schemeClr val="tx1"/>
                </a:solidFill>
              </a:rPr>
              <a:t>Cross-Sell </a:t>
            </a:r>
          </a:p>
        </p:txBody>
      </p:sp>
      <p:sp>
        <p:nvSpPr>
          <p:cNvPr id="10" name="Rectangle: Rounded Corners 9">
            <a:extLst>
              <a:ext uri="{FF2B5EF4-FFF2-40B4-BE49-F238E27FC236}">
                <a16:creationId xmlns:a16="http://schemas.microsoft.com/office/drawing/2014/main" id="{FE56A461-AEAB-8C2D-3740-22398B68CA9B}"/>
              </a:ext>
            </a:extLst>
          </p:cNvPr>
          <p:cNvSpPr/>
          <p:nvPr/>
        </p:nvSpPr>
        <p:spPr>
          <a:xfrm>
            <a:off x="10125245" y="1798607"/>
            <a:ext cx="1768415" cy="1052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Triage</a:t>
            </a:r>
          </a:p>
          <a:p>
            <a:endParaRPr lang="en-GB" sz="1200" dirty="0">
              <a:solidFill>
                <a:schemeClr val="tx1"/>
              </a:solidFill>
            </a:endParaRPr>
          </a:p>
          <a:p>
            <a:r>
              <a:rPr lang="en-GB" sz="1200" dirty="0">
                <a:solidFill>
                  <a:schemeClr val="tx1"/>
                </a:solidFill>
              </a:rPr>
              <a:t>Exposure Management</a:t>
            </a:r>
          </a:p>
        </p:txBody>
      </p:sp>
      <p:sp>
        <p:nvSpPr>
          <p:cNvPr id="11" name="Arrow: Right 10">
            <a:extLst>
              <a:ext uri="{FF2B5EF4-FFF2-40B4-BE49-F238E27FC236}">
                <a16:creationId xmlns:a16="http://schemas.microsoft.com/office/drawing/2014/main" id="{8467CE6C-D432-F653-6EC2-19379F76593F}"/>
              </a:ext>
            </a:extLst>
          </p:cNvPr>
          <p:cNvSpPr/>
          <p:nvPr/>
        </p:nvSpPr>
        <p:spPr>
          <a:xfrm rot="19338735">
            <a:off x="7552038" y="1713350"/>
            <a:ext cx="231289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Clean</a:t>
            </a:r>
          </a:p>
        </p:txBody>
      </p:sp>
      <p:sp>
        <p:nvSpPr>
          <p:cNvPr id="13" name="Arrow: Right 12">
            <a:extLst>
              <a:ext uri="{FF2B5EF4-FFF2-40B4-BE49-F238E27FC236}">
                <a16:creationId xmlns:a16="http://schemas.microsoft.com/office/drawing/2014/main" id="{4E68B2FC-6351-B82A-2985-FDEAEC31BF9D}"/>
              </a:ext>
            </a:extLst>
          </p:cNvPr>
          <p:cNvSpPr/>
          <p:nvPr/>
        </p:nvSpPr>
        <p:spPr>
          <a:xfrm rot="20580560">
            <a:off x="7902978" y="2679888"/>
            <a:ext cx="214698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Dirty</a:t>
            </a:r>
          </a:p>
        </p:txBody>
      </p:sp>
      <p:sp>
        <p:nvSpPr>
          <p:cNvPr id="14" name="Rectangle: Rounded Corners 13">
            <a:extLst>
              <a:ext uri="{FF2B5EF4-FFF2-40B4-BE49-F238E27FC236}">
                <a16:creationId xmlns:a16="http://schemas.microsoft.com/office/drawing/2014/main" id="{28A9FCA0-59A0-6AAF-DF6C-8AEF41E5ADDA}"/>
              </a:ext>
            </a:extLst>
          </p:cNvPr>
          <p:cNvSpPr/>
          <p:nvPr/>
        </p:nvSpPr>
        <p:spPr>
          <a:xfrm>
            <a:off x="10125245" y="3914600"/>
            <a:ext cx="1768415" cy="1052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Collections </a:t>
            </a:r>
            <a:r>
              <a:rPr lang="en-GB" sz="1200" dirty="0" err="1">
                <a:solidFill>
                  <a:schemeClr val="tx1"/>
                </a:solidFill>
              </a:rPr>
              <a:t>Priorisation</a:t>
            </a:r>
            <a:endParaRPr lang="en-GB" sz="1200" dirty="0">
              <a:solidFill>
                <a:schemeClr val="tx1"/>
              </a:solidFill>
            </a:endParaRPr>
          </a:p>
          <a:p>
            <a:endParaRPr lang="en-GB" sz="1200" dirty="0">
              <a:solidFill>
                <a:schemeClr val="tx1"/>
              </a:solidFill>
            </a:endParaRPr>
          </a:p>
          <a:p>
            <a:r>
              <a:rPr lang="en-GB" sz="1200" dirty="0">
                <a:solidFill>
                  <a:schemeClr val="tx1"/>
                </a:solidFill>
              </a:rPr>
              <a:t>Roll-Rate Management</a:t>
            </a:r>
          </a:p>
        </p:txBody>
      </p:sp>
      <p:sp>
        <p:nvSpPr>
          <p:cNvPr id="15" name="Rectangle: Rounded Corners 14">
            <a:extLst>
              <a:ext uri="{FF2B5EF4-FFF2-40B4-BE49-F238E27FC236}">
                <a16:creationId xmlns:a16="http://schemas.microsoft.com/office/drawing/2014/main" id="{605842D1-57E6-8D1F-CA0E-AE7563D599FD}"/>
              </a:ext>
            </a:extLst>
          </p:cNvPr>
          <p:cNvSpPr/>
          <p:nvPr/>
        </p:nvSpPr>
        <p:spPr>
          <a:xfrm>
            <a:off x="10125245" y="5504382"/>
            <a:ext cx="1768415" cy="1052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Payment Projection</a:t>
            </a:r>
          </a:p>
          <a:p>
            <a:endParaRPr lang="en-GB" sz="1200" dirty="0">
              <a:solidFill>
                <a:schemeClr val="tx1"/>
              </a:solidFill>
            </a:endParaRPr>
          </a:p>
          <a:p>
            <a:r>
              <a:rPr lang="en-GB" sz="1200" dirty="0">
                <a:solidFill>
                  <a:schemeClr val="tx1"/>
                </a:solidFill>
              </a:rPr>
              <a:t>Recoveries Management</a:t>
            </a:r>
          </a:p>
        </p:txBody>
      </p:sp>
      <p:sp>
        <p:nvSpPr>
          <p:cNvPr id="16" name="Arrow: Right 15">
            <a:extLst>
              <a:ext uri="{FF2B5EF4-FFF2-40B4-BE49-F238E27FC236}">
                <a16:creationId xmlns:a16="http://schemas.microsoft.com/office/drawing/2014/main" id="{494A7253-B01E-3F6A-8689-ADBA24DBEBBC}"/>
              </a:ext>
            </a:extLst>
          </p:cNvPr>
          <p:cNvSpPr/>
          <p:nvPr/>
        </p:nvSpPr>
        <p:spPr>
          <a:xfrm rot="1295576">
            <a:off x="7846269" y="3876215"/>
            <a:ext cx="231289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Delinquent</a:t>
            </a:r>
          </a:p>
        </p:txBody>
      </p:sp>
      <p:sp>
        <p:nvSpPr>
          <p:cNvPr id="17" name="Arrow: Right 16">
            <a:extLst>
              <a:ext uri="{FF2B5EF4-FFF2-40B4-BE49-F238E27FC236}">
                <a16:creationId xmlns:a16="http://schemas.microsoft.com/office/drawing/2014/main" id="{894BCA1A-602B-E427-47D7-48FF169147AF}"/>
              </a:ext>
            </a:extLst>
          </p:cNvPr>
          <p:cNvSpPr/>
          <p:nvPr/>
        </p:nvSpPr>
        <p:spPr>
          <a:xfrm rot="2318211">
            <a:off x="7443507" y="4942837"/>
            <a:ext cx="284632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Default / Late Collections</a:t>
            </a:r>
          </a:p>
        </p:txBody>
      </p:sp>
      <p:sp>
        <p:nvSpPr>
          <p:cNvPr id="18" name="Arrow: Right 17">
            <a:extLst>
              <a:ext uri="{FF2B5EF4-FFF2-40B4-BE49-F238E27FC236}">
                <a16:creationId xmlns:a16="http://schemas.microsoft.com/office/drawing/2014/main" id="{2E99CC98-8598-B658-84E5-B0C3374B1376}"/>
              </a:ext>
            </a:extLst>
          </p:cNvPr>
          <p:cNvSpPr/>
          <p:nvPr/>
        </p:nvSpPr>
        <p:spPr>
          <a:xfrm>
            <a:off x="2115068" y="3225319"/>
            <a:ext cx="24516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90E5E21B-72D9-6BB2-77B9-25EAA9A654B9}"/>
              </a:ext>
            </a:extLst>
          </p:cNvPr>
          <p:cNvSpPr/>
          <p:nvPr/>
        </p:nvSpPr>
        <p:spPr>
          <a:xfrm>
            <a:off x="4601842" y="3225319"/>
            <a:ext cx="24516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4650CF-B0BD-5E03-1625-7B3873DF036F}"/>
              </a:ext>
            </a:extLst>
          </p:cNvPr>
          <p:cNvSpPr txBox="1"/>
          <p:nvPr/>
        </p:nvSpPr>
        <p:spPr>
          <a:xfrm>
            <a:off x="5660842" y="1735459"/>
            <a:ext cx="1130438" cy="369332"/>
          </a:xfrm>
          <a:prstGeom prst="rect">
            <a:avLst/>
          </a:prstGeom>
          <a:noFill/>
        </p:spPr>
        <p:txBody>
          <a:bodyPr wrap="none" rtlCol="0">
            <a:spAutoFit/>
          </a:bodyPr>
          <a:lstStyle/>
          <a:p>
            <a:r>
              <a:rPr lang="en-GB" dirty="0"/>
              <a:t>Modelling</a:t>
            </a:r>
          </a:p>
        </p:txBody>
      </p:sp>
      <p:sp>
        <p:nvSpPr>
          <p:cNvPr id="21" name="TextBox 20">
            <a:extLst>
              <a:ext uri="{FF2B5EF4-FFF2-40B4-BE49-F238E27FC236}">
                <a16:creationId xmlns:a16="http://schemas.microsoft.com/office/drawing/2014/main" id="{32B930AF-FFDA-2C78-ADEB-0FA434BDF479}"/>
              </a:ext>
            </a:extLst>
          </p:cNvPr>
          <p:cNvSpPr txBox="1"/>
          <p:nvPr/>
        </p:nvSpPr>
        <p:spPr>
          <a:xfrm>
            <a:off x="10515600" y="12423"/>
            <a:ext cx="954364" cy="369332"/>
          </a:xfrm>
          <a:prstGeom prst="rect">
            <a:avLst/>
          </a:prstGeom>
          <a:noFill/>
        </p:spPr>
        <p:txBody>
          <a:bodyPr wrap="none" rtlCol="0">
            <a:spAutoFit/>
          </a:bodyPr>
          <a:lstStyle/>
          <a:p>
            <a:r>
              <a:rPr lang="en-GB" dirty="0"/>
              <a:t>Strategy</a:t>
            </a:r>
          </a:p>
        </p:txBody>
      </p:sp>
      <p:sp>
        <p:nvSpPr>
          <p:cNvPr id="22" name="TextBox 21">
            <a:extLst>
              <a:ext uri="{FF2B5EF4-FFF2-40B4-BE49-F238E27FC236}">
                <a16:creationId xmlns:a16="http://schemas.microsoft.com/office/drawing/2014/main" id="{C83AED1F-5FB1-F78D-8089-E8C75AF6A648}"/>
              </a:ext>
            </a:extLst>
          </p:cNvPr>
          <p:cNvSpPr txBox="1"/>
          <p:nvPr/>
        </p:nvSpPr>
        <p:spPr>
          <a:xfrm>
            <a:off x="249204" y="1113221"/>
            <a:ext cx="1481496" cy="369332"/>
          </a:xfrm>
          <a:prstGeom prst="rect">
            <a:avLst/>
          </a:prstGeom>
          <a:noFill/>
        </p:spPr>
        <p:txBody>
          <a:bodyPr wrap="none" rtlCol="0">
            <a:spAutoFit/>
          </a:bodyPr>
          <a:lstStyle/>
          <a:p>
            <a:r>
              <a:rPr lang="en-GB" dirty="0"/>
              <a:t>Portfolio Data</a:t>
            </a:r>
          </a:p>
        </p:txBody>
      </p:sp>
    </p:spTree>
    <p:extLst>
      <p:ext uri="{BB962C8B-B14F-4D97-AF65-F5344CB8AC3E}">
        <p14:creationId xmlns:p14="http://schemas.microsoft.com/office/powerpoint/2010/main" val="1949047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43955" y="3110"/>
            <a:ext cx="1161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Customer Management Analytics – Collections Management </a:t>
            </a:r>
          </a:p>
        </p:txBody>
      </p:sp>
      <p:grpSp>
        <p:nvGrpSpPr>
          <p:cNvPr id="6" name="Group 5">
            <a:extLst>
              <a:ext uri="{FF2B5EF4-FFF2-40B4-BE49-F238E27FC236}">
                <a16:creationId xmlns:a16="http://schemas.microsoft.com/office/drawing/2014/main" id="{CC109402-2FAE-02B9-CE24-D5F3FA06F60E}"/>
              </a:ext>
            </a:extLst>
          </p:cNvPr>
          <p:cNvGrpSpPr/>
          <p:nvPr/>
        </p:nvGrpSpPr>
        <p:grpSpPr>
          <a:xfrm>
            <a:off x="1130047" y="1024218"/>
            <a:ext cx="9715500" cy="1526778"/>
            <a:chOff x="1277471" y="1459007"/>
            <a:chExt cx="9715500" cy="1526778"/>
          </a:xfrm>
        </p:grpSpPr>
        <p:sp>
          <p:nvSpPr>
            <p:cNvPr id="2" name="Pentagon 1"/>
            <p:cNvSpPr/>
            <p:nvPr/>
          </p:nvSpPr>
          <p:spPr bwMode="auto">
            <a:xfrm>
              <a:off x="2335148" y="2003612"/>
              <a:ext cx="1980214" cy="982173"/>
            </a:xfrm>
            <a:prstGeom prst="homePlate">
              <a:avLst/>
            </a:prstGeom>
            <a:solidFill>
              <a:schemeClr val="bg2">
                <a:lumMod val="9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b="1" dirty="0">
                  <a:solidFill>
                    <a:schemeClr val="bg1"/>
                  </a:solidFill>
                  <a:latin typeface="Arial" charset="0"/>
                  <a:cs typeface="Arial" charset="0"/>
                </a:rPr>
                <a:t>Up To Date</a:t>
              </a:r>
            </a:p>
          </p:txBody>
        </p:sp>
        <p:sp>
          <p:nvSpPr>
            <p:cNvPr id="18" name="Pentagon 17"/>
            <p:cNvSpPr/>
            <p:nvPr/>
          </p:nvSpPr>
          <p:spPr bwMode="auto">
            <a:xfrm>
              <a:off x="4467380" y="2003612"/>
              <a:ext cx="1980214" cy="982173"/>
            </a:xfrm>
            <a:prstGeom prst="homePlat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b="1" dirty="0">
                  <a:solidFill>
                    <a:schemeClr val="bg1"/>
                  </a:solidFill>
                  <a:latin typeface="Arial" charset="0"/>
                  <a:cs typeface="Arial" charset="0"/>
                </a:rPr>
                <a:t>1-29 Days Past Due</a:t>
              </a:r>
            </a:p>
          </p:txBody>
        </p:sp>
        <p:sp>
          <p:nvSpPr>
            <p:cNvPr id="19" name="Pentagon 18"/>
            <p:cNvSpPr/>
            <p:nvPr/>
          </p:nvSpPr>
          <p:spPr bwMode="auto">
            <a:xfrm>
              <a:off x="6599612" y="1949824"/>
              <a:ext cx="1980214" cy="982173"/>
            </a:xfrm>
            <a:prstGeom prst="homePlat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b="1" dirty="0">
                  <a:solidFill>
                    <a:schemeClr val="bg1"/>
                  </a:solidFill>
                  <a:latin typeface="Arial" charset="0"/>
                  <a:cs typeface="Arial" charset="0"/>
                </a:rPr>
                <a:t>30 - 90 Days Past Due</a:t>
              </a:r>
            </a:p>
          </p:txBody>
        </p:sp>
        <p:sp>
          <p:nvSpPr>
            <p:cNvPr id="20" name="Pentagon 19"/>
            <p:cNvSpPr/>
            <p:nvPr/>
          </p:nvSpPr>
          <p:spPr bwMode="auto">
            <a:xfrm>
              <a:off x="8634601" y="1949825"/>
              <a:ext cx="1980214" cy="982173"/>
            </a:xfrm>
            <a:prstGeom prst="homePlate">
              <a:avLst/>
            </a:prstGeom>
            <a:solidFill>
              <a:schemeClr val="accent1">
                <a:lumMod val="5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b="1" dirty="0">
                  <a:solidFill>
                    <a:schemeClr val="bg1"/>
                  </a:solidFill>
                  <a:latin typeface="Arial" charset="0"/>
                  <a:cs typeface="Arial" charset="0"/>
                </a:rPr>
                <a:t>90+ Days Past Due</a:t>
              </a:r>
            </a:p>
          </p:txBody>
        </p:sp>
        <p:sp>
          <p:nvSpPr>
            <p:cNvPr id="5" name="Rounded Rectangle 4"/>
            <p:cNvSpPr/>
            <p:nvPr/>
          </p:nvSpPr>
          <p:spPr bwMode="auto">
            <a:xfrm>
              <a:off x="1277471" y="1459007"/>
              <a:ext cx="9715500" cy="356347"/>
            </a:xfrm>
            <a:prstGeom prst="round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2000" dirty="0">
                  <a:latin typeface="Arial" charset="0"/>
                  <a:cs typeface="Arial" charset="0"/>
                </a:rPr>
                <a:t>Account Status</a:t>
              </a:r>
            </a:p>
          </p:txBody>
        </p:sp>
      </p:grpSp>
      <p:sp>
        <p:nvSpPr>
          <p:cNvPr id="8" name="Rounded Rectangle 7"/>
          <p:cNvSpPr/>
          <p:nvPr/>
        </p:nvSpPr>
        <p:spPr bwMode="auto">
          <a:xfrm>
            <a:off x="2335148" y="3328148"/>
            <a:ext cx="1895540" cy="3294529"/>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eaLnBrk="0" fontAlgn="base" hangingPunct="0">
              <a:lnSpc>
                <a:spcPct val="90000"/>
              </a:lnSpc>
              <a:spcBef>
                <a:spcPct val="20000"/>
              </a:spcBef>
              <a:spcAft>
                <a:spcPct val="20000"/>
              </a:spcAft>
            </a:pPr>
            <a:r>
              <a:rPr lang="en-GB" sz="1200" dirty="0">
                <a:latin typeface="Arial" charset="0"/>
                <a:cs typeface="Arial" charset="0"/>
              </a:rPr>
              <a:t>Manage Customers Relationships through</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Pro-active limit management</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Competitive Pricing</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Pre-emptive Triage</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X-Sell Programmes</a:t>
            </a:r>
          </a:p>
          <a:p>
            <a:pPr eaLnBrk="0" fontAlgn="base" hangingPunct="0">
              <a:lnSpc>
                <a:spcPct val="90000"/>
              </a:lnSpc>
              <a:spcBef>
                <a:spcPct val="20000"/>
              </a:spcBef>
              <a:spcAft>
                <a:spcPct val="20000"/>
              </a:spcAft>
            </a:pPr>
            <a:endParaRPr lang="en-GB" sz="1200" dirty="0">
              <a:latin typeface="Arial" charset="0"/>
              <a:cs typeface="Arial" charset="0"/>
            </a:endParaRPr>
          </a:p>
          <a:p>
            <a:pPr eaLnBrk="0" fontAlgn="base" hangingPunct="0">
              <a:lnSpc>
                <a:spcPct val="90000"/>
              </a:lnSpc>
              <a:spcBef>
                <a:spcPct val="20000"/>
              </a:spcBef>
              <a:spcAft>
                <a:spcPct val="20000"/>
              </a:spcAft>
            </a:pPr>
            <a:r>
              <a:rPr lang="en-GB" sz="1200" dirty="0">
                <a:latin typeface="Arial" charset="0"/>
                <a:cs typeface="Arial" charset="0"/>
              </a:rPr>
              <a:t>To maximise profitability by balancing expected revenue with associated levels of risk and exposure</a:t>
            </a:r>
          </a:p>
        </p:txBody>
      </p:sp>
      <p:sp>
        <p:nvSpPr>
          <p:cNvPr id="12" name="Rounded Rectangle 11"/>
          <p:cNvSpPr/>
          <p:nvPr/>
        </p:nvSpPr>
        <p:spPr bwMode="auto">
          <a:xfrm>
            <a:off x="1143000" y="3435724"/>
            <a:ext cx="1136276" cy="282388"/>
          </a:xfrm>
          <a:prstGeom prst="roundRect">
            <a:avLst/>
          </a:prstGeom>
          <a:solidFill>
            <a:schemeClr val="accent5"/>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b="1" u="sng" dirty="0">
                <a:solidFill>
                  <a:srgbClr val="003399"/>
                </a:solidFill>
                <a:latin typeface="Arial" charset="0"/>
                <a:cs typeface="Arial" charset="0"/>
              </a:rPr>
              <a:t>Description</a:t>
            </a:r>
          </a:p>
        </p:txBody>
      </p:sp>
      <p:sp>
        <p:nvSpPr>
          <p:cNvPr id="24" name="Rounded Rectangle 23"/>
          <p:cNvSpPr/>
          <p:nvPr/>
        </p:nvSpPr>
        <p:spPr bwMode="auto">
          <a:xfrm>
            <a:off x="1130047" y="5202308"/>
            <a:ext cx="1136276" cy="282388"/>
          </a:xfrm>
          <a:prstGeom prst="roundRect">
            <a:avLst/>
          </a:prstGeom>
          <a:solidFill>
            <a:schemeClr val="accent5"/>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b="1" u="sng" dirty="0">
                <a:solidFill>
                  <a:srgbClr val="003399"/>
                </a:solidFill>
                <a:latin typeface="Arial" charset="0"/>
                <a:cs typeface="Arial" charset="0"/>
              </a:rPr>
              <a:t>Objective</a:t>
            </a:r>
          </a:p>
        </p:txBody>
      </p:sp>
      <p:sp>
        <p:nvSpPr>
          <p:cNvPr id="30" name="Rounded Rectangle 29"/>
          <p:cNvSpPr/>
          <p:nvPr/>
        </p:nvSpPr>
        <p:spPr bwMode="auto">
          <a:xfrm>
            <a:off x="4286560" y="3328147"/>
            <a:ext cx="1895540" cy="3294529"/>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eaLnBrk="0" fontAlgn="base" hangingPunct="0">
              <a:lnSpc>
                <a:spcPct val="90000"/>
              </a:lnSpc>
              <a:spcBef>
                <a:spcPct val="20000"/>
              </a:spcBef>
              <a:spcAft>
                <a:spcPct val="20000"/>
              </a:spcAft>
            </a:pPr>
            <a:r>
              <a:rPr lang="en-GB" sz="1200" dirty="0">
                <a:latin typeface="Arial" charset="0"/>
                <a:cs typeface="Arial" charset="0"/>
              </a:rPr>
              <a:t>Initiate Customer Contact for </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Debt Control</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Triage</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Limit Management</a:t>
            </a:r>
          </a:p>
          <a:p>
            <a:pPr eaLnBrk="0" fontAlgn="base" hangingPunct="0">
              <a:lnSpc>
                <a:spcPct val="90000"/>
              </a:lnSpc>
              <a:spcBef>
                <a:spcPct val="20000"/>
              </a:spcBef>
              <a:spcAft>
                <a:spcPct val="20000"/>
              </a:spcAft>
            </a:pPr>
            <a:endParaRPr lang="en-GB" sz="1200" dirty="0">
              <a:latin typeface="Arial" charset="0"/>
              <a:cs typeface="Arial" charset="0"/>
            </a:endParaRPr>
          </a:p>
          <a:p>
            <a:pPr eaLnBrk="0" fontAlgn="base" hangingPunct="0">
              <a:lnSpc>
                <a:spcPct val="90000"/>
              </a:lnSpc>
              <a:spcBef>
                <a:spcPct val="20000"/>
              </a:spcBef>
              <a:spcAft>
                <a:spcPct val="20000"/>
              </a:spcAft>
            </a:pPr>
            <a:endParaRPr lang="en-GB" sz="1200" dirty="0">
              <a:latin typeface="Arial" charset="0"/>
              <a:cs typeface="Arial" charset="0"/>
            </a:endParaRPr>
          </a:p>
          <a:p>
            <a:pPr eaLnBrk="0" fontAlgn="base" hangingPunct="0">
              <a:lnSpc>
                <a:spcPct val="90000"/>
              </a:lnSpc>
              <a:spcBef>
                <a:spcPct val="20000"/>
              </a:spcBef>
              <a:spcAft>
                <a:spcPct val="20000"/>
              </a:spcAft>
            </a:pPr>
            <a:endParaRPr lang="en-GB" sz="1200" dirty="0">
              <a:latin typeface="Arial" charset="0"/>
              <a:cs typeface="Arial" charset="0"/>
            </a:endParaRPr>
          </a:p>
          <a:p>
            <a:pPr eaLnBrk="0" fontAlgn="base" hangingPunct="0">
              <a:lnSpc>
                <a:spcPct val="90000"/>
              </a:lnSpc>
              <a:spcBef>
                <a:spcPct val="20000"/>
              </a:spcBef>
              <a:spcAft>
                <a:spcPct val="20000"/>
              </a:spcAft>
            </a:pPr>
            <a:r>
              <a:rPr lang="en-GB" sz="1200" dirty="0">
                <a:latin typeface="Arial" charset="0"/>
                <a:cs typeface="Arial" charset="0"/>
              </a:rPr>
              <a:t>To maximise profitability by balancing expected revenue with associated levels of risk and exposure, whilst catching early delinquency</a:t>
            </a:r>
          </a:p>
        </p:txBody>
      </p:sp>
      <p:sp>
        <p:nvSpPr>
          <p:cNvPr id="31" name="Rounded Rectangle 30"/>
          <p:cNvSpPr/>
          <p:nvPr/>
        </p:nvSpPr>
        <p:spPr bwMode="auto">
          <a:xfrm>
            <a:off x="6297461" y="3328147"/>
            <a:ext cx="1895540" cy="3294529"/>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eaLnBrk="0" fontAlgn="base" hangingPunct="0">
              <a:lnSpc>
                <a:spcPct val="90000"/>
              </a:lnSpc>
              <a:spcBef>
                <a:spcPct val="20000"/>
              </a:spcBef>
              <a:spcAft>
                <a:spcPct val="20000"/>
              </a:spcAft>
            </a:pPr>
            <a:r>
              <a:rPr lang="en-GB" sz="1200" dirty="0">
                <a:latin typeface="Arial" charset="0"/>
                <a:cs typeface="Arial" charset="0"/>
              </a:rPr>
              <a:t>Continued Customer Contact for </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Prioritised Debt Control</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Arrears Management</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Save the Relationship?</a:t>
            </a:r>
          </a:p>
          <a:p>
            <a:pPr eaLnBrk="0" fontAlgn="base" hangingPunct="0">
              <a:lnSpc>
                <a:spcPct val="90000"/>
              </a:lnSpc>
              <a:spcBef>
                <a:spcPct val="20000"/>
              </a:spcBef>
              <a:spcAft>
                <a:spcPct val="20000"/>
              </a:spcAft>
            </a:pPr>
            <a:endParaRPr lang="en-GB" sz="1200" dirty="0">
              <a:latin typeface="Arial" charset="0"/>
              <a:cs typeface="Arial" charset="0"/>
            </a:endParaRPr>
          </a:p>
          <a:p>
            <a:pPr eaLnBrk="0" fontAlgn="base" hangingPunct="0">
              <a:lnSpc>
                <a:spcPct val="90000"/>
              </a:lnSpc>
              <a:spcBef>
                <a:spcPct val="20000"/>
              </a:spcBef>
              <a:spcAft>
                <a:spcPct val="20000"/>
              </a:spcAft>
            </a:pPr>
            <a:r>
              <a:rPr lang="en-GB" sz="1200" dirty="0">
                <a:latin typeface="Arial" charset="0"/>
                <a:cs typeface="Arial" charset="0"/>
              </a:rPr>
              <a:t>To minimise roll-rates to non-performing bucket whilst determining whether to save the relationship or minimise loss</a:t>
            </a:r>
          </a:p>
        </p:txBody>
      </p:sp>
      <p:sp>
        <p:nvSpPr>
          <p:cNvPr id="32" name="Rounded Rectangle 31"/>
          <p:cNvSpPr/>
          <p:nvPr/>
        </p:nvSpPr>
        <p:spPr bwMode="auto">
          <a:xfrm>
            <a:off x="8272824" y="3328146"/>
            <a:ext cx="1895540" cy="3294529"/>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eaLnBrk="0" fontAlgn="base" hangingPunct="0">
              <a:lnSpc>
                <a:spcPct val="90000"/>
              </a:lnSpc>
              <a:spcBef>
                <a:spcPct val="20000"/>
              </a:spcBef>
              <a:spcAft>
                <a:spcPct val="20000"/>
              </a:spcAft>
            </a:pPr>
            <a:r>
              <a:rPr lang="en-GB" sz="1200" dirty="0">
                <a:latin typeface="Arial" charset="0"/>
                <a:cs typeface="Arial" charset="0"/>
              </a:rPr>
              <a:t>Decision made to end the customer relationship, therefore switch to</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Recovery Strategies </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Debt Sale</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Litigation</a:t>
            </a:r>
          </a:p>
          <a:p>
            <a:pPr eaLnBrk="0" fontAlgn="base" hangingPunct="0">
              <a:lnSpc>
                <a:spcPct val="90000"/>
              </a:lnSpc>
              <a:spcBef>
                <a:spcPct val="20000"/>
              </a:spcBef>
              <a:spcAft>
                <a:spcPct val="20000"/>
              </a:spcAft>
            </a:pPr>
            <a:endParaRPr lang="en-GB" sz="1200" dirty="0">
              <a:latin typeface="Arial" charset="0"/>
              <a:cs typeface="Arial" charset="0"/>
            </a:endParaRPr>
          </a:p>
          <a:p>
            <a:pPr eaLnBrk="0" fontAlgn="base" hangingPunct="0">
              <a:lnSpc>
                <a:spcPct val="90000"/>
              </a:lnSpc>
              <a:spcBef>
                <a:spcPct val="20000"/>
              </a:spcBef>
              <a:spcAft>
                <a:spcPct val="20000"/>
              </a:spcAft>
            </a:pPr>
            <a:r>
              <a:rPr lang="en-GB" sz="1200" dirty="0">
                <a:latin typeface="Arial" charset="0"/>
                <a:cs typeface="Arial" charset="0"/>
              </a:rPr>
              <a:t>To maximise recovery cash-flows and minimise losses to the bank</a:t>
            </a:r>
          </a:p>
        </p:txBody>
      </p:sp>
      <p:pic>
        <p:nvPicPr>
          <p:cNvPr id="3" name="Picture 2">
            <a:extLst>
              <a:ext uri="{FF2B5EF4-FFF2-40B4-BE49-F238E27FC236}">
                <a16:creationId xmlns:a16="http://schemas.microsoft.com/office/drawing/2014/main" id="{153AF245-BF21-B1F2-D388-B7B953AA6374}"/>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7" name="Arrow: Left-Right 6">
            <a:extLst>
              <a:ext uri="{FF2B5EF4-FFF2-40B4-BE49-F238E27FC236}">
                <a16:creationId xmlns:a16="http://schemas.microsoft.com/office/drawing/2014/main" id="{9D3C17B2-DA1E-BBC9-A042-E5D385F07A3C}"/>
              </a:ext>
            </a:extLst>
          </p:cNvPr>
          <p:cNvSpPr/>
          <p:nvPr/>
        </p:nvSpPr>
        <p:spPr>
          <a:xfrm>
            <a:off x="2175819" y="2727927"/>
            <a:ext cx="4109737" cy="58889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Behavioural Scoring</a:t>
            </a:r>
          </a:p>
        </p:txBody>
      </p:sp>
      <p:sp>
        <p:nvSpPr>
          <p:cNvPr id="9" name="Arrow: Left-Right 8">
            <a:extLst>
              <a:ext uri="{FF2B5EF4-FFF2-40B4-BE49-F238E27FC236}">
                <a16:creationId xmlns:a16="http://schemas.microsoft.com/office/drawing/2014/main" id="{B2375FB8-7636-C22D-16A3-C3077C6D8661}"/>
              </a:ext>
            </a:extLst>
          </p:cNvPr>
          <p:cNvSpPr/>
          <p:nvPr/>
        </p:nvSpPr>
        <p:spPr>
          <a:xfrm>
            <a:off x="6297461" y="2727927"/>
            <a:ext cx="2134942" cy="58889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Roll-Rate Model</a:t>
            </a:r>
          </a:p>
        </p:txBody>
      </p:sp>
      <p:sp>
        <p:nvSpPr>
          <p:cNvPr id="10" name="Arrow: Left-Right 9">
            <a:extLst>
              <a:ext uri="{FF2B5EF4-FFF2-40B4-BE49-F238E27FC236}">
                <a16:creationId xmlns:a16="http://schemas.microsoft.com/office/drawing/2014/main" id="{F698E0AE-E888-A97E-0C28-C8EF5C70443F}"/>
              </a:ext>
            </a:extLst>
          </p:cNvPr>
          <p:cNvSpPr/>
          <p:nvPr/>
        </p:nvSpPr>
        <p:spPr>
          <a:xfrm>
            <a:off x="8432402" y="2727927"/>
            <a:ext cx="2134942" cy="58889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Payment Projection</a:t>
            </a:r>
          </a:p>
        </p:txBody>
      </p:sp>
    </p:spTree>
    <p:extLst>
      <p:ext uri="{BB962C8B-B14F-4D97-AF65-F5344CB8AC3E}">
        <p14:creationId xmlns:p14="http://schemas.microsoft.com/office/powerpoint/2010/main" val="3189807722"/>
      </p:ext>
    </p:extLst>
  </p:cSld>
  <p:clrMapOvr>
    <a:masterClrMapping/>
  </p:clrMapOvr>
  <p:transition spd="med">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C09E-FB8C-1554-C2A7-33F09E9ECDD9}"/>
              </a:ext>
            </a:extLst>
          </p:cNvPr>
          <p:cNvSpPr>
            <a:spLocks noGrp="1"/>
          </p:cNvSpPr>
          <p:nvPr>
            <p:ph type="title"/>
          </p:nvPr>
        </p:nvSpPr>
        <p:spPr>
          <a:xfrm>
            <a:off x="0" y="48545"/>
            <a:ext cx="10515600" cy="484632"/>
          </a:xfrm>
        </p:spPr>
        <p:txBody>
          <a:bodyPr>
            <a:normAutofit fontScale="90000"/>
          </a:bodyPr>
          <a:lstStyle/>
          <a:p>
            <a:r>
              <a:rPr lang="en-GB" dirty="0">
                <a:solidFill>
                  <a:schemeClr val="tx1"/>
                </a:solidFill>
              </a:rPr>
              <a:t>Customer Analytics</a:t>
            </a:r>
          </a:p>
        </p:txBody>
      </p:sp>
      <p:sp>
        <p:nvSpPr>
          <p:cNvPr id="4" name="Rectangle 3">
            <a:extLst>
              <a:ext uri="{FF2B5EF4-FFF2-40B4-BE49-F238E27FC236}">
                <a16:creationId xmlns:a16="http://schemas.microsoft.com/office/drawing/2014/main" id="{DDA56263-DEFC-94E2-2DC7-A92011D0433E}"/>
              </a:ext>
            </a:extLst>
          </p:cNvPr>
          <p:cNvSpPr/>
          <p:nvPr/>
        </p:nvSpPr>
        <p:spPr>
          <a:xfrm>
            <a:off x="298580" y="1968759"/>
            <a:ext cx="1455575"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High </a:t>
            </a:r>
          </a:p>
          <a:p>
            <a:pPr algn="ctr"/>
            <a:r>
              <a:rPr lang="en-GB" dirty="0"/>
              <a:t>Risk</a:t>
            </a:r>
          </a:p>
        </p:txBody>
      </p:sp>
      <p:sp>
        <p:nvSpPr>
          <p:cNvPr id="5" name="Rectangle 4">
            <a:extLst>
              <a:ext uri="{FF2B5EF4-FFF2-40B4-BE49-F238E27FC236}">
                <a16:creationId xmlns:a16="http://schemas.microsoft.com/office/drawing/2014/main" id="{F34EA035-2740-0964-1BA6-D0B35C387F15}"/>
              </a:ext>
            </a:extLst>
          </p:cNvPr>
          <p:cNvSpPr/>
          <p:nvPr/>
        </p:nvSpPr>
        <p:spPr>
          <a:xfrm>
            <a:off x="298580" y="3656045"/>
            <a:ext cx="1455575"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Medium</a:t>
            </a:r>
          </a:p>
          <a:p>
            <a:pPr algn="ctr"/>
            <a:r>
              <a:rPr lang="en-GB" dirty="0"/>
              <a:t>Risk</a:t>
            </a:r>
          </a:p>
        </p:txBody>
      </p:sp>
      <p:sp>
        <p:nvSpPr>
          <p:cNvPr id="6" name="Rectangle 5">
            <a:extLst>
              <a:ext uri="{FF2B5EF4-FFF2-40B4-BE49-F238E27FC236}">
                <a16:creationId xmlns:a16="http://schemas.microsoft.com/office/drawing/2014/main" id="{3F6FA6D3-A7E0-E525-065A-C28F486894BD}"/>
              </a:ext>
            </a:extLst>
          </p:cNvPr>
          <p:cNvSpPr/>
          <p:nvPr/>
        </p:nvSpPr>
        <p:spPr>
          <a:xfrm>
            <a:off x="298580" y="5343331"/>
            <a:ext cx="1455575"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Low </a:t>
            </a:r>
          </a:p>
          <a:p>
            <a:pPr algn="ctr"/>
            <a:r>
              <a:rPr lang="en-GB" dirty="0"/>
              <a:t>Risk</a:t>
            </a:r>
          </a:p>
        </p:txBody>
      </p:sp>
      <p:sp>
        <p:nvSpPr>
          <p:cNvPr id="7" name="Arrow: Right 6">
            <a:extLst>
              <a:ext uri="{FF2B5EF4-FFF2-40B4-BE49-F238E27FC236}">
                <a16:creationId xmlns:a16="http://schemas.microsoft.com/office/drawing/2014/main" id="{6D493805-18D3-589C-A3CC-BAB8754A56DB}"/>
              </a:ext>
            </a:extLst>
          </p:cNvPr>
          <p:cNvSpPr/>
          <p:nvPr/>
        </p:nvSpPr>
        <p:spPr>
          <a:xfrm>
            <a:off x="1922106" y="238922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Day 1</a:t>
            </a:r>
          </a:p>
        </p:txBody>
      </p:sp>
      <p:sp>
        <p:nvSpPr>
          <p:cNvPr id="8" name="Arrow: Right 7">
            <a:extLst>
              <a:ext uri="{FF2B5EF4-FFF2-40B4-BE49-F238E27FC236}">
                <a16:creationId xmlns:a16="http://schemas.microsoft.com/office/drawing/2014/main" id="{F6594216-B6F7-C517-B3B8-4E22EC7F735C}"/>
              </a:ext>
            </a:extLst>
          </p:cNvPr>
          <p:cNvSpPr/>
          <p:nvPr/>
        </p:nvSpPr>
        <p:spPr>
          <a:xfrm>
            <a:off x="1922106" y="407651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Day 7</a:t>
            </a:r>
          </a:p>
        </p:txBody>
      </p:sp>
      <p:sp>
        <p:nvSpPr>
          <p:cNvPr id="9" name="Arrow: Right 8">
            <a:extLst>
              <a:ext uri="{FF2B5EF4-FFF2-40B4-BE49-F238E27FC236}">
                <a16:creationId xmlns:a16="http://schemas.microsoft.com/office/drawing/2014/main" id="{2D0054B6-0618-DAAA-4157-08B502F6CE7F}"/>
              </a:ext>
            </a:extLst>
          </p:cNvPr>
          <p:cNvSpPr/>
          <p:nvPr/>
        </p:nvSpPr>
        <p:spPr>
          <a:xfrm>
            <a:off x="1922106" y="590997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Day 21</a:t>
            </a:r>
          </a:p>
        </p:txBody>
      </p:sp>
      <p:sp>
        <p:nvSpPr>
          <p:cNvPr id="10" name="Oval 9">
            <a:extLst>
              <a:ext uri="{FF2B5EF4-FFF2-40B4-BE49-F238E27FC236}">
                <a16:creationId xmlns:a16="http://schemas.microsoft.com/office/drawing/2014/main" id="{F7A113B3-9CA1-FF3E-A67B-2B77F5CBC40A}"/>
              </a:ext>
            </a:extLst>
          </p:cNvPr>
          <p:cNvSpPr/>
          <p:nvPr/>
        </p:nvSpPr>
        <p:spPr>
          <a:xfrm>
            <a:off x="3331029" y="2015719"/>
            <a:ext cx="2108718" cy="12316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High Risk Collections</a:t>
            </a:r>
          </a:p>
          <a:p>
            <a:pPr algn="ctr"/>
            <a:r>
              <a:rPr lang="en-GB" sz="1200" dirty="0"/>
              <a:t>Intensive Contact Strategy / Early Debt Sale</a:t>
            </a:r>
          </a:p>
        </p:txBody>
      </p:sp>
      <p:sp>
        <p:nvSpPr>
          <p:cNvPr id="11" name="Oval 10">
            <a:extLst>
              <a:ext uri="{FF2B5EF4-FFF2-40B4-BE49-F238E27FC236}">
                <a16:creationId xmlns:a16="http://schemas.microsoft.com/office/drawing/2014/main" id="{CC5BE2AD-D8B7-26D3-9BE6-9D1D6B111B59}"/>
              </a:ext>
            </a:extLst>
          </p:cNvPr>
          <p:cNvSpPr/>
          <p:nvPr/>
        </p:nvSpPr>
        <p:spPr>
          <a:xfrm>
            <a:off x="3331029" y="3703005"/>
            <a:ext cx="2108718" cy="12316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Standard Collections Process</a:t>
            </a:r>
          </a:p>
        </p:txBody>
      </p:sp>
      <p:sp>
        <p:nvSpPr>
          <p:cNvPr id="12" name="Oval 11">
            <a:extLst>
              <a:ext uri="{FF2B5EF4-FFF2-40B4-BE49-F238E27FC236}">
                <a16:creationId xmlns:a16="http://schemas.microsoft.com/office/drawing/2014/main" id="{2153864D-6691-3EF4-F6BC-F3BCD1E02627}"/>
              </a:ext>
            </a:extLst>
          </p:cNvPr>
          <p:cNvSpPr/>
          <p:nvPr/>
        </p:nvSpPr>
        <p:spPr>
          <a:xfrm>
            <a:off x="3331029" y="5536470"/>
            <a:ext cx="2108718" cy="12316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Soft Touch Collections Process</a:t>
            </a:r>
          </a:p>
          <a:p>
            <a:pPr algn="ctr"/>
            <a:r>
              <a:rPr lang="en-GB" sz="1200" dirty="0"/>
              <a:t>New Facility offers</a:t>
            </a:r>
          </a:p>
        </p:txBody>
      </p:sp>
      <p:grpSp>
        <p:nvGrpSpPr>
          <p:cNvPr id="15" name="Group 14">
            <a:extLst>
              <a:ext uri="{FF2B5EF4-FFF2-40B4-BE49-F238E27FC236}">
                <a16:creationId xmlns:a16="http://schemas.microsoft.com/office/drawing/2014/main" id="{2293A21C-34B8-11DE-D4EC-5E74250F24E4}"/>
              </a:ext>
            </a:extLst>
          </p:cNvPr>
          <p:cNvGrpSpPr/>
          <p:nvPr/>
        </p:nvGrpSpPr>
        <p:grpSpPr>
          <a:xfrm>
            <a:off x="8134966" y="79999"/>
            <a:ext cx="3758453" cy="2125450"/>
            <a:chOff x="6599143" y="1303550"/>
            <a:chExt cx="3758453" cy="2125450"/>
          </a:xfrm>
        </p:grpSpPr>
        <p:sp>
          <p:nvSpPr>
            <p:cNvPr id="13" name="Rounded Rectangle 8">
              <a:extLst>
                <a:ext uri="{FF2B5EF4-FFF2-40B4-BE49-F238E27FC236}">
                  <a16:creationId xmlns:a16="http://schemas.microsoft.com/office/drawing/2014/main" id="{E3E0062A-F36D-4529-9572-9CF980CA529A}"/>
                </a:ext>
              </a:extLst>
            </p:cNvPr>
            <p:cNvSpPr/>
            <p:nvPr/>
          </p:nvSpPr>
          <p:spPr bwMode="auto">
            <a:xfrm>
              <a:off x="6599143" y="1303550"/>
              <a:ext cx="3758453" cy="2125450"/>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dirty="0">
                <a:solidFill>
                  <a:srgbClr val="003399"/>
                </a:solidFill>
                <a:latin typeface="Arial" charset="0"/>
                <a:cs typeface="Arial" charset="0"/>
              </a:endParaRPr>
            </a:p>
            <a:p>
              <a:pPr marL="177800" indent="-177800" algn="ctr" eaLnBrk="0" fontAlgn="base" hangingPunct="0">
                <a:lnSpc>
                  <a:spcPct val="90000"/>
                </a:lnSpc>
                <a:spcBef>
                  <a:spcPct val="20000"/>
                </a:spcBef>
                <a:spcAft>
                  <a:spcPct val="20000"/>
                </a:spcAft>
              </a:pPr>
              <a:endParaRPr lang="en-GB" sz="1200" dirty="0">
                <a:latin typeface="Arial" charset="0"/>
                <a:cs typeface="Arial" charset="0"/>
              </a:endParaRP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Behavioural &amp; Collections Scoring is used to predict which accounts or customers will go into the late stages of delinquency (often 3 cycles plus, although more complex performance definition can be used on a product by product basis)</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Often the score is grouped in to risk grades and appropriate actions taken by grade</a:t>
              </a:r>
            </a:p>
          </p:txBody>
        </p:sp>
        <p:sp>
          <p:nvSpPr>
            <p:cNvPr id="14" name="Rounded Rectangle 12">
              <a:extLst>
                <a:ext uri="{FF2B5EF4-FFF2-40B4-BE49-F238E27FC236}">
                  <a16:creationId xmlns:a16="http://schemas.microsoft.com/office/drawing/2014/main" id="{E78CBEDB-5045-28E0-6931-6AF5F4BF8E7B}"/>
                </a:ext>
              </a:extLst>
            </p:cNvPr>
            <p:cNvSpPr/>
            <p:nvPr/>
          </p:nvSpPr>
          <p:spPr bwMode="auto">
            <a:xfrm>
              <a:off x="6696634" y="1500804"/>
              <a:ext cx="3563470" cy="379767"/>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What is it?</a:t>
              </a:r>
            </a:p>
          </p:txBody>
        </p:sp>
      </p:grpSp>
      <p:grpSp>
        <p:nvGrpSpPr>
          <p:cNvPr id="16" name="Group 15">
            <a:extLst>
              <a:ext uri="{FF2B5EF4-FFF2-40B4-BE49-F238E27FC236}">
                <a16:creationId xmlns:a16="http://schemas.microsoft.com/office/drawing/2014/main" id="{8078AD48-33C0-245A-837E-DD5EE2FCEFDA}"/>
              </a:ext>
            </a:extLst>
          </p:cNvPr>
          <p:cNvGrpSpPr/>
          <p:nvPr/>
        </p:nvGrpSpPr>
        <p:grpSpPr>
          <a:xfrm>
            <a:off x="8134966" y="2290409"/>
            <a:ext cx="3758453" cy="1785858"/>
            <a:chOff x="5358653" y="2480981"/>
            <a:chExt cx="3758453" cy="2832122"/>
          </a:xfrm>
        </p:grpSpPr>
        <p:sp>
          <p:nvSpPr>
            <p:cNvPr id="17" name="Rounded Rectangle 26">
              <a:extLst>
                <a:ext uri="{FF2B5EF4-FFF2-40B4-BE49-F238E27FC236}">
                  <a16:creationId xmlns:a16="http://schemas.microsoft.com/office/drawing/2014/main" id="{4CC5BFF2-11C2-B563-0D04-72C8E9047713}"/>
                </a:ext>
              </a:extLst>
            </p:cNvPr>
            <p:cNvSpPr/>
            <p:nvPr/>
          </p:nvSpPr>
          <p:spPr bwMode="auto">
            <a:xfrm>
              <a:off x="5358653" y="2480981"/>
              <a:ext cx="3758453" cy="2832122"/>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dirty="0">
                <a:solidFill>
                  <a:srgbClr val="003399"/>
                </a:solidFill>
                <a:latin typeface="Arial" charset="0"/>
                <a:cs typeface="Arial" charset="0"/>
              </a:endParaRPr>
            </a:p>
            <a:p>
              <a:pPr marL="177800" indent="-177800" algn="ctr" eaLnBrk="0" fontAlgn="base" hangingPunct="0">
                <a:lnSpc>
                  <a:spcPct val="90000"/>
                </a:lnSpc>
                <a:spcBef>
                  <a:spcPct val="20000"/>
                </a:spcBef>
                <a:spcAft>
                  <a:spcPct val="20000"/>
                </a:spcAft>
              </a:pPr>
              <a:endParaRPr lang="en-GB" sz="1200" dirty="0">
                <a:latin typeface="Arial" charset="0"/>
                <a:cs typeface="Arial" charset="0"/>
              </a:endParaRP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Identify Future Delinquents, reducing losses</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Identifying cases that will self-cure will allow resources to be concentrated where they are needed</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Identifying x-sell potential will increase revenue</a:t>
              </a:r>
            </a:p>
          </p:txBody>
        </p:sp>
        <p:sp>
          <p:nvSpPr>
            <p:cNvPr id="18" name="Rounded Rectangle 27">
              <a:extLst>
                <a:ext uri="{FF2B5EF4-FFF2-40B4-BE49-F238E27FC236}">
                  <a16:creationId xmlns:a16="http://schemas.microsoft.com/office/drawing/2014/main" id="{C0C7F7EC-3AB3-B69A-1071-9B59B922AA32}"/>
                </a:ext>
              </a:extLst>
            </p:cNvPr>
            <p:cNvSpPr/>
            <p:nvPr/>
          </p:nvSpPr>
          <p:spPr bwMode="auto">
            <a:xfrm>
              <a:off x="5456144" y="2572869"/>
              <a:ext cx="3563470" cy="430306"/>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Why</a:t>
              </a:r>
            </a:p>
          </p:txBody>
        </p:sp>
      </p:grpSp>
      <p:sp>
        <p:nvSpPr>
          <p:cNvPr id="19" name="Rounded Rectangle 22">
            <a:extLst>
              <a:ext uri="{FF2B5EF4-FFF2-40B4-BE49-F238E27FC236}">
                <a16:creationId xmlns:a16="http://schemas.microsoft.com/office/drawing/2014/main" id="{85226ADC-7B87-02FC-E7BD-E56EAFE49955}"/>
              </a:ext>
            </a:extLst>
          </p:cNvPr>
          <p:cNvSpPr/>
          <p:nvPr/>
        </p:nvSpPr>
        <p:spPr bwMode="auto">
          <a:xfrm>
            <a:off x="8134965" y="4148381"/>
            <a:ext cx="3758453" cy="2619730"/>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dirty="0">
              <a:solidFill>
                <a:srgbClr val="003399"/>
              </a:solidFill>
              <a:latin typeface="Arial" charset="0"/>
              <a:cs typeface="Arial" charset="0"/>
            </a:endParaRPr>
          </a:p>
          <a:p>
            <a:pPr marL="177800" indent="-177800" algn="ctr" eaLnBrk="0" fontAlgn="base" hangingPunct="0">
              <a:lnSpc>
                <a:spcPct val="90000"/>
              </a:lnSpc>
              <a:spcBef>
                <a:spcPct val="20000"/>
              </a:spcBef>
              <a:spcAft>
                <a:spcPct val="20000"/>
              </a:spcAft>
            </a:pPr>
            <a:endParaRPr lang="en-GB" sz="1200" dirty="0">
              <a:latin typeface="Arial" charset="0"/>
              <a:cs typeface="Arial" charset="0"/>
            </a:endParaRP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A behavioural score is often an integral part of the bank’s customer management infrastructure and can be used to determine x-sell opportunities (from a revenue perspective)</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The score is also key to identifying customers that are deteriorating so that preventative measures can be taken to pre-cure before delinquency</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1200" dirty="0">
                <a:latin typeface="Arial" charset="0"/>
                <a:cs typeface="Arial" charset="0"/>
              </a:rPr>
              <a:t>The score would also be used in the early stages of delinquency to prioritise strategies</a:t>
            </a:r>
            <a:endParaRPr lang="en-GB" sz="1200" dirty="0">
              <a:solidFill>
                <a:srgbClr val="003399"/>
              </a:solidFill>
              <a:latin typeface="Arial" charset="0"/>
              <a:cs typeface="Arial" charset="0"/>
            </a:endParaRPr>
          </a:p>
        </p:txBody>
      </p:sp>
      <p:sp>
        <p:nvSpPr>
          <p:cNvPr id="20" name="Rounded Rectangle 24">
            <a:extLst>
              <a:ext uri="{FF2B5EF4-FFF2-40B4-BE49-F238E27FC236}">
                <a16:creationId xmlns:a16="http://schemas.microsoft.com/office/drawing/2014/main" id="{77E5D9A9-3C8F-34F5-3C92-62A3834D23E0}"/>
              </a:ext>
            </a:extLst>
          </p:cNvPr>
          <p:cNvSpPr/>
          <p:nvPr/>
        </p:nvSpPr>
        <p:spPr bwMode="auto">
          <a:xfrm>
            <a:off x="8232457" y="4318825"/>
            <a:ext cx="3563470" cy="430306"/>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latin typeface="Arial" charset="0"/>
                <a:cs typeface="Arial" charset="0"/>
              </a:rPr>
              <a:t>How</a:t>
            </a:r>
            <a:r>
              <a:rPr lang="en-GB" sz="1200" dirty="0">
                <a:solidFill>
                  <a:srgbClr val="003399"/>
                </a:solidFill>
                <a:latin typeface="Arial" charset="0"/>
                <a:cs typeface="Arial" charset="0"/>
              </a:rPr>
              <a:t>?</a:t>
            </a:r>
          </a:p>
        </p:txBody>
      </p:sp>
      <p:sp>
        <p:nvSpPr>
          <p:cNvPr id="21" name="Rectangle: Rounded Corners 20">
            <a:extLst>
              <a:ext uri="{FF2B5EF4-FFF2-40B4-BE49-F238E27FC236}">
                <a16:creationId xmlns:a16="http://schemas.microsoft.com/office/drawing/2014/main" id="{7FAEFC73-3219-E7F6-99D2-A0656D5AB0A1}"/>
              </a:ext>
            </a:extLst>
          </p:cNvPr>
          <p:cNvSpPr/>
          <p:nvPr/>
        </p:nvSpPr>
        <p:spPr>
          <a:xfrm>
            <a:off x="6096000" y="3645159"/>
            <a:ext cx="1735494" cy="13255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Tailored Use of Resources</a:t>
            </a:r>
          </a:p>
        </p:txBody>
      </p:sp>
      <p:sp>
        <p:nvSpPr>
          <p:cNvPr id="22" name="Arrow: Right 21">
            <a:extLst>
              <a:ext uri="{FF2B5EF4-FFF2-40B4-BE49-F238E27FC236}">
                <a16:creationId xmlns:a16="http://schemas.microsoft.com/office/drawing/2014/main" id="{253C56D5-432D-8DC1-5598-22611C4F55D8}"/>
              </a:ext>
            </a:extLst>
          </p:cNvPr>
          <p:cNvSpPr/>
          <p:nvPr/>
        </p:nvSpPr>
        <p:spPr>
          <a:xfrm>
            <a:off x="5619462" y="4076510"/>
            <a:ext cx="26928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0BDC4F97-C877-2612-C12E-C3DF9A91FCB1}"/>
              </a:ext>
            </a:extLst>
          </p:cNvPr>
          <p:cNvSpPr/>
          <p:nvPr/>
        </p:nvSpPr>
        <p:spPr>
          <a:xfrm rot="2449029">
            <a:off x="5622564" y="2731909"/>
            <a:ext cx="26928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1703A3C0-052F-B427-BB9A-D56A1AAD9818}"/>
              </a:ext>
            </a:extLst>
          </p:cNvPr>
          <p:cNvSpPr/>
          <p:nvPr/>
        </p:nvSpPr>
        <p:spPr>
          <a:xfrm rot="19033700">
            <a:off x="5619462" y="5763795"/>
            <a:ext cx="26928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0931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29716"/>
            <a:ext cx="87681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Customer Management Analytics - Sampling </a:t>
            </a:r>
          </a:p>
        </p:txBody>
      </p:sp>
      <p:sp>
        <p:nvSpPr>
          <p:cNvPr id="2" name="Rounded Rectangle 1"/>
          <p:cNvSpPr/>
          <p:nvPr/>
        </p:nvSpPr>
        <p:spPr bwMode="auto">
          <a:xfrm>
            <a:off x="2306171" y="1916206"/>
            <a:ext cx="1196788" cy="914400"/>
          </a:xfrm>
          <a:prstGeom prst="round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chemeClr val="bg1"/>
                </a:solidFill>
                <a:latin typeface="Arial" charset="0"/>
                <a:cs typeface="Arial" charset="0"/>
              </a:rPr>
              <a:t>Transactional Data</a:t>
            </a:r>
          </a:p>
          <a:p>
            <a:pPr marL="177800" indent="-177800" algn="ctr" eaLnBrk="0" fontAlgn="base" hangingPunct="0">
              <a:lnSpc>
                <a:spcPct val="90000"/>
              </a:lnSpc>
              <a:spcBef>
                <a:spcPct val="20000"/>
              </a:spcBef>
              <a:spcAft>
                <a:spcPct val="20000"/>
              </a:spcAft>
            </a:pPr>
            <a:r>
              <a:rPr lang="en-GB" sz="1200" dirty="0">
                <a:solidFill>
                  <a:schemeClr val="bg1"/>
                </a:solidFill>
                <a:latin typeface="Arial" charset="0"/>
                <a:cs typeface="Arial" charset="0"/>
              </a:rPr>
              <a:t>e.g. </a:t>
            </a:r>
            <a:r>
              <a:rPr lang="en-GB" sz="1200" dirty="0" err="1">
                <a:solidFill>
                  <a:schemeClr val="bg1"/>
                </a:solidFill>
                <a:latin typeface="Arial" charset="0"/>
                <a:cs typeface="Arial" charset="0"/>
              </a:rPr>
              <a:t>Delq</a:t>
            </a:r>
            <a:r>
              <a:rPr lang="en-GB" sz="1200" dirty="0">
                <a:solidFill>
                  <a:schemeClr val="bg1"/>
                </a:solidFill>
                <a:latin typeface="Arial" charset="0"/>
                <a:cs typeface="Arial" charset="0"/>
              </a:rPr>
              <a:t> L3M</a:t>
            </a:r>
          </a:p>
        </p:txBody>
      </p:sp>
      <p:sp>
        <p:nvSpPr>
          <p:cNvPr id="18" name="Rounded Rectangle 17"/>
          <p:cNvSpPr/>
          <p:nvPr/>
        </p:nvSpPr>
        <p:spPr bwMode="auto">
          <a:xfrm>
            <a:off x="3632294" y="1916206"/>
            <a:ext cx="1196788" cy="914400"/>
          </a:xfrm>
          <a:prstGeom prst="roundRect">
            <a:avLst/>
          </a:prstGeom>
          <a:solidFill>
            <a:schemeClr val="accent1">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chemeClr val="bg1"/>
                </a:solidFill>
                <a:latin typeface="Arial" charset="0"/>
                <a:cs typeface="Arial" charset="0"/>
              </a:rPr>
              <a:t>Bureau Data, e.g. No. of accounts</a:t>
            </a:r>
          </a:p>
        </p:txBody>
      </p:sp>
      <p:sp>
        <p:nvSpPr>
          <p:cNvPr id="19" name="Rounded Rectangle 18"/>
          <p:cNvSpPr/>
          <p:nvPr/>
        </p:nvSpPr>
        <p:spPr bwMode="auto">
          <a:xfrm>
            <a:off x="7308478" y="2926977"/>
            <a:ext cx="1351121" cy="914400"/>
          </a:xfrm>
          <a:prstGeom prst="roundRect">
            <a:avLst/>
          </a:prstGeom>
          <a:solidFill>
            <a:srgbClr val="FF99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b="1" dirty="0">
                <a:solidFill>
                  <a:schemeClr val="bg1"/>
                </a:solidFill>
                <a:latin typeface="Arial" charset="0"/>
                <a:cs typeface="Arial" charset="0"/>
              </a:rPr>
              <a:t>Performance File</a:t>
            </a:r>
          </a:p>
          <a:p>
            <a:pPr marL="177800" indent="-177800" algn="ctr" eaLnBrk="0" fontAlgn="base" hangingPunct="0">
              <a:lnSpc>
                <a:spcPct val="90000"/>
              </a:lnSpc>
              <a:spcBef>
                <a:spcPct val="20000"/>
              </a:spcBef>
              <a:spcAft>
                <a:spcPct val="20000"/>
              </a:spcAft>
            </a:pPr>
            <a:r>
              <a:rPr lang="en-GB" sz="1200" dirty="0">
                <a:solidFill>
                  <a:schemeClr val="bg1"/>
                </a:solidFill>
                <a:latin typeface="Arial" charset="0"/>
                <a:cs typeface="Arial" charset="0"/>
              </a:rPr>
              <a:t>Good-Bad Flag </a:t>
            </a:r>
          </a:p>
        </p:txBody>
      </p:sp>
      <p:sp>
        <p:nvSpPr>
          <p:cNvPr id="20" name="Rounded Rectangle 19"/>
          <p:cNvSpPr/>
          <p:nvPr/>
        </p:nvSpPr>
        <p:spPr bwMode="auto">
          <a:xfrm>
            <a:off x="2306171" y="2926977"/>
            <a:ext cx="1196788" cy="914400"/>
          </a:xfrm>
          <a:prstGeom prst="roundRect">
            <a:avLst>
              <a:gd name="adj" fmla="val 14461"/>
            </a:avLst>
          </a:prstGeom>
          <a:solidFill>
            <a:srgbClr val="92D05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chemeClr val="bg1"/>
                </a:solidFill>
                <a:latin typeface="Arial" charset="0"/>
                <a:cs typeface="Arial" charset="0"/>
              </a:rPr>
              <a:t>Internal Data, e.g. Other Account </a:t>
            </a:r>
            <a:r>
              <a:rPr lang="en-GB" sz="1200" dirty="0" err="1">
                <a:solidFill>
                  <a:schemeClr val="bg1"/>
                </a:solidFill>
                <a:latin typeface="Arial" charset="0"/>
                <a:cs typeface="Arial" charset="0"/>
              </a:rPr>
              <a:t>Delq</a:t>
            </a:r>
            <a:endParaRPr lang="en-GB" sz="1200" dirty="0">
              <a:solidFill>
                <a:schemeClr val="bg1"/>
              </a:solidFill>
              <a:latin typeface="Arial" charset="0"/>
              <a:cs typeface="Arial" charset="0"/>
            </a:endParaRPr>
          </a:p>
        </p:txBody>
      </p:sp>
      <p:sp>
        <p:nvSpPr>
          <p:cNvPr id="22" name="Rounded Rectangle 21"/>
          <p:cNvSpPr/>
          <p:nvPr/>
        </p:nvSpPr>
        <p:spPr bwMode="auto">
          <a:xfrm>
            <a:off x="3632294" y="2926977"/>
            <a:ext cx="1196788" cy="914400"/>
          </a:xfrm>
          <a:prstGeom prst="roundRect">
            <a:avLst/>
          </a:prstGeom>
          <a:solidFill>
            <a:srgbClr val="FF00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chemeClr val="bg1"/>
                </a:solidFill>
                <a:latin typeface="Arial" charset="0"/>
                <a:cs typeface="Arial" charset="0"/>
              </a:rPr>
              <a:t>Contact History, e.g. £ of PTPs taken</a:t>
            </a:r>
          </a:p>
        </p:txBody>
      </p:sp>
      <p:sp>
        <p:nvSpPr>
          <p:cNvPr id="8" name="Striped Right Arrow 7"/>
          <p:cNvSpPr/>
          <p:nvPr/>
        </p:nvSpPr>
        <p:spPr bwMode="auto">
          <a:xfrm>
            <a:off x="2306172" y="4244790"/>
            <a:ext cx="8594440" cy="1021977"/>
          </a:xfrm>
          <a:prstGeom prst="stripedRightArrow">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chemeClr val="bg1"/>
              </a:solidFill>
              <a:latin typeface="Arial" charset="0"/>
              <a:cs typeface="Arial" charset="0"/>
            </a:endParaRPr>
          </a:p>
        </p:txBody>
      </p:sp>
      <p:sp>
        <p:nvSpPr>
          <p:cNvPr id="12" name="Rectangle 11"/>
          <p:cNvSpPr/>
          <p:nvPr/>
        </p:nvSpPr>
        <p:spPr bwMode="auto">
          <a:xfrm>
            <a:off x="6845709" y="2594164"/>
            <a:ext cx="3347163" cy="1539689"/>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                   </a:t>
            </a:r>
          </a:p>
        </p:txBody>
      </p:sp>
      <p:cxnSp>
        <p:nvCxnSpPr>
          <p:cNvPr id="16" name="Straight Connector 15"/>
          <p:cNvCxnSpPr/>
          <p:nvPr/>
        </p:nvCxnSpPr>
        <p:spPr bwMode="auto">
          <a:xfrm>
            <a:off x="6838986" y="4244790"/>
            <a:ext cx="6723" cy="14993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Up Arrow 16"/>
          <p:cNvSpPr/>
          <p:nvPr/>
        </p:nvSpPr>
        <p:spPr bwMode="auto">
          <a:xfrm>
            <a:off x="6603392" y="5855073"/>
            <a:ext cx="484632" cy="292474"/>
          </a:xfrm>
          <a:prstGeom prst="upArrow">
            <a:avLst/>
          </a:prstGeom>
          <a:solidFill>
            <a:schemeClr val="bg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24" name="TextBox 23"/>
          <p:cNvSpPr txBox="1"/>
          <p:nvPr/>
        </p:nvSpPr>
        <p:spPr>
          <a:xfrm>
            <a:off x="5922088" y="6147547"/>
            <a:ext cx="1546834" cy="707886"/>
          </a:xfrm>
          <a:prstGeom prst="rect">
            <a:avLst/>
          </a:prstGeom>
          <a:noFill/>
        </p:spPr>
        <p:txBody>
          <a:bodyPr wrap="none" rtlCol="0">
            <a:spAutoFit/>
          </a:bodyPr>
          <a:lstStyle/>
          <a:p>
            <a:r>
              <a:rPr lang="en-GB" sz="2000" b="1" dirty="0"/>
              <a:t>Observation </a:t>
            </a:r>
          </a:p>
          <a:p>
            <a:pPr algn="ctr"/>
            <a:r>
              <a:rPr lang="en-GB" sz="2000" b="1" dirty="0"/>
              <a:t>Point</a:t>
            </a:r>
          </a:p>
        </p:txBody>
      </p:sp>
      <p:sp>
        <p:nvSpPr>
          <p:cNvPr id="29" name="TextBox 28"/>
          <p:cNvSpPr txBox="1"/>
          <p:nvPr/>
        </p:nvSpPr>
        <p:spPr>
          <a:xfrm>
            <a:off x="8708957" y="3133175"/>
            <a:ext cx="1432315" cy="461665"/>
          </a:xfrm>
          <a:prstGeom prst="rect">
            <a:avLst/>
          </a:prstGeom>
          <a:noFill/>
        </p:spPr>
        <p:txBody>
          <a:bodyPr wrap="none" rtlCol="0">
            <a:spAutoFit/>
          </a:bodyPr>
          <a:lstStyle/>
          <a:p>
            <a:pPr algn="ctr"/>
            <a:r>
              <a:rPr lang="en-GB" sz="1200" dirty="0"/>
              <a:t>One Record per </a:t>
            </a:r>
          </a:p>
          <a:p>
            <a:pPr algn="ctr"/>
            <a:r>
              <a:rPr lang="en-GB" sz="1200" dirty="0"/>
              <a:t>Account / Customer</a:t>
            </a:r>
          </a:p>
        </p:txBody>
      </p:sp>
      <p:cxnSp>
        <p:nvCxnSpPr>
          <p:cNvPr id="30" name="Straight Connector 29"/>
          <p:cNvCxnSpPr/>
          <p:nvPr/>
        </p:nvCxnSpPr>
        <p:spPr bwMode="auto">
          <a:xfrm>
            <a:off x="10185589" y="4259349"/>
            <a:ext cx="6723" cy="14993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6794409" y="5009022"/>
            <a:ext cx="3370924" cy="646331"/>
          </a:xfrm>
          <a:prstGeom prst="rect">
            <a:avLst/>
          </a:prstGeom>
          <a:noFill/>
        </p:spPr>
        <p:txBody>
          <a:bodyPr wrap="none" rtlCol="0">
            <a:spAutoFit/>
          </a:bodyPr>
          <a:lstStyle/>
          <a:p>
            <a:pPr algn="ctr"/>
            <a:r>
              <a:rPr lang="en-GB" dirty="0"/>
              <a:t>Outcome Period </a:t>
            </a:r>
          </a:p>
          <a:p>
            <a:pPr algn="ctr"/>
            <a:r>
              <a:rPr lang="en-GB" dirty="0"/>
              <a:t>(dependent upon model purpose)</a:t>
            </a:r>
          </a:p>
        </p:txBody>
      </p:sp>
      <p:sp>
        <p:nvSpPr>
          <p:cNvPr id="33" name="Explosion 1 32"/>
          <p:cNvSpPr/>
          <p:nvPr/>
        </p:nvSpPr>
        <p:spPr bwMode="auto">
          <a:xfrm>
            <a:off x="7908042" y="5706028"/>
            <a:ext cx="1566582" cy="914400"/>
          </a:xfrm>
          <a:prstGeom prst="irregularSeal1">
            <a:avLst/>
          </a:prstGeom>
          <a:solidFill>
            <a:schemeClr val="accent3">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Outcome</a:t>
            </a:r>
          </a:p>
        </p:txBody>
      </p:sp>
      <p:cxnSp>
        <p:nvCxnSpPr>
          <p:cNvPr id="35" name="Straight Arrow Connector 34"/>
          <p:cNvCxnSpPr>
            <a:stCxn id="33" idx="0"/>
          </p:cNvCxnSpPr>
          <p:nvPr/>
        </p:nvCxnSpPr>
        <p:spPr bwMode="auto">
          <a:xfrm flipV="1">
            <a:off x="8961278" y="5128400"/>
            <a:ext cx="1181424" cy="577629"/>
          </a:xfrm>
          <a:prstGeom prst="straightConnector1">
            <a:avLst/>
          </a:prstGeom>
          <a:noFill/>
          <a:ln w="9525" cap="flat" cmpd="sng" algn="ctr">
            <a:solidFill>
              <a:schemeClr val="accent1"/>
            </a:solidFill>
            <a:prstDash val="solid"/>
            <a:round/>
            <a:headEnd type="none" w="med" len="med"/>
            <a:tailEnd type="triangle"/>
          </a:ln>
          <a:effectLst/>
        </p:spPr>
      </p:cxnSp>
      <p:sp>
        <p:nvSpPr>
          <p:cNvPr id="36" name="Explosion 1 35"/>
          <p:cNvSpPr/>
          <p:nvPr/>
        </p:nvSpPr>
        <p:spPr bwMode="auto">
          <a:xfrm>
            <a:off x="3754453" y="5296480"/>
            <a:ext cx="2045331" cy="1210726"/>
          </a:xfrm>
          <a:prstGeom prst="irregularSeal1">
            <a:avLst/>
          </a:prstGeom>
          <a:solidFill>
            <a:schemeClr val="accent3">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Know Info @ Decision Point</a:t>
            </a:r>
          </a:p>
        </p:txBody>
      </p:sp>
      <p:cxnSp>
        <p:nvCxnSpPr>
          <p:cNvPr id="43" name="Straight Arrow Connector 42"/>
          <p:cNvCxnSpPr>
            <a:stCxn id="36" idx="0"/>
          </p:cNvCxnSpPr>
          <p:nvPr/>
        </p:nvCxnSpPr>
        <p:spPr bwMode="auto">
          <a:xfrm flipV="1">
            <a:off x="5129559" y="5047946"/>
            <a:ext cx="1695393" cy="248535"/>
          </a:xfrm>
          <a:prstGeom prst="straightConnector1">
            <a:avLst/>
          </a:prstGeom>
          <a:noFill/>
          <a:ln w="9525" cap="flat" cmpd="sng" algn="ctr">
            <a:solidFill>
              <a:schemeClr val="accent1"/>
            </a:solidFill>
            <a:prstDash val="solid"/>
            <a:round/>
            <a:headEnd type="none" w="med" len="med"/>
            <a:tailEnd type="triangle"/>
          </a:ln>
          <a:effectLst/>
        </p:spPr>
      </p:cxnSp>
      <p:sp>
        <p:nvSpPr>
          <p:cNvPr id="45" name="TextBox 44"/>
          <p:cNvSpPr txBox="1"/>
          <p:nvPr/>
        </p:nvSpPr>
        <p:spPr>
          <a:xfrm>
            <a:off x="2230792" y="5007860"/>
            <a:ext cx="2580002" cy="646331"/>
          </a:xfrm>
          <a:prstGeom prst="rect">
            <a:avLst/>
          </a:prstGeom>
          <a:noFill/>
        </p:spPr>
        <p:txBody>
          <a:bodyPr wrap="none" rtlCol="0">
            <a:spAutoFit/>
          </a:bodyPr>
          <a:lstStyle/>
          <a:p>
            <a:pPr algn="ctr"/>
            <a:r>
              <a:rPr lang="en-GB" dirty="0"/>
              <a:t>Observation Period </a:t>
            </a:r>
          </a:p>
          <a:p>
            <a:pPr algn="ctr"/>
            <a:r>
              <a:rPr lang="en-GB" dirty="0"/>
              <a:t>(usually up to 12 months)</a:t>
            </a:r>
          </a:p>
        </p:txBody>
      </p:sp>
      <p:sp>
        <p:nvSpPr>
          <p:cNvPr id="46" name="TextBox 45"/>
          <p:cNvSpPr txBox="1"/>
          <p:nvPr/>
        </p:nvSpPr>
        <p:spPr>
          <a:xfrm>
            <a:off x="2209458" y="1429760"/>
            <a:ext cx="2534027" cy="400110"/>
          </a:xfrm>
          <a:prstGeom prst="rect">
            <a:avLst/>
          </a:prstGeom>
          <a:noFill/>
        </p:spPr>
        <p:txBody>
          <a:bodyPr wrap="none" rtlCol="0">
            <a:spAutoFit/>
          </a:bodyPr>
          <a:lstStyle/>
          <a:p>
            <a:r>
              <a:rPr lang="en-GB" sz="2000" u="sng" dirty="0"/>
              <a:t>Independent Variables</a:t>
            </a:r>
          </a:p>
        </p:txBody>
      </p:sp>
      <p:sp>
        <p:nvSpPr>
          <p:cNvPr id="47" name="TextBox 46"/>
          <p:cNvSpPr txBox="1"/>
          <p:nvPr/>
        </p:nvSpPr>
        <p:spPr>
          <a:xfrm>
            <a:off x="6888561" y="1429760"/>
            <a:ext cx="2537105" cy="400110"/>
          </a:xfrm>
          <a:prstGeom prst="rect">
            <a:avLst/>
          </a:prstGeom>
          <a:noFill/>
        </p:spPr>
        <p:txBody>
          <a:bodyPr wrap="none" rtlCol="0">
            <a:spAutoFit/>
          </a:bodyPr>
          <a:lstStyle/>
          <a:p>
            <a:r>
              <a:rPr lang="en-GB" sz="2000" u="sng" dirty="0"/>
              <a:t>Performance Variables</a:t>
            </a:r>
          </a:p>
        </p:txBody>
      </p:sp>
      <p:sp>
        <p:nvSpPr>
          <p:cNvPr id="48" name="TextBox 47"/>
          <p:cNvSpPr txBox="1"/>
          <p:nvPr/>
        </p:nvSpPr>
        <p:spPr>
          <a:xfrm>
            <a:off x="1111623" y="1676444"/>
            <a:ext cx="1278594" cy="2308324"/>
          </a:xfrm>
          <a:prstGeom prst="rect">
            <a:avLst/>
          </a:prstGeom>
          <a:noFill/>
        </p:spPr>
        <p:txBody>
          <a:bodyPr wrap="square" rtlCol="0">
            <a:spAutoFit/>
          </a:bodyPr>
          <a:lstStyle/>
          <a:p>
            <a:r>
              <a:rPr lang="en-GB" sz="1600" dirty="0"/>
              <a:t>Data Elements can be at account or customer level OR be external bureau type chars</a:t>
            </a:r>
          </a:p>
        </p:txBody>
      </p:sp>
      <p:pic>
        <p:nvPicPr>
          <p:cNvPr id="3" name="Picture 2">
            <a:extLst>
              <a:ext uri="{FF2B5EF4-FFF2-40B4-BE49-F238E27FC236}">
                <a16:creationId xmlns:a16="http://schemas.microsoft.com/office/drawing/2014/main" id="{DABAD833-966F-005E-332F-E92281D507D9}"/>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5" name="Oval 4"/>
          <p:cNvSpPr/>
          <p:nvPr/>
        </p:nvSpPr>
        <p:spPr bwMode="auto">
          <a:xfrm>
            <a:off x="9620590" y="5773254"/>
            <a:ext cx="1507634" cy="914400"/>
          </a:xfrm>
          <a:prstGeom prst="ellips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chemeClr val="bg1"/>
                </a:solidFill>
                <a:latin typeface="Arial" charset="0"/>
                <a:cs typeface="Arial" charset="0"/>
              </a:rPr>
              <a:t>Outcome is shorter for Colls Models</a:t>
            </a:r>
          </a:p>
        </p:txBody>
      </p:sp>
    </p:spTree>
    <p:extLst>
      <p:ext uri="{BB962C8B-B14F-4D97-AF65-F5344CB8AC3E}">
        <p14:creationId xmlns:p14="http://schemas.microsoft.com/office/powerpoint/2010/main" val="1462347631"/>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C07E-E016-F058-3460-B79F661BD147}"/>
              </a:ext>
            </a:extLst>
          </p:cNvPr>
          <p:cNvSpPr>
            <a:spLocks noGrp="1"/>
          </p:cNvSpPr>
          <p:nvPr>
            <p:ph type="title"/>
          </p:nvPr>
        </p:nvSpPr>
        <p:spPr>
          <a:xfrm>
            <a:off x="36499" y="68251"/>
            <a:ext cx="10515600" cy="1325563"/>
          </a:xfrm>
        </p:spPr>
        <p:txBody>
          <a:bodyPr/>
          <a:lstStyle/>
          <a:p>
            <a:r>
              <a:rPr lang="en-GB" sz="32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Global</a:t>
            </a:r>
            <a:r>
              <a:rPr lang="en-GB" dirty="0"/>
              <a:t> </a:t>
            </a:r>
            <a:r>
              <a:rPr lang="en-GB" sz="32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Experience applied Locally – By APDS Consulting</a:t>
            </a:r>
          </a:p>
        </p:txBody>
      </p:sp>
      <p:grpSp>
        <p:nvGrpSpPr>
          <p:cNvPr id="4" name="Group 72">
            <a:extLst>
              <a:ext uri="{FF2B5EF4-FFF2-40B4-BE49-F238E27FC236}">
                <a16:creationId xmlns:a16="http://schemas.microsoft.com/office/drawing/2014/main" id="{53F81BA6-28CD-B060-A600-949176F3697D}"/>
              </a:ext>
            </a:extLst>
          </p:cNvPr>
          <p:cNvGrpSpPr/>
          <p:nvPr/>
        </p:nvGrpSpPr>
        <p:grpSpPr>
          <a:xfrm>
            <a:off x="1361949" y="1821032"/>
            <a:ext cx="8867954" cy="4671843"/>
            <a:chOff x="685797" y="1125535"/>
            <a:chExt cx="7156436" cy="3465507"/>
          </a:xfrm>
          <a:gradFill>
            <a:gsLst>
              <a:gs pos="7083">
                <a:sysClr val="window" lastClr="FFFFFF">
                  <a:lumMod val="85000"/>
                </a:sysClr>
              </a:gs>
              <a:gs pos="31000">
                <a:sysClr val="window" lastClr="FFFFFF">
                  <a:lumMod val="65000"/>
                </a:sysClr>
              </a:gs>
              <a:gs pos="100000">
                <a:sysClr val="window" lastClr="FFFFFF">
                  <a:shade val="100000"/>
                  <a:satMod val="115000"/>
                  <a:alpha val="66000"/>
                </a:sysClr>
              </a:gs>
            </a:gsLst>
            <a:lin ang="5400000" scaled="0"/>
          </a:gradFill>
        </p:grpSpPr>
        <p:sp>
          <p:nvSpPr>
            <p:cNvPr id="5" name="Freeform 6">
              <a:extLst>
                <a:ext uri="{FF2B5EF4-FFF2-40B4-BE49-F238E27FC236}">
                  <a16:creationId xmlns:a16="http://schemas.microsoft.com/office/drawing/2014/main" id="{4FC616CB-0208-7D9E-0463-39CD29282E50}"/>
                </a:ext>
              </a:extLst>
            </p:cNvPr>
            <p:cNvSpPr>
              <a:spLocks/>
            </p:cNvSpPr>
            <p:nvPr/>
          </p:nvSpPr>
          <p:spPr bwMode="auto">
            <a:xfrm>
              <a:off x="808035" y="1968495"/>
              <a:ext cx="55563" cy="49213"/>
            </a:xfrm>
            <a:custGeom>
              <a:avLst/>
              <a:gdLst/>
              <a:ahLst/>
              <a:cxnLst>
                <a:cxn ang="0">
                  <a:pos x="28" y="0"/>
                </a:cxn>
                <a:cxn ang="0">
                  <a:pos x="34" y="0"/>
                </a:cxn>
                <a:cxn ang="0">
                  <a:pos x="35" y="4"/>
                </a:cxn>
                <a:cxn ang="0">
                  <a:pos x="35" y="12"/>
                </a:cxn>
                <a:cxn ang="0">
                  <a:pos x="34" y="20"/>
                </a:cxn>
                <a:cxn ang="0">
                  <a:pos x="32" y="26"/>
                </a:cxn>
                <a:cxn ang="0">
                  <a:pos x="28" y="28"/>
                </a:cxn>
                <a:cxn ang="0">
                  <a:pos x="20" y="30"/>
                </a:cxn>
                <a:cxn ang="0">
                  <a:pos x="11" y="31"/>
                </a:cxn>
                <a:cxn ang="0">
                  <a:pos x="2" y="30"/>
                </a:cxn>
                <a:cxn ang="0">
                  <a:pos x="0" y="28"/>
                </a:cxn>
                <a:cxn ang="0">
                  <a:pos x="4" y="24"/>
                </a:cxn>
                <a:cxn ang="0">
                  <a:pos x="9" y="22"/>
                </a:cxn>
                <a:cxn ang="0">
                  <a:pos x="17" y="19"/>
                </a:cxn>
                <a:cxn ang="0">
                  <a:pos x="20" y="17"/>
                </a:cxn>
                <a:cxn ang="0">
                  <a:pos x="24" y="13"/>
                </a:cxn>
                <a:cxn ang="0">
                  <a:pos x="24" y="9"/>
                </a:cxn>
                <a:cxn ang="0">
                  <a:pos x="27" y="4"/>
                </a:cxn>
                <a:cxn ang="0">
                  <a:pos x="27" y="1"/>
                </a:cxn>
                <a:cxn ang="0">
                  <a:pos x="28" y="0"/>
                </a:cxn>
              </a:cxnLst>
              <a:rect l="0" t="0" r="r" b="b"/>
              <a:pathLst>
                <a:path w="35" h="31">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 name="Freeform 7">
              <a:extLst>
                <a:ext uri="{FF2B5EF4-FFF2-40B4-BE49-F238E27FC236}">
                  <a16:creationId xmlns:a16="http://schemas.microsoft.com/office/drawing/2014/main" id="{0CA8504B-EDCD-A060-1D0A-D2F14DD88986}"/>
                </a:ext>
              </a:extLst>
            </p:cNvPr>
            <p:cNvSpPr>
              <a:spLocks/>
            </p:cNvSpPr>
            <p:nvPr/>
          </p:nvSpPr>
          <p:spPr bwMode="auto">
            <a:xfrm>
              <a:off x="685797" y="2012946"/>
              <a:ext cx="69850" cy="22225"/>
            </a:xfrm>
            <a:custGeom>
              <a:avLst/>
              <a:gdLst/>
              <a:ahLst/>
              <a:cxnLst>
                <a:cxn ang="0">
                  <a:pos x="16" y="0"/>
                </a:cxn>
                <a:cxn ang="0">
                  <a:pos x="30" y="0"/>
                </a:cxn>
                <a:cxn ang="0">
                  <a:pos x="31" y="2"/>
                </a:cxn>
                <a:cxn ang="0">
                  <a:pos x="34" y="3"/>
                </a:cxn>
                <a:cxn ang="0">
                  <a:pos x="38" y="5"/>
                </a:cxn>
                <a:cxn ang="0">
                  <a:pos x="41" y="5"/>
                </a:cxn>
                <a:cxn ang="0">
                  <a:pos x="44" y="6"/>
                </a:cxn>
                <a:cxn ang="0">
                  <a:pos x="42" y="7"/>
                </a:cxn>
                <a:cxn ang="0">
                  <a:pos x="36" y="10"/>
                </a:cxn>
                <a:cxn ang="0">
                  <a:pos x="27" y="13"/>
                </a:cxn>
                <a:cxn ang="0">
                  <a:pos x="21" y="14"/>
                </a:cxn>
                <a:cxn ang="0">
                  <a:pos x="16" y="14"/>
                </a:cxn>
                <a:cxn ang="0">
                  <a:pos x="12" y="13"/>
                </a:cxn>
                <a:cxn ang="0">
                  <a:pos x="8" y="13"/>
                </a:cxn>
                <a:cxn ang="0">
                  <a:pos x="5" y="10"/>
                </a:cxn>
                <a:cxn ang="0">
                  <a:pos x="1" y="9"/>
                </a:cxn>
                <a:cxn ang="0">
                  <a:pos x="0" y="7"/>
                </a:cxn>
                <a:cxn ang="0">
                  <a:pos x="0" y="5"/>
                </a:cxn>
                <a:cxn ang="0">
                  <a:pos x="5" y="2"/>
                </a:cxn>
                <a:cxn ang="0">
                  <a:pos x="16" y="0"/>
                </a:cxn>
              </a:cxnLst>
              <a:rect l="0" t="0" r="r" b="b"/>
              <a:pathLst>
                <a:path w="44" h="1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7" name="Freeform 8">
              <a:extLst>
                <a:ext uri="{FF2B5EF4-FFF2-40B4-BE49-F238E27FC236}">
                  <a16:creationId xmlns:a16="http://schemas.microsoft.com/office/drawing/2014/main" id="{AAD0E3C5-2E26-524E-1F86-C1580852F4A0}"/>
                </a:ext>
              </a:extLst>
            </p:cNvPr>
            <p:cNvSpPr>
              <a:spLocks/>
            </p:cNvSpPr>
            <p:nvPr/>
          </p:nvSpPr>
          <p:spPr bwMode="auto">
            <a:xfrm>
              <a:off x="841372" y="1830384"/>
              <a:ext cx="33338" cy="22225"/>
            </a:xfrm>
            <a:custGeom>
              <a:avLst/>
              <a:gdLst/>
              <a:ahLst/>
              <a:cxnLst>
                <a:cxn ang="0">
                  <a:pos x="10" y="0"/>
                </a:cxn>
                <a:cxn ang="0">
                  <a:pos x="20" y="0"/>
                </a:cxn>
                <a:cxn ang="0">
                  <a:pos x="20" y="2"/>
                </a:cxn>
                <a:cxn ang="0">
                  <a:pos x="21" y="4"/>
                </a:cxn>
                <a:cxn ang="0">
                  <a:pos x="20" y="6"/>
                </a:cxn>
                <a:cxn ang="0">
                  <a:pos x="18" y="9"/>
                </a:cxn>
                <a:cxn ang="0">
                  <a:pos x="17" y="10"/>
                </a:cxn>
                <a:cxn ang="0">
                  <a:pos x="15" y="13"/>
                </a:cxn>
                <a:cxn ang="0">
                  <a:pos x="14" y="14"/>
                </a:cxn>
                <a:cxn ang="0">
                  <a:pos x="11" y="14"/>
                </a:cxn>
                <a:cxn ang="0">
                  <a:pos x="3" y="10"/>
                </a:cxn>
                <a:cxn ang="0">
                  <a:pos x="0" y="7"/>
                </a:cxn>
                <a:cxn ang="0">
                  <a:pos x="0" y="6"/>
                </a:cxn>
                <a:cxn ang="0">
                  <a:pos x="2" y="4"/>
                </a:cxn>
                <a:cxn ang="0">
                  <a:pos x="7" y="2"/>
                </a:cxn>
                <a:cxn ang="0">
                  <a:pos x="9" y="2"/>
                </a:cxn>
                <a:cxn ang="0">
                  <a:pos x="10" y="0"/>
                </a:cxn>
              </a:cxnLst>
              <a:rect l="0" t="0" r="r" b="b"/>
              <a:pathLst>
                <a:path w="21" h="14">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8" name="Freeform 9">
              <a:extLst>
                <a:ext uri="{FF2B5EF4-FFF2-40B4-BE49-F238E27FC236}">
                  <a16:creationId xmlns:a16="http://schemas.microsoft.com/office/drawing/2014/main" id="{B666A5D6-CF56-9BB8-2A3A-FAD5C4794D69}"/>
                </a:ext>
              </a:extLst>
            </p:cNvPr>
            <p:cNvSpPr>
              <a:spLocks noEditPoints="1"/>
            </p:cNvSpPr>
            <p:nvPr/>
          </p:nvSpPr>
          <p:spPr bwMode="auto">
            <a:xfrm>
              <a:off x="828672" y="1482722"/>
              <a:ext cx="2687632" cy="3108320"/>
            </a:xfrm>
            <a:custGeom>
              <a:avLst/>
              <a:gdLst/>
              <a:ahLst/>
              <a:cxnLst>
                <a:cxn ang="0">
                  <a:pos x="1172" y="452"/>
                </a:cxn>
                <a:cxn ang="0">
                  <a:pos x="1105" y="463"/>
                </a:cxn>
                <a:cxn ang="0">
                  <a:pos x="986" y="406"/>
                </a:cxn>
                <a:cxn ang="0">
                  <a:pos x="565" y="385"/>
                </a:cxn>
                <a:cxn ang="0">
                  <a:pos x="684" y="22"/>
                </a:cxn>
                <a:cxn ang="0">
                  <a:pos x="823" y="59"/>
                </a:cxn>
                <a:cxn ang="0">
                  <a:pos x="905" y="74"/>
                </a:cxn>
                <a:cxn ang="0">
                  <a:pos x="968" y="67"/>
                </a:cxn>
                <a:cxn ang="0">
                  <a:pos x="1048" y="74"/>
                </a:cxn>
                <a:cxn ang="0">
                  <a:pos x="1065" y="22"/>
                </a:cxn>
                <a:cxn ang="0">
                  <a:pos x="1329" y="114"/>
                </a:cxn>
                <a:cxn ang="0">
                  <a:pos x="1307" y="186"/>
                </a:cxn>
                <a:cxn ang="0">
                  <a:pos x="1169" y="158"/>
                </a:cxn>
                <a:cxn ang="0">
                  <a:pos x="1156" y="117"/>
                </a:cxn>
                <a:cxn ang="0">
                  <a:pos x="1108" y="112"/>
                </a:cxn>
                <a:cxn ang="0">
                  <a:pos x="1116" y="169"/>
                </a:cxn>
                <a:cxn ang="0">
                  <a:pos x="1019" y="167"/>
                </a:cxn>
                <a:cxn ang="0">
                  <a:pos x="1090" y="297"/>
                </a:cxn>
                <a:cxn ang="0">
                  <a:pos x="1120" y="286"/>
                </a:cxn>
                <a:cxn ang="0">
                  <a:pos x="1152" y="188"/>
                </a:cxn>
                <a:cxn ang="0">
                  <a:pos x="1313" y="212"/>
                </a:cxn>
                <a:cxn ang="0">
                  <a:pos x="1410" y="367"/>
                </a:cxn>
                <a:cxn ang="0">
                  <a:pos x="1389" y="384"/>
                </a:cxn>
                <a:cxn ang="0">
                  <a:pos x="1316" y="370"/>
                </a:cxn>
                <a:cxn ang="0">
                  <a:pos x="1333" y="414"/>
                </a:cxn>
                <a:cxn ang="0">
                  <a:pos x="1288" y="448"/>
                </a:cxn>
                <a:cxn ang="0">
                  <a:pos x="1190" y="528"/>
                </a:cxn>
                <a:cxn ang="0">
                  <a:pos x="1116" y="713"/>
                </a:cxn>
                <a:cxn ang="0">
                  <a:pos x="998" y="676"/>
                </a:cxn>
                <a:cxn ang="0">
                  <a:pos x="905" y="818"/>
                </a:cxn>
                <a:cxn ang="0">
                  <a:pos x="1012" y="881"/>
                </a:cxn>
                <a:cxn ang="0">
                  <a:pos x="1139" y="980"/>
                </a:cxn>
                <a:cxn ang="0">
                  <a:pos x="1257" y="948"/>
                </a:cxn>
                <a:cxn ang="0">
                  <a:pos x="1358" y="962"/>
                </a:cxn>
                <a:cxn ang="0">
                  <a:pos x="1488" y="1084"/>
                </a:cxn>
                <a:cxn ang="0">
                  <a:pos x="1502" y="1151"/>
                </a:cxn>
                <a:cxn ang="0">
                  <a:pos x="1657" y="1189"/>
                </a:cxn>
                <a:cxn ang="0">
                  <a:pos x="1595" y="1469"/>
                </a:cxn>
                <a:cxn ang="0">
                  <a:pos x="1462" y="1627"/>
                </a:cxn>
                <a:cxn ang="0">
                  <a:pos x="1347" y="1710"/>
                </a:cxn>
                <a:cxn ang="0">
                  <a:pos x="1290" y="1825"/>
                </a:cxn>
                <a:cxn ang="0">
                  <a:pos x="1228" y="1949"/>
                </a:cxn>
                <a:cxn ang="0">
                  <a:pos x="1179" y="1883"/>
                </a:cxn>
                <a:cxn ang="0">
                  <a:pos x="1195" y="1684"/>
                </a:cxn>
                <a:cxn ang="0">
                  <a:pos x="1240" y="1463"/>
                </a:cxn>
                <a:cxn ang="0">
                  <a:pos x="1105" y="1128"/>
                </a:cxn>
                <a:cxn ang="0">
                  <a:pos x="1076" y="1000"/>
                </a:cxn>
                <a:cxn ang="0">
                  <a:pos x="918" y="889"/>
                </a:cxn>
                <a:cxn ang="0">
                  <a:pos x="745" y="732"/>
                </a:cxn>
                <a:cxn ang="0">
                  <a:pos x="713" y="755"/>
                </a:cxn>
                <a:cxn ang="0">
                  <a:pos x="583" y="581"/>
                </a:cxn>
                <a:cxn ang="0">
                  <a:pos x="475" y="311"/>
                </a:cxn>
                <a:cxn ang="0">
                  <a:pos x="372" y="234"/>
                </a:cxn>
                <a:cxn ang="0">
                  <a:pos x="196" y="222"/>
                </a:cxn>
                <a:cxn ang="0">
                  <a:pos x="77" y="302"/>
                </a:cxn>
                <a:cxn ang="0">
                  <a:pos x="90" y="241"/>
                </a:cxn>
                <a:cxn ang="0">
                  <a:pos x="89" y="162"/>
                </a:cxn>
                <a:cxn ang="0">
                  <a:pos x="71" y="115"/>
                </a:cxn>
                <a:cxn ang="0">
                  <a:pos x="129" y="54"/>
                </a:cxn>
                <a:cxn ang="0">
                  <a:pos x="343" y="74"/>
                </a:cxn>
                <a:cxn ang="0">
                  <a:pos x="516" y="63"/>
                </a:cxn>
                <a:cxn ang="0">
                  <a:pos x="636" y="59"/>
                </a:cxn>
                <a:cxn ang="0">
                  <a:pos x="603" y="6"/>
                </a:cxn>
              </a:cxnLst>
              <a:rect l="0" t="0" r="r" b="b"/>
              <a:pathLst>
                <a:path w="1693" h="1958">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9" name="Freeform 10">
              <a:extLst>
                <a:ext uri="{FF2B5EF4-FFF2-40B4-BE49-F238E27FC236}">
                  <a16:creationId xmlns:a16="http://schemas.microsoft.com/office/drawing/2014/main" id="{4BC73608-991F-A2D6-DB54-CB9F54D63628}"/>
                </a:ext>
              </a:extLst>
            </p:cNvPr>
            <p:cNvSpPr>
              <a:spLocks/>
            </p:cNvSpPr>
            <p:nvPr/>
          </p:nvSpPr>
          <p:spPr bwMode="auto">
            <a:xfrm>
              <a:off x="2528881" y="1765296"/>
              <a:ext cx="25400" cy="17463"/>
            </a:xfrm>
            <a:custGeom>
              <a:avLst/>
              <a:gdLst/>
              <a:ahLst/>
              <a:cxnLst>
                <a:cxn ang="0">
                  <a:pos x="7" y="0"/>
                </a:cxn>
                <a:cxn ang="0">
                  <a:pos x="11" y="2"/>
                </a:cxn>
                <a:cxn ang="0">
                  <a:pos x="16" y="4"/>
                </a:cxn>
                <a:cxn ang="0">
                  <a:pos x="16" y="10"/>
                </a:cxn>
                <a:cxn ang="0">
                  <a:pos x="15" y="11"/>
                </a:cxn>
                <a:cxn ang="0">
                  <a:pos x="9" y="11"/>
                </a:cxn>
                <a:cxn ang="0">
                  <a:pos x="5" y="10"/>
                </a:cxn>
                <a:cxn ang="0">
                  <a:pos x="3" y="8"/>
                </a:cxn>
                <a:cxn ang="0">
                  <a:pos x="0" y="6"/>
                </a:cxn>
                <a:cxn ang="0">
                  <a:pos x="0" y="4"/>
                </a:cxn>
                <a:cxn ang="0">
                  <a:pos x="4" y="2"/>
                </a:cxn>
                <a:cxn ang="0">
                  <a:pos x="7" y="0"/>
                </a:cxn>
              </a:cxnLst>
              <a:rect l="0" t="0" r="r" b="b"/>
              <a:pathLst>
                <a:path w="16" h="11">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 name="Freeform 11">
              <a:extLst>
                <a:ext uri="{FF2B5EF4-FFF2-40B4-BE49-F238E27FC236}">
                  <a16:creationId xmlns:a16="http://schemas.microsoft.com/office/drawing/2014/main" id="{A07439F8-AEDA-6F3E-5FC1-C4020B1EA1D3}"/>
                </a:ext>
              </a:extLst>
            </p:cNvPr>
            <p:cNvSpPr>
              <a:spLocks/>
            </p:cNvSpPr>
            <p:nvPr/>
          </p:nvSpPr>
          <p:spPr bwMode="auto">
            <a:xfrm>
              <a:off x="2587618" y="1785934"/>
              <a:ext cx="23813" cy="17463"/>
            </a:xfrm>
            <a:custGeom>
              <a:avLst/>
              <a:gdLst/>
              <a:ahLst/>
              <a:cxnLst>
                <a:cxn ang="0">
                  <a:pos x="5" y="0"/>
                </a:cxn>
                <a:cxn ang="0">
                  <a:pos x="12" y="0"/>
                </a:cxn>
                <a:cxn ang="0">
                  <a:pos x="13" y="1"/>
                </a:cxn>
                <a:cxn ang="0">
                  <a:pos x="15" y="4"/>
                </a:cxn>
                <a:cxn ang="0">
                  <a:pos x="15" y="9"/>
                </a:cxn>
                <a:cxn ang="0">
                  <a:pos x="12" y="11"/>
                </a:cxn>
                <a:cxn ang="0">
                  <a:pos x="7" y="11"/>
                </a:cxn>
                <a:cxn ang="0">
                  <a:pos x="1" y="8"/>
                </a:cxn>
                <a:cxn ang="0">
                  <a:pos x="0" y="5"/>
                </a:cxn>
                <a:cxn ang="0">
                  <a:pos x="1" y="4"/>
                </a:cxn>
                <a:cxn ang="0">
                  <a:pos x="3" y="1"/>
                </a:cxn>
                <a:cxn ang="0">
                  <a:pos x="5" y="0"/>
                </a:cxn>
              </a:cxnLst>
              <a:rect l="0" t="0" r="r" b="b"/>
              <a:pathLst>
                <a:path w="15" h="11">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 name="Freeform 12">
              <a:extLst>
                <a:ext uri="{FF2B5EF4-FFF2-40B4-BE49-F238E27FC236}">
                  <a16:creationId xmlns:a16="http://schemas.microsoft.com/office/drawing/2014/main" id="{A575A8FB-6C9F-C163-CA3E-3B4B76ADB888}"/>
                </a:ext>
              </a:extLst>
            </p:cNvPr>
            <p:cNvSpPr>
              <a:spLocks/>
            </p:cNvSpPr>
            <p:nvPr/>
          </p:nvSpPr>
          <p:spPr bwMode="auto">
            <a:xfrm>
              <a:off x="1744659" y="1409696"/>
              <a:ext cx="347663" cy="96838"/>
            </a:xfrm>
            <a:custGeom>
              <a:avLst/>
              <a:gdLst/>
              <a:ahLst/>
              <a:cxnLst>
                <a:cxn ang="0">
                  <a:pos x="74" y="0"/>
                </a:cxn>
                <a:cxn ang="0">
                  <a:pos x="85" y="8"/>
                </a:cxn>
                <a:cxn ang="0">
                  <a:pos x="90" y="15"/>
                </a:cxn>
                <a:cxn ang="0">
                  <a:pos x="111" y="17"/>
                </a:cxn>
                <a:cxn ang="0">
                  <a:pos x="125" y="19"/>
                </a:cxn>
                <a:cxn ang="0">
                  <a:pos x="132" y="24"/>
                </a:cxn>
                <a:cxn ang="0">
                  <a:pos x="141" y="30"/>
                </a:cxn>
                <a:cxn ang="0">
                  <a:pos x="148" y="31"/>
                </a:cxn>
                <a:cxn ang="0">
                  <a:pos x="157" y="24"/>
                </a:cxn>
                <a:cxn ang="0">
                  <a:pos x="162" y="20"/>
                </a:cxn>
                <a:cxn ang="0">
                  <a:pos x="168" y="15"/>
                </a:cxn>
                <a:cxn ang="0">
                  <a:pos x="181" y="13"/>
                </a:cxn>
                <a:cxn ang="0">
                  <a:pos x="185" y="17"/>
                </a:cxn>
                <a:cxn ang="0">
                  <a:pos x="189" y="24"/>
                </a:cxn>
                <a:cxn ang="0">
                  <a:pos x="196" y="27"/>
                </a:cxn>
                <a:cxn ang="0">
                  <a:pos x="204" y="24"/>
                </a:cxn>
                <a:cxn ang="0">
                  <a:pos x="211" y="20"/>
                </a:cxn>
                <a:cxn ang="0">
                  <a:pos x="216" y="21"/>
                </a:cxn>
                <a:cxn ang="0">
                  <a:pos x="219" y="26"/>
                </a:cxn>
                <a:cxn ang="0">
                  <a:pos x="216" y="34"/>
                </a:cxn>
                <a:cxn ang="0">
                  <a:pos x="215" y="47"/>
                </a:cxn>
                <a:cxn ang="0">
                  <a:pos x="209" y="54"/>
                </a:cxn>
                <a:cxn ang="0">
                  <a:pos x="205" y="58"/>
                </a:cxn>
                <a:cxn ang="0">
                  <a:pos x="194" y="61"/>
                </a:cxn>
                <a:cxn ang="0">
                  <a:pos x="173" y="57"/>
                </a:cxn>
                <a:cxn ang="0">
                  <a:pos x="149" y="56"/>
                </a:cxn>
                <a:cxn ang="0">
                  <a:pos x="132" y="58"/>
                </a:cxn>
                <a:cxn ang="0">
                  <a:pos x="115" y="57"/>
                </a:cxn>
                <a:cxn ang="0">
                  <a:pos x="111" y="53"/>
                </a:cxn>
                <a:cxn ang="0">
                  <a:pos x="107" y="43"/>
                </a:cxn>
                <a:cxn ang="0">
                  <a:pos x="101" y="39"/>
                </a:cxn>
                <a:cxn ang="0">
                  <a:pos x="92" y="43"/>
                </a:cxn>
                <a:cxn ang="0">
                  <a:pos x="84" y="49"/>
                </a:cxn>
                <a:cxn ang="0">
                  <a:pos x="80" y="47"/>
                </a:cxn>
                <a:cxn ang="0">
                  <a:pos x="71" y="38"/>
                </a:cxn>
                <a:cxn ang="0">
                  <a:pos x="70" y="31"/>
                </a:cxn>
                <a:cxn ang="0">
                  <a:pos x="63" y="27"/>
                </a:cxn>
                <a:cxn ang="0">
                  <a:pos x="49" y="31"/>
                </a:cxn>
                <a:cxn ang="0">
                  <a:pos x="39" y="34"/>
                </a:cxn>
                <a:cxn ang="0">
                  <a:pos x="8" y="35"/>
                </a:cxn>
                <a:cxn ang="0">
                  <a:pos x="2" y="34"/>
                </a:cxn>
                <a:cxn ang="0">
                  <a:pos x="0" y="30"/>
                </a:cxn>
                <a:cxn ang="0">
                  <a:pos x="4" y="24"/>
                </a:cxn>
                <a:cxn ang="0">
                  <a:pos x="17" y="23"/>
                </a:cxn>
                <a:cxn ang="0">
                  <a:pos x="18" y="19"/>
                </a:cxn>
                <a:cxn ang="0">
                  <a:pos x="17" y="16"/>
                </a:cxn>
                <a:cxn ang="0">
                  <a:pos x="15" y="12"/>
                </a:cxn>
                <a:cxn ang="0">
                  <a:pos x="22" y="10"/>
                </a:cxn>
                <a:cxn ang="0">
                  <a:pos x="41" y="5"/>
                </a:cxn>
                <a:cxn ang="0">
                  <a:pos x="65" y="0"/>
                </a:cxn>
              </a:cxnLst>
              <a:rect l="0" t="0" r="r" b="b"/>
              <a:pathLst>
                <a:path w="219" h="61">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2" name="Freeform 13">
              <a:extLst>
                <a:ext uri="{FF2B5EF4-FFF2-40B4-BE49-F238E27FC236}">
                  <a16:creationId xmlns:a16="http://schemas.microsoft.com/office/drawing/2014/main" id="{F68E90B2-DFD6-4A71-B3D4-41832B045BA3}"/>
                </a:ext>
              </a:extLst>
            </p:cNvPr>
            <p:cNvSpPr>
              <a:spLocks/>
            </p:cNvSpPr>
            <p:nvPr/>
          </p:nvSpPr>
          <p:spPr bwMode="auto">
            <a:xfrm>
              <a:off x="1931983" y="1377947"/>
              <a:ext cx="69850" cy="44449"/>
            </a:xfrm>
            <a:custGeom>
              <a:avLst/>
              <a:gdLst/>
              <a:ahLst/>
              <a:cxnLst>
                <a:cxn ang="0">
                  <a:pos x="38" y="0"/>
                </a:cxn>
                <a:cxn ang="0">
                  <a:pos x="42" y="2"/>
                </a:cxn>
                <a:cxn ang="0">
                  <a:pos x="44" y="7"/>
                </a:cxn>
                <a:cxn ang="0">
                  <a:pos x="44" y="13"/>
                </a:cxn>
                <a:cxn ang="0">
                  <a:pos x="42" y="18"/>
                </a:cxn>
                <a:cxn ang="0">
                  <a:pos x="42" y="24"/>
                </a:cxn>
                <a:cxn ang="0">
                  <a:pos x="41" y="25"/>
                </a:cxn>
                <a:cxn ang="0">
                  <a:pos x="38" y="26"/>
                </a:cxn>
                <a:cxn ang="0">
                  <a:pos x="37" y="28"/>
                </a:cxn>
                <a:cxn ang="0">
                  <a:pos x="33" y="28"/>
                </a:cxn>
                <a:cxn ang="0">
                  <a:pos x="31" y="26"/>
                </a:cxn>
                <a:cxn ang="0">
                  <a:pos x="29" y="25"/>
                </a:cxn>
                <a:cxn ang="0">
                  <a:pos x="23" y="24"/>
                </a:cxn>
                <a:cxn ang="0">
                  <a:pos x="9" y="26"/>
                </a:cxn>
                <a:cxn ang="0">
                  <a:pos x="4" y="28"/>
                </a:cxn>
                <a:cxn ang="0">
                  <a:pos x="1" y="26"/>
                </a:cxn>
                <a:cxn ang="0">
                  <a:pos x="0" y="25"/>
                </a:cxn>
                <a:cxn ang="0">
                  <a:pos x="0" y="20"/>
                </a:cxn>
                <a:cxn ang="0">
                  <a:pos x="5" y="14"/>
                </a:cxn>
                <a:cxn ang="0">
                  <a:pos x="15" y="10"/>
                </a:cxn>
                <a:cxn ang="0">
                  <a:pos x="23" y="4"/>
                </a:cxn>
                <a:cxn ang="0">
                  <a:pos x="31" y="2"/>
                </a:cxn>
                <a:cxn ang="0">
                  <a:pos x="38" y="0"/>
                </a:cxn>
              </a:cxnLst>
              <a:rect l="0" t="0" r="r" b="b"/>
              <a:pathLst>
                <a:path w="44" h="28">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3" name="Freeform 14">
              <a:extLst>
                <a:ext uri="{FF2B5EF4-FFF2-40B4-BE49-F238E27FC236}">
                  <a16:creationId xmlns:a16="http://schemas.microsoft.com/office/drawing/2014/main" id="{CDEC0654-87C3-B981-041B-B360EEB460CF}"/>
                </a:ext>
              </a:extLst>
            </p:cNvPr>
            <p:cNvSpPr>
              <a:spLocks/>
            </p:cNvSpPr>
            <p:nvPr/>
          </p:nvSpPr>
          <p:spPr bwMode="auto">
            <a:xfrm>
              <a:off x="2092319" y="1365247"/>
              <a:ext cx="122238" cy="53975"/>
            </a:xfrm>
            <a:custGeom>
              <a:avLst/>
              <a:gdLst/>
              <a:ahLst/>
              <a:cxnLst>
                <a:cxn ang="0">
                  <a:pos x="36" y="0"/>
                </a:cxn>
                <a:cxn ang="0">
                  <a:pos x="55" y="4"/>
                </a:cxn>
                <a:cxn ang="0">
                  <a:pos x="60" y="6"/>
                </a:cxn>
                <a:cxn ang="0">
                  <a:pos x="66" y="8"/>
                </a:cxn>
                <a:cxn ang="0">
                  <a:pos x="70" y="12"/>
                </a:cxn>
                <a:cxn ang="0">
                  <a:pos x="71" y="15"/>
                </a:cxn>
                <a:cxn ang="0">
                  <a:pos x="74" y="19"/>
                </a:cxn>
                <a:cxn ang="0">
                  <a:pos x="75" y="22"/>
                </a:cxn>
                <a:cxn ang="0">
                  <a:pos x="77" y="26"/>
                </a:cxn>
                <a:cxn ang="0">
                  <a:pos x="77" y="32"/>
                </a:cxn>
                <a:cxn ang="0">
                  <a:pos x="75" y="34"/>
                </a:cxn>
                <a:cxn ang="0">
                  <a:pos x="68" y="34"/>
                </a:cxn>
                <a:cxn ang="0">
                  <a:pos x="64" y="33"/>
                </a:cxn>
                <a:cxn ang="0">
                  <a:pos x="60" y="33"/>
                </a:cxn>
                <a:cxn ang="0">
                  <a:pos x="53" y="32"/>
                </a:cxn>
                <a:cxn ang="0">
                  <a:pos x="49" y="30"/>
                </a:cxn>
                <a:cxn ang="0">
                  <a:pos x="47" y="29"/>
                </a:cxn>
                <a:cxn ang="0">
                  <a:pos x="44" y="26"/>
                </a:cxn>
                <a:cxn ang="0">
                  <a:pos x="44" y="22"/>
                </a:cxn>
                <a:cxn ang="0">
                  <a:pos x="40" y="21"/>
                </a:cxn>
                <a:cxn ang="0">
                  <a:pos x="31" y="21"/>
                </a:cxn>
                <a:cxn ang="0">
                  <a:pos x="23" y="22"/>
                </a:cxn>
                <a:cxn ang="0">
                  <a:pos x="11" y="22"/>
                </a:cxn>
                <a:cxn ang="0">
                  <a:pos x="7" y="21"/>
                </a:cxn>
                <a:cxn ang="0">
                  <a:pos x="3" y="18"/>
                </a:cxn>
                <a:cxn ang="0">
                  <a:pos x="1" y="15"/>
                </a:cxn>
                <a:cxn ang="0">
                  <a:pos x="0" y="11"/>
                </a:cxn>
                <a:cxn ang="0">
                  <a:pos x="1" y="7"/>
                </a:cxn>
                <a:cxn ang="0">
                  <a:pos x="4" y="4"/>
                </a:cxn>
                <a:cxn ang="0">
                  <a:pos x="7" y="3"/>
                </a:cxn>
                <a:cxn ang="0">
                  <a:pos x="10" y="3"/>
                </a:cxn>
                <a:cxn ang="0">
                  <a:pos x="14" y="1"/>
                </a:cxn>
                <a:cxn ang="0">
                  <a:pos x="21" y="1"/>
                </a:cxn>
                <a:cxn ang="0">
                  <a:pos x="36" y="0"/>
                </a:cxn>
              </a:cxnLst>
              <a:rect l="0" t="0" r="r" b="b"/>
              <a:pathLst>
                <a:path w="77" h="34">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4" name="Freeform 15">
              <a:extLst>
                <a:ext uri="{FF2B5EF4-FFF2-40B4-BE49-F238E27FC236}">
                  <a16:creationId xmlns:a16="http://schemas.microsoft.com/office/drawing/2014/main" id="{051CC343-2AC4-F98D-E592-97B106996248}"/>
                </a:ext>
              </a:extLst>
            </p:cNvPr>
            <p:cNvSpPr>
              <a:spLocks/>
            </p:cNvSpPr>
            <p:nvPr/>
          </p:nvSpPr>
          <p:spPr bwMode="auto">
            <a:xfrm>
              <a:off x="2111369" y="1439860"/>
              <a:ext cx="130175" cy="55563"/>
            </a:xfrm>
            <a:custGeom>
              <a:avLst/>
              <a:gdLst/>
              <a:ahLst/>
              <a:cxnLst>
                <a:cxn ang="0">
                  <a:pos x="65" y="0"/>
                </a:cxn>
                <a:cxn ang="0">
                  <a:pos x="70" y="0"/>
                </a:cxn>
                <a:cxn ang="0">
                  <a:pos x="78" y="2"/>
                </a:cxn>
                <a:cxn ang="0">
                  <a:pos x="82" y="7"/>
                </a:cxn>
                <a:cxn ang="0">
                  <a:pos x="82" y="13"/>
                </a:cxn>
                <a:cxn ang="0">
                  <a:pos x="77" y="22"/>
                </a:cxn>
                <a:cxn ang="0">
                  <a:pos x="69" y="27"/>
                </a:cxn>
                <a:cxn ang="0">
                  <a:pos x="58" y="27"/>
                </a:cxn>
                <a:cxn ang="0">
                  <a:pos x="55" y="28"/>
                </a:cxn>
                <a:cxn ang="0">
                  <a:pos x="54" y="28"/>
                </a:cxn>
                <a:cxn ang="0">
                  <a:pos x="52" y="27"/>
                </a:cxn>
                <a:cxn ang="0">
                  <a:pos x="52" y="24"/>
                </a:cxn>
                <a:cxn ang="0">
                  <a:pos x="51" y="22"/>
                </a:cxn>
                <a:cxn ang="0">
                  <a:pos x="47" y="18"/>
                </a:cxn>
                <a:cxn ang="0">
                  <a:pos x="40" y="16"/>
                </a:cxn>
                <a:cxn ang="0">
                  <a:pos x="32" y="16"/>
                </a:cxn>
                <a:cxn ang="0">
                  <a:pos x="25" y="18"/>
                </a:cxn>
                <a:cxn ang="0">
                  <a:pos x="21" y="18"/>
                </a:cxn>
                <a:cxn ang="0">
                  <a:pos x="18" y="19"/>
                </a:cxn>
                <a:cxn ang="0">
                  <a:pos x="17" y="20"/>
                </a:cxn>
                <a:cxn ang="0">
                  <a:pos x="15" y="24"/>
                </a:cxn>
                <a:cxn ang="0">
                  <a:pos x="13" y="27"/>
                </a:cxn>
                <a:cxn ang="0">
                  <a:pos x="11" y="31"/>
                </a:cxn>
                <a:cxn ang="0">
                  <a:pos x="10" y="34"/>
                </a:cxn>
                <a:cxn ang="0">
                  <a:pos x="7" y="35"/>
                </a:cxn>
                <a:cxn ang="0">
                  <a:pos x="3" y="35"/>
                </a:cxn>
                <a:cxn ang="0">
                  <a:pos x="2" y="34"/>
                </a:cxn>
                <a:cxn ang="0">
                  <a:pos x="0" y="31"/>
                </a:cxn>
                <a:cxn ang="0">
                  <a:pos x="0" y="28"/>
                </a:cxn>
                <a:cxn ang="0">
                  <a:pos x="2" y="24"/>
                </a:cxn>
                <a:cxn ang="0">
                  <a:pos x="0" y="18"/>
                </a:cxn>
                <a:cxn ang="0">
                  <a:pos x="0" y="9"/>
                </a:cxn>
                <a:cxn ang="0">
                  <a:pos x="3" y="4"/>
                </a:cxn>
                <a:cxn ang="0">
                  <a:pos x="9" y="2"/>
                </a:cxn>
                <a:cxn ang="0">
                  <a:pos x="18" y="1"/>
                </a:cxn>
                <a:cxn ang="0">
                  <a:pos x="55" y="1"/>
                </a:cxn>
                <a:cxn ang="0">
                  <a:pos x="65" y="0"/>
                </a:cxn>
              </a:cxnLst>
              <a:rect l="0" t="0" r="r" b="b"/>
              <a:pathLst>
                <a:path w="82" h="35">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5" name="Freeform 16">
              <a:extLst>
                <a:ext uri="{FF2B5EF4-FFF2-40B4-BE49-F238E27FC236}">
                  <a16:creationId xmlns:a16="http://schemas.microsoft.com/office/drawing/2014/main" id="{26EF5679-9C7D-ECCD-FF1B-A85885BACC9B}"/>
                </a:ext>
              </a:extLst>
            </p:cNvPr>
            <p:cNvSpPr>
              <a:spLocks/>
            </p:cNvSpPr>
            <p:nvPr/>
          </p:nvSpPr>
          <p:spPr bwMode="auto">
            <a:xfrm>
              <a:off x="2155818" y="1509710"/>
              <a:ext cx="106363" cy="66675"/>
            </a:xfrm>
            <a:custGeom>
              <a:avLst/>
              <a:gdLst/>
              <a:ahLst/>
              <a:cxnLst>
                <a:cxn ang="0">
                  <a:pos x="43" y="0"/>
                </a:cxn>
                <a:cxn ang="0">
                  <a:pos x="53" y="1"/>
                </a:cxn>
                <a:cxn ang="0">
                  <a:pos x="58" y="2"/>
                </a:cxn>
                <a:cxn ang="0">
                  <a:pos x="63" y="8"/>
                </a:cxn>
                <a:cxn ang="0">
                  <a:pos x="65" y="16"/>
                </a:cxn>
                <a:cxn ang="0">
                  <a:pos x="67" y="23"/>
                </a:cxn>
                <a:cxn ang="0">
                  <a:pos x="65" y="26"/>
                </a:cxn>
                <a:cxn ang="0">
                  <a:pos x="63" y="28"/>
                </a:cxn>
                <a:cxn ang="0">
                  <a:pos x="61" y="31"/>
                </a:cxn>
                <a:cxn ang="0">
                  <a:pos x="58" y="34"/>
                </a:cxn>
                <a:cxn ang="0">
                  <a:pos x="56" y="38"/>
                </a:cxn>
                <a:cxn ang="0">
                  <a:pos x="50" y="41"/>
                </a:cxn>
                <a:cxn ang="0">
                  <a:pos x="46" y="42"/>
                </a:cxn>
                <a:cxn ang="0">
                  <a:pos x="43" y="42"/>
                </a:cxn>
                <a:cxn ang="0">
                  <a:pos x="41" y="41"/>
                </a:cxn>
                <a:cxn ang="0">
                  <a:pos x="35" y="35"/>
                </a:cxn>
                <a:cxn ang="0">
                  <a:pos x="34" y="32"/>
                </a:cxn>
                <a:cxn ang="0">
                  <a:pos x="32" y="28"/>
                </a:cxn>
                <a:cxn ang="0">
                  <a:pos x="30" y="23"/>
                </a:cxn>
                <a:cxn ang="0">
                  <a:pos x="30" y="20"/>
                </a:cxn>
                <a:cxn ang="0">
                  <a:pos x="27" y="19"/>
                </a:cxn>
                <a:cxn ang="0">
                  <a:pos x="13" y="21"/>
                </a:cxn>
                <a:cxn ang="0">
                  <a:pos x="8" y="21"/>
                </a:cxn>
                <a:cxn ang="0">
                  <a:pos x="2" y="19"/>
                </a:cxn>
                <a:cxn ang="0">
                  <a:pos x="1" y="15"/>
                </a:cxn>
                <a:cxn ang="0">
                  <a:pos x="0" y="12"/>
                </a:cxn>
                <a:cxn ang="0">
                  <a:pos x="0" y="6"/>
                </a:cxn>
                <a:cxn ang="0">
                  <a:pos x="1" y="5"/>
                </a:cxn>
                <a:cxn ang="0">
                  <a:pos x="8" y="2"/>
                </a:cxn>
                <a:cxn ang="0">
                  <a:pos x="30" y="2"/>
                </a:cxn>
                <a:cxn ang="0">
                  <a:pos x="35" y="1"/>
                </a:cxn>
                <a:cxn ang="0">
                  <a:pos x="43" y="0"/>
                </a:cxn>
              </a:cxnLst>
              <a:rect l="0" t="0" r="r" b="b"/>
              <a:pathLst>
                <a:path w="67" h="42">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6" name="Freeform 17">
              <a:extLst>
                <a:ext uri="{FF2B5EF4-FFF2-40B4-BE49-F238E27FC236}">
                  <a16:creationId xmlns:a16="http://schemas.microsoft.com/office/drawing/2014/main" id="{2864BA9F-85CC-07C0-A947-B1B51326B14F}"/>
                </a:ext>
              </a:extLst>
            </p:cNvPr>
            <p:cNvSpPr>
              <a:spLocks/>
            </p:cNvSpPr>
            <p:nvPr/>
          </p:nvSpPr>
          <p:spPr bwMode="auto">
            <a:xfrm>
              <a:off x="2287582" y="1498596"/>
              <a:ext cx="77788" cy="38100"/>
            </a:xfrm>
            <a:custGeom>
              <a:avLst/>
              <a:gdLst/>
              <a:ahLst/>
              <a:cxnLst>
                <a:cxn ang="0">
                  <a:pos x="26" y="0"/>
                </a:cxn>
                <a:cxn ang="0">
                  <a:pos x="33" y="0"/>
                </a:cxn>
                <a:cxn ang="0">
                  <a:pos x="36" y="1"/>
                </a:cxn>
                <a:cxn ang="0">
                  <a:pos x="38" y="4"/>
                </a:cxn>
                <a:cxn ang="0">
                  <a:pos x="42" y="5"/>
                </a:cxn>
                <a:cxn ang="0">
                  <a:pos x="45" y="5"/>
                </a:cxn>
                <a:cxn ang="0">
                  <a:pos x="48" y="7"/>
                </a:cxn>
                <a:cxn ang="0">
                  <a:pos x="49" y="8"/>
                </a:cxn>
                <a:cxn ang="0">
                  <a:pos x="49" y="18"/>
                </a:cxn>
                <a:cxn ang="0">
                  <a:pos x="48" y="19"/>
                </a:cxn>
                <a:cxn ang="0">
                  <a:pos x="45" y="20"/>
                </a:cxn>
                <a:cxn ang="0">
                  <a:pos x="32" y="22"/>
                </a:cxn>
                <a:cxn ang="0">
                  <a:pos x="15" y="24"/>
                </a:cxn>
                <a:cxn ang="0">
                  <a:pos x="6" y="24"/>
                </a:cxn>
                <a:cxn ang="0">
                  <a:pos x="3" y="23"/>
                </a:cxn>
                <a:cxn ang="0">
                  <a:pos x="0" y="20"/>
                </a:cxn>
                <a:cxn ang="0">
                  <a:pos x="0" y="19"/>
                </a:cxn>
                <a:cxn ang="0">
                  <a:pos x="1" y="15"/>
                </a:cxn>
                <a:cxn ang="0">
                  <a:pos x="6" y="11"/>
                </a:cxn>
                <a:cxn ang="0">
                  <a:pos x="14" y="7"/>
                </a:cxn>
                <a:cxn ang="0">
                  <a:pos x="21" y="2"/>
                </a:cxn>
                <a:cxn ang="0">
                  <a:pos x="26" y="0"/>
                </a:cxn>
              </a:cxnLst>
              <a:rect l="0" t="0" r="r" b="b"/>
              <a:pathLst>
                <a:path w="49" h="24">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7" name="Freeform 18">
              <a:extLst>
                <a:ext uri="{FF2B5EF4-FFF2-40B4-BE49-F238E27FC236}">
                  <a16:creationId xmlns:a16="http://schemas.microsoft.com/office/drawing/2014/main" id="{303EE62F-FA8B-E2DE-F495-FE19C70FCCF7}"/>
                </a:ext>
              </a:extLst>
            </p:cNvPr>
            <p:cNvSpPr>
              <a:spLocks/>
            </p:cNvSpPr>
            <p:nvPr/>
          </p:nvSpPr>
          <p:spPr bwMode="auto">
            <a:xfrm>
              <a:off x="2282818" y="1463671"/>
              <a:ext cx="39688" cy="23813"/>
            </a:xfrm>
            <a:custGeom>
              <a:avLst/>
              <a:gdLst/>
              <a:ahLst/>
              <a:cxnLst>
                <a:cxn ang="0">
                  <a:pos x="6" y="0"/>
                </a:cxn>
                <a:cxn ang="0">
                  <a:pos x="13" y="0"/>
                </a:cxn>
                <a:cxn ang="0">
                  <a:pos x="21" y="3"/>
                </a:cxn>
                <a:cxn ang="0">
                  <a:pos x="25" y="9"/>
                </a:cxn>
                <a:cxn ang="0">
                  <a:pos x="25" y="13"/>
                </a:cxn>
                <a:cxn ang="0">
                  <a:pos x="19" y="15"/>
                </a:cxn>
                <a:cxn ang="0">
                  <a:pos x="13" y="15"/>
                </a:cxn>
                <a:cxn ang="0">
                  <a:pos x="6" y="12"/>
                </a:cxn>
                <a:cxn ang="0">
                  <a:pos x="2" y="9"/>
                </a:cxn>
                <a:cxn ang="0">
                  <a:pos x="0" y="5"/>
                </a:cxn>
                <a:cxn ang="0">
                  <a:pos x="6" y="0"/>
                </a:cxn>
              </a:cxnLst>
              <a:rect l="0" t="0" r="r" b="b"/>
              <a:pathLst>
                <a:path w="25" h="1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8" name="Freeform 19">
              <a:extLst>
                <a:ext uri="{FF2B5EF4-FFF2-40B4-BE49-F238E27FC236}">
                  <a16:creationId xmlns:a16="http://schemas.microsoft.com/office/drawing/2014/main" id="{DDB4ABFC-F848-6BB4-89DB-50737E97A288}"/>
                </a:ext>
              </a:extLst>
            </p:cNvPr>
            <p:cNvSpPr>
              <a:spLocks/>
            </p:cNvSpPr>
            <p:nvPr/>
          </p:nvSpPr>
          <p:spPr bwMode="auto">
            <a:xfrm>
              <a:off x="2251069" y="1389059"/>
              <a:ext cx="349250" cy="104775"/>
            </a:xfrm>
            <a:custGeom>
              <a:avLst/>
              <a:gdLst/>
              <a:ahLst/>
              <a:cxnLst>
                <a:cxn ang="0">
                  <a:pos x="1" y="0"/>
                </a:cxn>
                <a:cxn ang="0">
                  <a:pos x="4" y="3"/>
                </a:cxn>
                <a:cxn ang="0">
                  <a:pos x="11" y="4"/>
                </a:cxn>
                <a:cxn ang="0">
                  <a:pos x="19" y="7"/>
                </a:cxn>
                <a:cxn ang="0">
                  <a:pos x="26" y="10"/>
                </a:cxn>
                <a:cxn ang="0">
                  <a:pos x="35" y="13"/>
                </a:cxn>
                <a:cxn ang="0">
                  <a:pos x="42" y="14"/>
                </a:cxn>
                <a:cxn ang="0">
                  <a:pos x="46" y="15"/>
                </a:cxn>
                <a:cxn ang="0">
                  <a:pos x="52" y="17"/>
                </a:cxn>
                <a:cxn ang="0">
                  <a:pos x="59" y="19"/>
                </a:cxn>
                <a:cxn ang="0">
                  <a:pos x="67" y="25"/>
                </a:cxn>
                <a:cxn ang="0">
                  <a:pos x="74" y="32"/>
                </a:cxn>
                <a:cxn ang="0">
                  <a:pos x="81" y="36"/>
                </a:cxn>
                <a:cxn ang="0">
                  <a:pos x="87" y="41"/>
                </a:cxn>
                <a:cxn ang="0">
                  <a:pos x="94" y="45"/>
                </a:cxn>
                <a:cxn ang="0">
                  <a:pos x="102" y="47"/>
                </a:cxn>
                <a:cxn ang="0">
                  <a:pos x="117" y="45"/>
                </a:cxn>
                <a:cxn ang="0">
                  <a:pos x="135" y="47"/>
                </a:cxn>
                <a:cxn ang="0">
                  <a:pos x="145" y="47"/>
                </a:cxn>
                <a:cxn ang="0">
                  <a:pos x="157" y="48"/>
                </a:cxn>
                <a:cxn ang="0">
                  <a:pos x="171" y="48"/>
                </a:cxn>
                <a:cxn ang="0">
                  <a:pos x="182" y="47"/>
                </a:cxn>
                <a:cxn ang="0">
                  <a:pos x="195" y="47"/>
                </a:cxn>
                <a:cxn ang="0">
                  <a:pos x="204" y="48"/>
                </a:cxn>
                <a:cxn ang="0">
                  <a:pos x="212" y="51"/>
                </a:cxn>
                <a:cxn ang="0">
                  <a:pos x="219" y="54"/>
                </a:cxn>
                <a:cxn ang="0">
                  <a:pos x="220" y="56"/>
                </a:cxn>
                <a:cxn ang="0">
                  <a:pos x="220" y="58"/>
                </a:cxn>
                <a:cxn ang="0">
                  <a:pos x="213" y="65"/>
                </a:cxn>
                <a:cxn ang="0">
                  <a:pos x="209" y="65"/>
                </a:cxn>
                <a:cxn ang="0">
                  <a:pos x="204" y="66"/>
                </a:cxn>
                <a:cxn ang="0">
                  <a:pos x="187" y="65"/>
                </a:cxn>
                <a:cxn ang="0">
                  <a:pos x="167" y="63"/>
                </a:cxn>
                <a:cxn ang="0">
                  <a:pos x="149" y="62"/>
                </a:cxn>
                <a:cxn ang="0">
                  <a:pos x="137" y="62"/>
                </a:cxn>
                <a:cxn ang="0">
                  <a:pos x="126" y="63"/>
                </a:cxn>
                <a:cxn ang="0">
                  <a:pos x="119" y="65"/>
                </a:cxn>
                <a:cxn ang="0">
                  <a:pos x="116" y="65"/>
                </a:cxn>
                <a:cxn ang="0">
                  <a:pos x="94" y="62"/>
                </a:cxn>
                <a:cxn ang="0">
                  <a:pos x="91" y="60"/>
                </a:cxn>
                <a:cxn ang="0">
                  <a:pos x="83" y="58"/>
                </a:cxn>
                <a:cxn ang="0">
                  <a:pos x="75" y="52"/>
                </a:cxn>
                <a:cxn ang="0">
                  <a:pos x="68" y="47"/>
                </a:cxn>
                <a:cxn ang="0">
                  <a:pos x="63" y="41"/>
                </a:cxn>
                <a:cxn ang="0">
                  <a:pos x="44" y="36"/>
                </a:cxn>
                <a:cxn ang="0">
                  <a:pos x="35" y="33"/>
                </a:cxn>
                <a:cxn ang="0">
                  <a:pos x="26" y="28"/>
                </a:cxn>
                <a:cxn ang="0">
                  <a:pos x="15" y="22"/>
                </a:cxn>
                <a:cxn ang="0">
                  <a:pos x="5" y="17"/>
                </a:cxn>
                <a:cxn ang="0">
                  <a:pos x="3" y="14"/>
                </a:cxn>
                <a:cxn ang="0">
                  <a:pos x="0" y="8"/>
                </a:cxn>
                <a:cxn ang="0">
                  <a:pos x="0" y="4"/>
                </a:cxn>
                <a:cxn ang="0">
                  <a:pos x="1" y="2"/>
                </a:cxn>
                <a:cxn ang="0">
                  <a:pos x="1" y="0"/>
                </a:cxn>
              </a:cxnLst>
              <a:rect l="0" t="0" r="r" b="b"/>
              <a:pathLst>
                <a:path w="220" h="66">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9" name="Freeform 20">
              <a:extLst>
                <a:ext uri="{FF2B5EF4-FFF2-40B4-BE49-F238E27FC236}">
                  <a16:creationId xmlns:a16="http://schemas.microsoft.com/office/drawing/2014/main" id="{21CE767C-8028-24C9-DA81-B1420C4E7629}"/>
                </a:ext>
              </a:extLst>
            </p:cNvPr>
            <p:cNvSpPr>
              <a:spLocks/>
            </p:cNvSpPr>
            <p:nvPr/>
          </p:nvSpPr>
          <p:spPr bwMode="auto">
            <a:xfrm>
              <a:off x="3713154" y="1681160"/>
              <a:ext cx="192088" cy="84138"/>
            </a:xfrm>
            <a:custGeom>
              <a:avLst/>
              <a:gdLst/>
              <a:ahLst/>
              <a:cxnLst>
                <a:cxn ang="0">
                  <a:pos x="9" y="0"/>
                </a:cxn>
                <a:cxn ang="0">
                  <a:pos x="15" y="0"/>
                </a:cxn>
                <a:cxn ang="0">
                  <a:pos x="24" y="1"/>
                </a:cxn>
                <a:cxn ang="0">
                  <a:pos x="32" y="4"/>
                </a:cxn>
                <a:cxn ang="0">
                  <a:pos x="37" y="8"/>
                </a:cxn>
                <a:cxn ang="0">
                  <a:pos x="43" y="11"/>
                </a:cxn>
                <a:cxn ang="0">
                  <a:pos x="48" y="11"/>
                </a:cxn>
                <a:cxn ang="0">
                  <a:pos x="56" y="9"/>
                </a:cxn>
                <a:cxn ang="0">
                  <a:pos x="76" y="7"/>
                </a:cxn>
                <a:cxn ang="0">
                  <a:pos x="82" y="5"/>
                </a:cxn>
                <a:cxn ang="0">
                  <a:pos x="88" y="3"/>
                </a:cxn>
                <a:cxn ang="0">
                  <a:pos x="93" y="3"/>
                </a:cxn>
                <a:cxn ang="0">
                  <a:pos x="102" y="4"/>
                </a:cxn>
                <a:cxn ang="0">
                  <a:pos x="111" y="8"/>
                </a:cxn>
                <a:cxn ang="0">
                  <a:pos x="119" y="13"/>
                </a:cxn>
                <a:cxn ang="0">
                  <a:pos x="121" y="16"/>
                </a:cxn>
                <a:cxn ang="0">
                  <a:pos x="121" y="19"/>
                </a:cxn>
                <a:cxn ang="0">
                  <a:pos x="118" y="24"/>
                </a:cxn>
                <a:cxn ang="0">
                  <a:pos x="115" y="27"/>
                </a:cxn>
                <a:cxn ang="0">
                  <a:pos x="114" y="30"/>
                </a:cxn>
                <a:cxn ang="0">
                  <a:pos x="110" y="34"/>
                </a:cxn>
                <a:cxn ang="0">
                  <a:pos x="100" y="34"/>
                </a:cxn>
                <a:cxn ang="0">
                  <a:pos x="92" y="37"/>
                </a:cxn>
                <a:cxn ang="0">
                  <a:pos x="87" y="40"/>
                </a:cxn>
                <a:cxn ang="0">
                  <a:pos x="81" y="44"/>
                </a:cxn>
                <a:cxn ang="0">
                  <a:pos x="73" y="48"/>
                </a:cxn>
                <a:cxn ang="0">
                  <a:pos x="62" y="52"/>
                </a:cxn>
                <a:cxn ang="0">
                  <a:pos x="56" y="53"/>
                </a:cxn>
                <a:cxn ang="0">
                  <a:pos x="52" y="53"/>
                </a:cxn>
                <a:cxn ang="0">
                  <a:pos x="47" y="50"/>
                </a:cxn>
                <a:cxn ang="0">
                  <a:pos x="44" y="48"/>
                </a:cxn>
                <a:cxn ang="0">
                  <a:pos x="41" y="42"/>
                </a:cxn>
                <a:cxn ang="0">
                  <a:pos x="37" y="38"/>
                </a:cxn>
                <a:cxn ang="0">
                  <a:pos x="30" y="37"/>
                </a:cxn>
                <a:cxn ang="0">
                  <a:pos x="24" y="37"/>
                </a:cxn>
                <a:cxn ang="0">
                  <a:pos x="18" y="38"/>
                </a:cxn>
                <a:cxn ang="0">
                  <a:pos x="13" y="35"/>
                </a:cxn>
                <a:cxn ang="0">
                  <a:pos x="9" y="31"/>
                </a:cxn>
                <a:cxn ang="0">
                  <a:pos x="3" y="20"/>
                </a:cxn>
                <a:cxn ang="0">
                  <a:pos x="2" y="16"/>
                </a:cxn>
                <a:cxn ang="0">
                  <a:pos x="0" y="13"/>
                </a:cxn>
                <a:cxn ang="0">
                  <a:pos x="0" y="9"/>
                </a:cxn>
                <a:cxn ang="0">
                  <a:pos x="2" y="7"/>
                </a:cxn>
                <a:cxn ang="0">
                  <a:pos x="9" y="0"/>
                </a:cxn>
              </a:cxnLst>
              <a:rect l="0" t="0" r="r" b="b"/>
              <a:pathLst>
                <a:path w="121" h="53">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0" name="Freeform 21">
              <a:extLst>
                <a:ext uri="{FF2B5EF4-FFF2-40B4-BE49-F238E27FC236}">
                  <a16:creationId xmlns:a16="http://schemas.microsoft.com/office/drawing/2014/main" id="{3EA83D04-0427-0685-60AF-699B7969267C}"/>
                </a:ext>
              </a:extLst>
            </p:cNvPr>
            <p:cNvSpPr>
              <a:spLocks/>
            </p:cNvSpPr>
            <p:nvPr/>
          </p:nvSpPr>
          <p:spPr bwMode="auto">
            <a:xfrm>
              <a:off x="2747955" y="1125535"/>
              <a:ext cx="1104898" cy="711199"/>
            </a:xfrm>
            <a:custGeom>
              <a:avLst/>
              <a:gdLst/>
              <a:ahLst/>
              <a:cxnLst>
                <a:cxn ang="0">
                  <a:pos x="498" y="13"/>
                </a:cxn>
                <a:cxn ang="0">
                  <a:pos x="472" y="26"/>
                </a:cxn>
                <a:cxn ang="0">
                  <a:pos x="401" y="33"/>
                </a:cxn>
                <a:cxn ang="0">
                  <a:pos x="468" y="35"/>
                </a:cxn>
                <a:cxn ang="0">
                  <a:pos x="524" y="20"/>
                </a:cxn>
                <a:cxn ang="0">
                  <a:pos x="558" y="20"/>
                </a:cxn>
                <a:cxn ang="0">
                  <a:pos x="582" y="66"/>
                </a:cxn>
                <a:cxn ang="0">
                  <a:pos x="619" y="105"/>
                </a:cxn>
                <a:cxn ang="0">
                  <a:pos x="692" y="80"/>
                </a:cxn>
                <a:cxn ang="0">
                  <a:pos x="659" y="121"/>
                </a:cxn>
                <a:cxn ang="0">
                  <a:pos x="619" y="180"/>
                </a:cxn>
                <a:cxn ang="0">
                  <a:pos x="637" y="191"/>
                </a:cxn>
                <a:cxn ang="0">
                  <a:pos x="623" y="226"/>
                </a:cxn>
                <a:cxn ang="0">
                  <a:pos x="578" y="239"/>
                </a:cxn>
                <a:cxn ang="0">
                  <a:pos x="585" y="276"/>
                </a:cxn>
                <a:cxn ang="0">
                  <a:pos x="574" y="300"/>
                </a:cxn>
                <a:cxn ang="0">
                  <a:pos x="559" y="277"/>
                </a:cxn>
                <a:cxn ang="0">
                  <a:pos x="539" y="288"/>
                </a:cxn>
                <a:cxn ang="0">
                  <a:pos x="566" y="310"/>
                </a:cxn>
                <a:cxn ang="0">
                  <a:pos x="550" y="311"/>
                </a:cxn>
                <a:cxn ang="0">
                  <a:pos x="465" y="328"/>
                </a:cxn>
                <a:cxn ang="0">
                  <a:pos x="440" y="359"/>
                </a:cxn>
                <a:cxn ang="0">
                  <a:pos x="375" y="373"/>
                </a:cxn>
                <a:cxn ang="0">
                  <a:pos x="373" y="390"/>
                </a:cxn>
                <a:cxn ang="0">
                  <a:pos x="358" y="402"/>
                </a:cxn>
                <a:cxn ang="0">
                  <a:pos x="346" y="439"/>
                </a:cxn>
                <a:cxn ang="0">
                  <a:pos x="317" y="440"/>
                </a:cxn>
                <a:cxn ang="0">
                  <a:pos x="310" y="432"/>
                </a:cxn>
                <a:cxn ang="0">
                  <a:pos x="279" y="422"/>
                </a:cxn>
                <a:cxn ang="0">
                  <a:pos x="249" y="381"/>
                </a:cxn>
                <a:cxn ang="0">
                  <a:pos x="231" y="370"/>
                </a:cxn>
                <a:cxn ang="0">
                  <a:pos x="221" y="333"/>
                </a:cxn>
                <a:cxn ang="0">
                  <a:pos x="228" y="318"/>
                </a:cxn>
                <a:cxn ang="0">
                  <a:pos x="215" y="287"/>
                </a:cxn>
                <a:cxn ang="0">
                  <a:pos x="239" y="303"/>
                </a:cxn>
                <a:cxn ang="0">
                  <a:pos x="249" y="313"/>
                </a:cxn>
                <a:cxn ang="0">
                  <a:pos x="249" y="287"/>
                </a:cxn>
                <a:cxn ang="0">
                  <a:pos x="219" y="269"/>
                </a:cxn>
                <a:cxn ang="0">
                  <a:pos x="205" y="287"/>
                </a:cxn>
                <a:cxn ang="0">
                  <a:pos x="194" y="243"/>
                </a:cxn>
                <a:cxn ang="0">
                  <a:pos x="146" y="210"/>
                </a:cxn>
                <a:cxn ang="0">
                  <a:pos x="79" y="205"/>
                </a:cxn>
                <a:cxn ang="0">
                  <a:pos x="71" y="184"/>
                </a:cxn>
                <a:cxn ang="0">
                  <a:pos x="52" y="214"/>
                </a:cxn>
                <a:cxn ang="0">
                  <a:pos x="16" y="188"/>
                </a:cxn>
                <a:cxn ang="0">
                  <a:pos x="27" y="174"/>
                </a:cxn>
                <a:cxn ang="0">
                  <a:pos x="57" y="148"/>
                </a:cxn>
                <a:cxn ang="0">
                  <a:pos x="86" y="126"/>
                </a:cxn>
                <a:cxn ang="0">
                  <a:pos x="113" y="111"/>
                </a:cxn>
                <a:cxn ang="0">
                  <a:pos x="127" y="92"/>
                </a:cxn>
                <a:cxn ang="0">
                  <a:pos x="211" y="80"/>
                </a:cxn>
                <a:cxn ang="0">
                  <a:pos x="256" y="68"/>
                </a:cxn>
                <a:cxn ang="0">
                  <a:pos x="268" y="42"/>
                </a:cxn>
                <a:cxn ang="0">
                  <a:pos x="279" y="58"/>
                </a:cxn>
                <a:cxn ang="0">
                  <a:pos x="305" y="28"/>
                </a:cxn>
                <a:cxn ang="0">
                  <a:pos x="377" y="6"/>
                </a:cxn>
              </a:cxnLst>
              <a:rect l="0" t="0" r="r" b="b"/>
              <a:pathLst>
                <a:path w="696" h="448">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1" name="Freeform 22">
              <a:extLst>
                <a:ext uri="{FF2B5EF4-FFF2-40B4-BE49-F238E27FC236}">
                  <a16:creationId xmlns:a16="http://schemas.microsoft.com/office/drawing/2014/main" id="{22B4DEC6-F532-2394-4713-B46161676F76}"/>
                </a:ext>
              </a:extLst>
            </p:cNvPr>
            <p:cNvSpPr>
              <a:spLocks/>
            </p:cNvSpPr>
            <p:nvPr/>
          </p:nvSpPr>
          <p:spPr bwMode="auto">
            <a:xfrm>
              <a:off x="2517768" y="2711445"/>
              <a:ext cx="182562" cy="76200"/>
            </a:xfrm>
            <a:custGeom>
              <a:avLst/>
              <a:gdLst/>
              <a:ahLst/>
              <a:cxnLst>
                <a:cxn ang="0">
                  <a:pos x="33" y="0"/>
                </a:cxn>
                <a:cxn ang="0">
                  <a:pos x="38" y="0"/>
                </a:cxn>
                <a:cxn ang="0">
                  <a:pos x="47" y="2"/>
                </a:cxn>
                <a:cxn ang="0">
                  <a:pos x="56" y="4"/>
                </a:cxn>
                <a:cxn ang="0">
                  <a:pos x="63" y="10"/>
                </a:cxn>
                <a:cxn ang="0">
                  <a:pos x="71" y="17"/>
                </a:cxn>
                <a:cxn ang="0">
                  <a:pos x="79" y="22"/>
                </a:cxn>
                <a:cxn ang="0">
                  <a:pos x="89" y="26"/>
                </a:cxn>
                <a:cxn ang="0">
                  <a:pos x="96" y="28"/>
                </a:cxn>
                <a:cxn ang="0">
                  <a:pos x="98" y="28"/>
                </a:cxn>
                <a:cxn ang="0">
                  <a:pos x="101" y="29"/>
                </a:cxn>
                <a:cxn ang="0">
                  <a:pos x="105" y="32"/>
                </a:cxn>
                <a:cxn ang="0">
                  <a:pos x="113" y="40"/>
                </a:cxn>
                <a:cxn ang="0">
                  <a:pos x="115" y="43"/>
                </a:cxn>
                <a:cxn ang="0">
                  <a:pos x="115" y="45"/>
                </a:cxn>
                <a:cxn ang="0">
                  <a:pos x="111" y="48"/>
                </a:cxn>
                <a:cxn ang="0">
                  <a:pos x="105" y="48"/>
                </a:cxn>
                <a:cxn ang="0">
                  <a:pos x="97" y="47"/>
                </a:cxn>
                <a:cxn ang="0">
                  <a:pos x="92" y="44"/>
                </a:cxn>
                <a:cxn ang="0">
                  <a:pos x="85" y="40"/>
                </a:cxn>
                <a:cxn ang="0">
                  <a:pos x="77" y="33"/>
                </a:cxn>
                <a:cxn ang="0">
                  <a:pos x="68" y="28"/>
                </a:cxn>
                <a:cxn ang="0">
                  <a:pos x="63" y="22"/>
                </a:cxn>
                <a:cxn ang="0">
                  <a:pos x="56" y="18"/>
                </a:cxn>
                <a:cxn ang="0">
                  <a:pos x="5" y="18"/>
                </a:cxn>
                <a:cxn ang="0">
                  <a:pos x="1" y="17"/>
                </a:cxn>
                <a:cxn ang="0">
                  <a:pos x="0" y="10"/>
                </a:cxn>
                <a:cxn ang="0">
                  <a:pos x="3" y="8"/>
                </a:cxn>
                <a:cxn ang="0">
                  <a:pos x="10" y="7"/>
                </a:cxn>
                <a:cxn ang="0">
                  <a:pos x="18" y="3"/>
                </a:cxn>
                <a:cxn ang="0">
                  <a:pos x="27" y="2"/>
                </a:cxn>
                <a:cxn ang="0">
                  <a:pos x="33" y="0"/>
                </a:cxn>
              </a:cxnLst>
              <a:rect l="0" t="0" r="r" b="b"/>
              <a:pathLst>
                <a:path w="115" h="48">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2" name="Freeform 23">
              <a:extLst>
                <a:ext uri="{FF2B5EF4-FFF2-40B4-BE49-F238E27FC236}">
                  <a16:creationId xmlns:a16="http://schemas.microsoft.com/office/drawing/2014/main" id="{D4DA2F9D-86A6-3580-434C-AE29B8AA3E7C}"/>
                </a:ext>
              </a:extLst>
            </p:cNvPr>
            <p:cNvSpPr>
              <a:spLocks/>
            </p:cNvSpPr>
            <p:nvPr/>
          </p:nvSpPr>
          <p:spPr bwMode="auto">
            <a:xfrm>
              <a:off x="2632067" y="2670170"/>
              <a:ext cx="26988" cy="20638"/>
            </a:xfrm>
            <a:custGeom>
              <a:avLst/>
              <a:gdLst/>
              <a:ahLst/>
              <a:cxnLst>
                <a:cxn ang="0">
                  <a:pos x="6" y="0"/>
                </a:cxn>
                <a:cxn ang="0">
                  <a:pos x="10" y="0"/>
                </a:cxn>
                <a:cxn ang="0">
                  <a:pos x="13" y="2"/>
                </a:cxn>
                <a:cxn ang="0">
                  <a:pos x="14" y="3"/>
                </a:cxn>
                <a:cxn ang="0">
                  <a:pos x="17" y="4"/>
                </a:cxn>
                <a:cxn ang="0">
                  <a:pos x="17" y="10"/>
                </a:cxn>
                <a:cxn ang="0">
                  <a:pos x="11" y="13"/>
                </a:cxn>
                <a:cxn ang="0">
                  <a:pos x="5" y="13"/>
                </a:cxn>
                <a:cxn ang="0">
                  <a:pos x="0" y="8"/>
                </a:cxn>
                <a:cxn ang="0">
                  <a:pos x="0" y="3"/>
                </a:cxn>
                <a:cxn ang="0">
                  <a:pos x="6" y="0"/>
                </a:cxn>
              </a:cxnLst>
              <a:rect l="0" t="0" r="r" b="b"/>
              <a:pathLst>
                <a:path w="17" h="13">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3" name="Freeform 24">
              <a:extLst>
                <a:ext uri="{FF2B5EF4-FFF2-40B4-BE49-F238E27FC236}">
                  <a16:creationId xmlns:a16="http://schemas.microsoft.com/office/drawing/2014/main" id="{64D340F0-3237-5D85-9014-F9000BCF6850}"/>
                </a:ext>
              </a:extLst>
            </p:cNvPr>
            <p:cNvSpPr>
              <a:spLocks/>
            </p:cNvSpPr>
            <p:nvPr/>
          </p:nvSpPr>
          <p:spPr bwMode="auto">
            <a:xfrm>
              <a:off x="2641591" y="2838445"/>
              <a:ext cx="25400" cy="31750"/>
            </a:xfrm>
            <a:custGeom>
              <a:avLst/>
              <a:gdLst/>
              <a:ahLst/>
              <a:cxnLst>
                <a:cxn ang="0">
                  <a:pos x="5" y="0"/>
                </a:cxn>
                <a:cxn ang="0">
                  <a:pos x="8" y="0"/>
                </a:cxn>
                <a:cxn ang="0">
                  <a:pos x="14" y="2"/>
                </a:cxn>
                <a:cxn ang="0">
                  <a:pos x="15" y="5"/>
                </a:cxn>
                <a:cxn ang="0">
                  <a:pos x="16" y="9"/>
                </a:cxn>
                <a:cxn ang="0">
                  <a:pos x="16" y="12"/>
                </a:cxn>
                <a:cxn ang="0">
                  <a:pos x="15" y="16"/>
                </a:cxn>
                <a:cxn ang="0">
                  <a:pos x="12" y="19"/>
                </a:cxn>
                <a:cxn ang="0">
                  <a:pos x="10" y="20"/>
                </a:cxn>
                <a:cxn ang="0">
                  <a:pos x="7" y="20"/>
                </a:cxn>
                <a:cxn ang="0">
                  <a:pos x="1" y="18"/>
                </a:cxn>
                <a:cxn ang="0">
                  <a:pos x="0" y="13"/>
                </a:cxn>
                <a:cxn ang="0">
                  <a:pos x="0" y="7"/>
                </a:cxn>
                <a:cxn ang="0">
                  <a:pos x="3" y="1"/>
                </a:cxn>
                <a:cxn ang="0">
                  <a:pos x="5" y="0"/>
                </a:cxn>
              </a:cxnLst>
              <a:rect l="0" t="0" r="r" b="b"/>
              <a:pathLst>
                <a:path w="16" h="20">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4" name="Freeform 25">
              <a:extLst>
                <a:ext uri="{FF2B5EF4-FFF2-40B4-BE49-F238E27FC236}">
                  <a16:creationId xmlns:a16="http://schemas.microsoft.com/office/drawing/2014/main" id="{403ED3E7-7178-FA44-171A-A455386FD1EB}"/>
                </a:ext>
              </a:extLst>
            </p:cNvPr>
            <p:cNvSpPr>
              <a:spLocks/>
            </p:cNvSpPr>
            <p:nvPr/>
          </p:nvSpPr>
          <p:spPr bwMode="auto">
            <a:xfrm>
              <a:off x="2867016" y="2816219"/>
              <a:ext cx="26988" cy="33338"/>
            </a:xfrm>
            <a:custGeom>
              <a:avLst/>
              <a:gdLst/>
              <a:ahLst/>
              <a:cxnLst>
                <a:cxn ang="0">
                  <a:pos x="6" y="0"/>
                </a:cxn>
                <a:cxn ang="0">
                  <a:pos x="8" y="0"/>
                </a:cxn>
                <a:cxn ang="0">
                  <a:pos x="14" y="3"/>
                </a:cxn>
                <a:cxn ang="0">
                  <a:pos x="15" y="6"/>
                </a:cxn>
                <a:cxn ang="0">
                  <a:pos x="17" y="10"/>
                </a:cxn>
                <a:cxn ang="0">
                  <a:pos x="17" y="12"/>
                </a:cxn>
                <a:cxn ang="0">
                  <a:pos x="15" y="16"/>
                </a:cxn>
                <a:cxn ang="0">
                  <a:pos x="12" y="19"/>
                </a:cxn>
                <a:cxn ang="0">
                  <a:pos x="10" y="21"/>
                </a:cxn>
                <a:cxn ang="0">
                  <a:pos x="7" y="21"/>
                </a:cxn>
                <a:cxn ang="0">
                  <a:pos x="2" y="18"/>
                </a:cxn>
                <a:cxn ang="0">
                  <a:pos x="0" y="14"/>
                </a:cxn>
                <a:cxn ang="0">
                  <a:pos x="0" y="7"/>
                </a:cxn>
                <a:cxn ang="0">
                  <a:pos x="3" y="1"/>
                </a:cxn>
                <a:cxn ang="0">
                  <a:pos x="6" y="0"/>
                </a:cxn>
              </a:cxnLst>
              <a:rect l="0" t="0" r="r" b="b"/>
              <a:pathLst>
                <a:path w="17" h="21">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5" name="Freeform 26">
              <a:extLst>
                <a:ext uri="{FF2B5EF4-FFF2-40B4-BE49-F238E27FC236}">
                  <a16:creationId xmlns:a16="http://schemas.microsoft.com/office/drawing/2014/main" id="{660770AA-E892-1F21-CF03-D3720A9858B0}"/>
                </a:ext>
              </a:extLst>
            </p:cNvPr>
            <p:cNvSpPr>
              <a:spLocks/>
            </p:cNvSpPr>
            <p:nvPr/>
          </p:nvSpPr>
          <p:spPr bwMode="auto">
            <a:xfrm>
              <a:off x="2722554" y="2787644"/>
              <a:ext cx="112713" cy="57150"/>
            </a:xfrm>
            <a:custGeom>
              <a:avLst/>
              <a:gdLst/>
              <a:ahLst/>
              <a:cxnLst>
                <a:cxn ang="0">
                  <a:pos x="35" y="0"/>
                </a:cxn>
                <a:cxn ang="0">
                  <a:pos x="49" y="2"/>
                </a:cxn>
                <a:cxn ang="0">
                  <a:pos x="56" y="4"/>
                </a:cxn>
                <a:cxn ang="0">
                  <a:pos x="62" y="8"/>
                </a:cxn>
                <a:cxn ang="0">
                  <a:pos x="68" y="17"/>
                </a:cxn>
                <a:cxn ang="0">
                  <a:pos x="71" y="28"/>
                </a:cxn>
                <a:cxn ang="0">
                  <a:pos x="71" y="32"/>
                </a:cxn>
                <a:cxn ang="0">
                  <a:pos x="69" y="34"/>
                </a:cxn>
                <a:cxn ang="0">
                  <a:pos x="68" y="36"/>
                </a:cxn>
                <a:cxn ang="0">
                  <a:pos x="67" y="34"/>
                </a:cxn>
                <a:cxn ang="0">
                  <a:pos x="65" y="34"/>
                </a:cxn>
                <a:cxn ang="0">
                  <a:pos x="64" y="32"/>
                </a:cxn>
                <a:cxn ang="0">
                  <a:pos x="61" y="29"/>
                </a:cxn>
                <a:cxn ang="0">
                  <a:pos x="60" y="29"/>
                </a:cxn>
                <a:cxn ang="0">
                  <a:pos x="56" y="30"/>
                </a:cxn>
                <a:cxn ang="0">
                  <a:pos x="42" y="36"/>
                </a:cxn>
                <a:cxn ang="0">
                  <a:pos x="36" y="34"/>
                </a:cxn>
                <a:cxn ang="0">
                  <a:pos x="32" y="32"/>
                </a:cxn>
                <a:cxn ang="0">
                  <a:pos x="30" y="29"/>
                </a:cxn>
                <a:cxn ang="0">
                  <a:pos x="26" y="28"/>
                </a:cxn>
                <a:cxn ang="0">
                  <a:pos x="23" y="25"/>
                </a:cxn>
                <a:cxn ang="0">
                  <a:pos x="15" y="25"/>
                </a:cxn>
                <a:cxn ang="0">
                  <a:pos x="10" y="24"/>
                </a:cxn>
                <a:cxn ang="0">
                  <a:pos x="2" y="24"/>
                </a:cxn>
                <a:cxn ang="0">
                  <a:pos x="1" y="22"/>
                </a:cxn>
                <a:cxn ang="0">
                  <a:pos x="0" y="22"/>
                </a:cxn>
                <a:cxn ang="0">
                  <a:pos x="6" y="15"/>
                </a:cxn>
                <a:cxn ang="0">
                  <a:pos x="13" y="10"/>
                </a:cxn>
                <a:cxn ang="0">
                  <a:pos x="19" y="4"/>
                </a:cxn>
                <a:cxn ang="0">
                  <a:pos x="35" y="0"/>
                </a:cxn>
              </a:cxnLst>
              <a:rect l="0" t="0" r="r" b="b"/>
              <a:pathLst>
                <a:path w="71" h="36">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6" name="Freeform 27">
              <a:extLst>
                <a:ext uri="{FF2B5EF4-FFF2-40B4-BE49-F238E27FC236}">
                  <a16:creationId xmlns:a16="http://schemas.microsoft.com/office/drawing/2014/main" id="{4469C268-AABB-66BE-16C7-24A206B17454}"/>
                </a:ext>
              </a:extLst>
            </p:cNvPr>
            <p:cNvSpPr>
              <a:spLocks/>
            </p:cNvSpPr>
            <p:nvPr/>
          </p:nvSpPr>
          <p:spPr bwMode="auto">
            <a:xfrm>
              <a:off x="5089511" y="3557582"/>
              <a:ext cx="141288" cy="320675"/>
            </a:xfrm>
            <a:custGeom>
              <a:avLst/>
              <a:gdLst/>
              <a:ahLst/>
              <a:cxnLst>
                <a:cxn ang="0">
                  <a:pos x="69" y="0"/>
                </a:cxn>
                <a:cxn ang="0">
                  <a:pos x="75" y="0"/>
                </a:cxn>
                <a:cxn ang="0">
                  <a:pos x="81" y="4"/>
                </a:cxn>
                <a:cxn ang="0">
                  <a:pos x="85" y="14"/>
                </a:cxn>
                <a:cxn ang="0">
                  <a:pos x="88" y="24"/>
                </a:cxn>
                <a:cxn ang="0">
                  <a:pos x="89" y="35"/>
                </a:cxn>
                <a:cxn ang="0">
                  <a:pos x="89" y="47"/>
                </a:cxn>
                <a:cxn ang="0">
                  <a:pos x="86" y="61"/>
                </a:cxn>
                <a:cxn ang="0">
                  <a:pos x="84" y="73"/>
                </a:cxn>
                <a:cxn ang="0">
                  <a:pos x="78" y="89"/>
                </a:cxn>
                <a:cxn ang="0">
                  <a:pos x="70" y="119"/>
                </a:cxn>
                <a:cxn ang="0">
                  <a:pos x="65" y="132"/>
                </a:cxn>
                <a:cxn ang="0">
                  <a:pos x="58" y="154"/>
                </a:cxn>
                <a:cxn ang="0">
                  <a:pos x="51" y="178"/>
                </a:cxn>
                <a:cxn ang="0">
                  <a:pos x="47" y="189"/>
                </a:cxn>
                <a:cxn ang="0">
                  <a:pos x="41" y="196"/>
                </a:cxn>
                <a:cxn ang="0">
                  <a:pos x="34" y="200"/>
                </a:cxn>
                <a:cxn ang="0">
                  <a:pos x="25" y="202"/>
                </a:cxn>
                <a:cxn ang="0">
                  <a:pos x="15" y="200"/>
                </a:cxn>
                <a:cxn ang="0">
                  <a:pos x="10" y="195"/>
                </a:cxn>
                <a:cxn ang="0">
                  <a:pos x="6" y="188"/>
                </a:cxn>
                <a:cxn ang="0">
                  <a:pos x="6" y="169"/>
                </a:cxn>
                <a:cxn ang="0">
                  <a:pos x="0" y="147"/>
                </a:cxn>
                <a:cxn ang="0">
                  <a:pos x="0" y="137"/>
                </a:cxn>
                <a:cxn ang="0">
                  <a:pos x="2" y="130"/>
                </a:cxn>
                <a:cxn ang="0">
                  <a:pos x="6" y="122"/>
                </a:cxn>
                <a:cxn ang="0">
                  <a:pos x="8" y="110"/>
                </a:cxn>
                <a:cxn ang="0">
                  <a:pos x="7" y="96"/>
                </a:cxn>
                <a:cxn ang="0">
                  <a:pos x="3" y="82"/>
                </a:cxn>
                <a:cxn ang="0">
                  <a:pos x="2" y="73"/>
                </a:cxn>
                <a:cxn ang="0">
                  <a:pos x="6" y="65"/>
                </a:cxn>
                <a:cxn ang="0">
                  <a:pos x="13" y="59"/>
                </a:cxn>
                <a:cxn ang="0">
                  <a:pos x="19" y="55"/>
                </a:cxn>
                <a:cxn ang="0">
                  <a:pos x="24" y="55"/>
                </a:cxn>
                <a:cxn ang="0">
                  <a:pos x="28" y="54"/>
                </a:cxn>
                <a:cxn ang="0">
                  <a:pos x="34" y="50"/>
                </a:cxn>
                <a:cxn ang="0">
                  <a:pos x="43" y="41"/>
                </a:cxn>
                <a:cxn ang="0">
                  <a:pos x="49" y="30"/>
                </a:cxn>
                <a:cxn ang="0">
                  <a:pos x="55" y="22"/>
                </a:cxn>
                <a:cxn ang="0">
                  <a:pos x="59" y="13"/>
                </a:cxn>
                <a:cxn ang="0">
                  <a:pos x="63" y="6"/>
                </a:cxn>
                <a:cxn ang="0">
                  <a:pos x="69" y="0"/>
                </a:cxn>
              </a:cxnLst>
              <a:rect l="0" t="0" r="r" b="b"/>
              <a:pathLst>
                <a:path w="89" h="202">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7" name="Freeform 28">
              <a:extLst>
                <a:ext uri="{FF2B5EF4-FFF2-40B4-BE49-F238E27FC236}">
                  <a16:creationId xmlns:a16="http://schemas.microsoft.com/office/drawing/2014/main" id="{DD631860-D52B-0020-4D28-4BB5C2FB5452}"/>
                </a:ext>
              </a:extLst>
            </p:cNvPr>
            <p:cNvSpPr>
              <a:spLocks/>
            </p:cNvSpPr>
            <p:nvPr/>
          </p:nvSpPr>
          <p:spPr bwMode="auto">
            <a:xfrm>
              <a:off x="5816584" y="3038470"/>
              <a:ext cx="41275" cy="111125"/>
            </a:xfrm>
            <a:custGeom>
              <a:avLst/>
              <a:gdLst/>
              <a:ahLst/>
              <a:cxnLst>
                <a:cxn ang="0">
                  <a:pos x="9" y="0"/>
                </a:cxn>
                <a:cxn ang="0">
                  <a:pos x="14" y="0"/>
                </a:cxn>
                <a:cxn ang="0">
                  <a:pos x="17" y="5"/>
                </a:cxn>
                <a:cxn ang="0">
                  <a:pos x="19" y="12"/>
                </a:cxn>
                <a:cxn ang="0">
                  <a:pos x="22" y="20"/>
                </a:cxn>
                <a:cxn ang="0">
                  <a:pos x="25" y="26"/>
                </a:cxn>
                <a:cxn ang="0">
                  <a:pos x="26" y="31"/>
                </a:cxn>
                <a:cxn ang="0">
                  <a:pos x="25" y="41"/>
                </a:cxn>
                <a:cxn ang="0">
                  <a:pos x="22" y="52"/>
                </a:cxn>
                <a:cxn ang="0">
                  <a:pos x="18" y="61"/>
                </a:cxn>
                <a:cxn ang="0">
                  <a:pos x="14" y="68"/>
                </a:cxn>
                <a:cxn ang="0">
                  <a:pos x="7" y="70"/>
                </a:cxn>
                <a:cxn ang="0">
                  <a:pos x="3" y="64"/>
                </a:cxn>
                <a:cxn ang="0">
                  <a:pos x="0" y="55"/>
                </a:cxn>
                <a:cxn ang="0">
                  <a:pos x="0" y="41"/>
                </a:cxn>
                <a:cxn ang="0">
                  <a:pos x="2" y="27"/>
                </a:cxn>
                <a:cxn ang="0">
                  <a:pos x="3" y="15"/>
                </a:cxn>
                <a:cxn ang="0">
                  <a:pos x="6" y="5"/>
                </a:cxn>
                <a:cxn ang="0">
                  <a:pos x="9" y="0"/>
                </a:cxn>
              </a:cxnLst>
              <a:rect l="0" t="0" r="r" b="b"/>
              <a:pathLst>
                <a:path w="26" h="70">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8" name="Freeform 29">
              <a:extLst>
                <a:ext uri="{FF2B5EF4-FFF2-40B4-BE49-F238E27FC236}">
                  <a16:creationId xmlns:a16="http://schemas.microsoft.com/office/drawing/2014/main" id="{EA931002-499C-CB38-34CA-FD76EC539527}"/>
                </a:ext>
              </a:extLst>
            </p:cNvPr>
            <p:cNvSpPr>
              <a:spLocks/>
            </p:cNvSpPr>
            <p:nvPr/>
          </p:nvSpPr>
          <p:spPr bwMode="auto">
            <a:xfrm>
              <a:off x="4373551" y="2282820"/>
              <a:ext cx="34925" cy="46038"/>
            </a:xfrm>
            <a:custGeom>
              <a:avLst/>
              <a:gdLst/>
              <a:ahLst/>
              <a:cxnLst>
                <a:cxn ang="0">
                  <a:pos x="11" y="0"/>
                </a:cxn>
                <a:cxn ang="0">
                  <a:pos x="15" y="3"/>
                </a:cxn>
                <a:cxn ang="0">
                  <a:pos x="21" y="7"/>
                </a:cxn>
                <a:cxn ang="0">
                  <a:pos x="22" y="15"/>
                </a:cxn>
                <a:cxn ang="0">
                  <a:pos x="21" y="22"/>
                </a:cxn>
                <a:cxn ang="0">
                  <a:pos x="18" y="26"/>
                </a:cxn>
                <a:cxn ang="0">
                  <a:pos x="15" y="29"/>
                </a:cxn>
                <a:cxn ang="0">
                  <a:pos x="7" y="29"/>
                </a:cxn>
                <a:cxn ang="0">
                  <a:pos x="3" y="26"/>
                </a:cxn>
                <a:cxn ang="0">
                  <a:pos x="0" y="20"/>
                </a:cxn>
                <a:cxn ang="0">
                  <a:pos x="1" y="11"/>
                </a:cxn>
                <a:cxn ang="0">
                  <a:pos x="4" y="3"/>
                </a:cxn>
                <a:cxn ang="0">
                  <a:pos x="11" y="0"/>
                </a:cxn>
              </a:cxnLst>
              <a:rect l="0" t="0" r="r" b="b"/>
              <a:pathLst>
                <a:path w="22" h="29">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9" name="Freeform 30">
              <a:extLst>
                <a:ext uri="{FF2B5EF4-FFF2-40B4-BE49-F238E27FC236}">
                  <a16:creationId xmlns:a16="http://schemas.microsoft.com/office/drawing/2014/main" id="{2973278D-F3A8-1806-B15C-AAA5A88AFFDD}"/>
                </a:ext>
              </a:extLst>
            </p:cNvPr>
            <p:cNvSpPr>
              <a:spLocks/>
            </p:cNvSpPr>
            <p:nvPr/>
          </p:nvSpPr>
          <p:spPr bwMode="auto">
            <a:xfrm>
              <a:off x="4262426" y="2305045"/>
              <a:ext cx="15875" cy="19050"/>
            </a:xfrm>
            <a:custGeom>
              <a:avLst/>
              <a:gdLst/>
              <a:ahLst/>
              <a:cxnLst>
                <a:cxn ang="0">
                  <a:pos x="4" y="0"/>
                </a:cxn>
                <a:cxn ang="0">
                  <a:pos x="9" y="0"/>
                </a:cxn>
                <a:cxn ang="0">
                  <a:pos x="10" y="1"/>
                </a:cxn>
                <a:cxn ang="0">
                  <a:pos x="10" y="8"/>
                </a:cxn>
                <a:cxn ang="0">
                  <a:pos x="7" y="11"/>
                </a:cxn>
                <a:cxn ang="0">
                  <a:pos x="4" y="12"/>
                </a:cxn>
                <a:cxn ang="0">
                  <a:pos x="2" y="11"/>
                </a:cxn>
                <a:cxn ang="0">
                  <a:pos x="0" y="11"/>
                </a:cxn>
                <a:cxn ang="0">
                  <a:pos x="0" y="7"/>
                </a:cxn>
                <a:cxn ang="0">
                  <a:pos x="2" y="3"/>
                </a:cxn>
                <a:cxn ang="0">
                  <a:pos x="4" y="0"/>
                </a:cxn>
              </a:cxnLst>
              <a:rect l="0" t="0" r="r" b="b"/>
              <a:pathLst>
                <a:path w="10" h="12">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0" name="Freeform 31">
              <a:extLst>
                <a:ext uri="{FF2B5EF4-FFF2-40B4-BE49-F238E27FC236}">
                  <a16:creationId xmlns:a16="http://schemas.microsoft.com/office/drawing/2014/main" id="{F30A4C9C-4AFD-8C51-58F1-06BBE72A2D27}"/>
                </a:ext>
              </a:extLst>
            </p:cNvPr>
            <p:cNvSpPr>
              <a:spLocks/>
            </p:cNvSpPr>
            <p:nvPr/>
          </p:nvSpPr>
          <p:spPr bwMode="auto">
            <a:xfrm>
              <a:off x="4462450" y="2347908"/>
              <a:ext cx="68263" cy="41275"/>
            </a:xfrm>
            <a:custGeom>
              <a:avLst/>
              <a:gdLst/>
              <a:ahLst/>
              <a:cxnLst>
                <a:cxn ang="0">
                  <a:pos x="7" y="0"/>
                </a:cxn>
                <a:cxn ang="0">
                  <a:pos x="14" y="0"/>
                </a:cxn>
                <a:cxn ang="0">
                  <a:pos x="21" y="2"/>
                </a:cxn>
                <a:cxn ang="0">
                  <a:pos x="29" y="2"/>
                </a:cxn>
                <a:cxn ang="0">
                  <a:pos x="37" y="6"/>
                </a:cxn>
                <a:cxn ang="0">
                  <a:pos x="38" y="10"/>
                </a:cxn>
                <a:cxn ang="0">
                  <a:pos x="41" y="14"/>
                </a:cxn>
                <a:cxn ang="0">
                  <a:pos x="43" y="18"/>
                </a:cxn>
                <a:cxn ang="0">
                  <a:pos x="40" y="24"/>
                </a:cxn>
                <a:cxn ang="0">
                  <a:pos x="34" y="26"/>
                </a:cxn>
                <a:cxn ang="0">
                  <a:pos x="27" y="26"/>
                </a:cxn>
                <a:cxn ang="0">
                  <a:pos x="22" y="24"/>
                </a:cxn>
                <a:cxn ang="0">
                  <a:pos x="14" y="16"/>
                </a:cxn>
                <a:cxn ang="0">
                  <a:pos x="11" y="14"/>
                </a:cxn>
                <a:cxn ang="0">
                  <a:pos x="8" y="11"/>
                </a:cxn>
                <a:cxn ang="0">
                  <a:pos x="6" y="10"/>
                </a:cxn>
                <a:cxn ang="0">
                  <a:pos x="1" y="6"/>
                </a:cxn>
                <a:cxn ang="0">
                  <a:pos x="0" y="3"/>
                </a:cxn>
                <a:cxn ang="0">
                  <a:pos x="1" y="2"/>
                </a:cxn>
                <a:cxn ang="0">
                  <a:pos x="7" y="0"/>
                </a:cxn>
              </a:cxnLst>
              <a:rect l="0" t="0" r="r" b="b"/>
              <a:pathLst>
                <a:path w="43" h="26">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1" name="Freeform 32">
              <a:extLst>
                <a:ext uri="{FF2B5EF4-FFF2-40B4-BE49-F238E27FC236}">
                  <a16:creationId xmlns:a16="http://schemas.microsoft.com/office/drawing/2014/main" id="{5608C72C-85CF-5E8A-A25A-929FDD6AD222}"/>
                </a:ext>
              </a:extLst>
            </p:cNvPr>
            <p:cNvSpPr>
              <a:spLocks/>
            </p:cNvSpPr>
            <p:nvPr/>
          </p:nvSpPr>
          <p:spPr bwMode="auto">
            <a:xfrm>
              <a:off x="4006839" y="1941508"/>
              <a:ext cx="88899" cy="103188"/>
            </a:xfrm>
            <a:custGeom>
              <a:avLst/>
              <a:gdLst/>
              <a:ahLst/>
              <a:cxnLst>
                <a:cxn ang="0">
                  <a:pos x="31" y="0"/>
                </a:cxn>
                <a:cxn ang="0">
                  <a:pos x="41" y="0"/>
                </a:cxn>
                <a:cxn ang="0">
                  <a:pos x="49" y="6"/>
                </a:cxn>
                <a:cxn ang="0">
                  <a:pos x="53" y="11"/>
                </a:cxn>
                <a:cxn ang="0">
                  <a:pos x="56" y="21"/>
                </a:cxn>
                <a:cxn ang="0">
                  <a:pos x="56" y="32"/>
                </a:cxn>
                <a:cxn ang="0">
                  <a:pos x="55" y="40"/>
                </a:cxn>
                <a:cxn ang="0">
                  <a:pos x="49" y="47"/>
                </a:cxn>
                <a:cxn ang="0">
                  <a:pos x="38" y="55"/>
                </a:cxn>
                <a:cxn ang="0">
                  <a:pos x="30" y="59"/>
                </a:cxn>
                <a:cxn ang="0">
                  <a:pos x="20" y="63"/>
                </a:cxn>
                <a:cxn ang="0">
                  <a:pos x="12" y="65"/>
                </a:cxn>
                <a:cxn ang="0">
                  <a:pos x="7" y="62"/>
                </a:cxn>
                <a:cxn ang="0">
                  <a:pos x="4" y="59"/>
                </a:cxn>
                <a:cxn ang="0">
                  <a:pos x="1" y="55"/>
                </a:cxn>
                <a:cxn ang="0">
                  <a:pos x="0" y="52"/>
                </a:cxn>
                <a:cxn ang="0">
                  <a:pos x="0" y="50"/>
                </a:cxn>
                <a:cxn ang="0">
                  <a:pos x="1" y="47"/>
                </a:cxn>
                <a:cxn ang="0">
                  <a:pos x="5" y="43"/>
                </a:cxn>
                <a:cxn ang="0">
                  <a:pos x="5" y="34"/>
                </a:cxn>
                <a:cxn ang="0">
                  <a:pos x="3" y="26"/>
                </a:cxn>
                <a:cxn ang="0">
                  <a:pos x="3" y="19"/>
                </a:cxn>
                <a:cxn ang="0">
                  <a:pos x="7" y="15"/>
                </a:cxn>
                <a:cxn ang="0">
                  <a:pos x="8" y="15"/>
                </a:cxn>
                <a:cxn ang="0">
                  <a:pos x="11" y="14"/>
                </a:cxn>
                <a:cxn ang="0">
                  <a:pos x="14" y="14"/>
                </a:cxn>
                <a:cxn ang="0">
                  <a:pos x="19" y="11"/>
                </a:cxn>
                <a:cxn ang="0">
                  <a:pos x="20" y="8"/>
                </a:cxn>
                <a:cxn ang="0">
                  <a:pos x="23" y="6"/>
                </a:cxn>
                <a:cxn ang="0">
                  <a:pos x="25" y="3"/>
                </a:cxn>
                <a:cxn ang="0">
                  <a:pos x="27" y="2"/>
                </a:cxn>
                <a:cxn ang="0">
                  <a:pos x="31" y="0"/>
                </a:cxn>
              </a:cxnLst>
              <a:rect l="0" t="0" r="r" b="b"/>
              <a:pathLst>
                <a:path w="56" h="65">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2" name="Freeform 33">
              <a:extLst>
                <a:ext uri="{FF2B5EF4-FFF2-40B4-BE49-F238E27FC236}">
                  <a16:creationId xmlns:a16="http://schemas.microsoft.com/office/drawing/2014/main" id="{65595E1C-FF7B-1CA7-4632-477856FCB298}"/>
                </a:ext>
              </a:extLst>
            </p:cNvPr>
            <p:cNvSpPr>
              <a:spLocks/>
            </p:cNvSpPr>
            <p:nvPr/>
          </p:nvSpPr>
          <p:spPr bwMode="auto">
            <a:xfrm>
              <a:off x="4067163" y="1862134"/>
              <a:ext cx="184150" cy="206375"/>
            </a:xfrm>
            <a:custGeom>
              <a:avLst/>
              <a:gdLst/>
              <a:ahLst/>
              <a:cxnLst>
                <a:cxn ang="0">
                  <a:pos x="45" y="2"/>
                </a:cxn>
                <a:cxn ang="0">
                  <a:pos x="60" y="5"/>
                </a:cxn>
                <a:cxn ang="0">
                  <a:pos x="78" y="8"/>
                </a:cxn>
                <a:cxn ang="0">
                  <a:pos x="85" y="17"/>
                </a:cxn>
                <a:cxn ang="0">
                  <a:pos x="71" y="34"/>
                </a:cxn>
                <a:cxn ang="0">
                  <a:pos x="67" y="42"/>
                </a:cxn>
                <a:cxn ang="0">
                  <a:pos x="80" y="58"/>
                </a:cxn>
                <a:cxn ang="0">
                  <a:pos x="95" y="76"/>
                </a:cxn>
                <a:cxn ang="0">
                  <a:pos x="108" y="89"/>
                </a:cxn>
                <a:cxn ang="0">
                  <a:pos x="116" y="104"/>
                </a:cxn>
                <a:cxn ang="0">
                  <a:pos x="110" y="119"/>
                </a:cxn>
                <a:cxn ang="0">
                  <a:pos x="95" y="127"/>
                </a:cxn>
                <a:cxn ang="0">
                  <a:pos x="77" y="123"/>
                </a:cxn>
                <a:cxn ang="0">
                  <a:pos x="58" y="120"/>
                </a:cxn>
                <a:cxn ang="0">
                  <a:pos x="49" y="127"/>
                </a:cxn>
                <a:cxn ang="0">
                  <a:pos x="45" y="130"/>
                </a:cxn>
                <a:cxn ang="0">
                  <a:pos x="41" y="128"/>
                </a:cxn>
                <a:cxn ang="0">
                  <a:pos x="41" y="124"/>
                </a:cxn>
                <a:cxn ang="0">
                  <a:pos x="43" y="119"/>
                </a:cxn>
                <a:cxn ang="0">
                  <a:pos x="41" y="117"/>
                </a:cxn>
                <a:cxn ang="0">
                  <a:pos x="25" y="119"/>
                </a:cxn>
                <a:cxn ang="0">
                  <a:pos x="17" y="113"/>
                </a:cxn>
                <a:cxn ang="0">
                  <a:pos x="36" y="89"/>
                </a:cxn>
                <a:cxn ang="0">
                  <a:pos x="52" y="76"/>
                </a:cxn>
                <a:cxn ang="0">
                  <a:pos x="49" y="69"/>
                </a:cxn>
                <a:cxn ang="0">
                  <a:pos x="34" y="63"/>
                </a:cxn>
                <a:cxn ang="0">
                  <a:pos x="17" y="53"/>
                </a:cxn>
                <a:cxn ang="0">
                  <a:pos x="4" y="35"/>
                </a:cxn>
                <a:cxn ang="0">
                  <a:pos x="0" y="23"/>
                </a:cxn>
                <a:cxn ang="0">
                  <a:pos x="6" y="12"/>
                </a:cxn>
                <a:cxn ang="0">
                  <a:pos x="14" y="13"/>
                </a:cxn>
                <a:cxn ang="0">
                  <a:pos x="30" y="4"/>
                </a:cxn>
              </a:cxnLst>
              <a:rect l="0" t="0" r="r" b="b"/>
              <a:pathLst>
                <a:path w="116" h="130">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3" name="Freeform 34">
              <a:extLst>
                <a:ext uri="{FF2B5EF4-FFF2-40B4-BE49-F238E27FC236}">
                  <a16:creationId xmlns:a16="http://schemas.microsoft.com/office/drawing/2014/main" id="{4D6E0AA9-0340-6239-3D2D-BAA3A590705A}"/>
                </a:ext>
              </a:extLst>
            </p:cNvPr>
            <p:cNvSpPr>
              <a:spLocks noEditPoints="1"/>
            </p:cNvSpPr>
            <p:nvPr/>
          </p:nvSpPr>
          <p:spPr bwMode="auto">
            <a:xfrm>
              <a:off x="3859202" y="1409696"/>
              <a:ext cx="3976679" cy="2686046"/>
            </a:xfrm>
            <a:custGeom>
              <a:avLst/>
              <a:gdLst/>
              <a:ahLst/>
              <a:cxnLst>
                <a:cxn ang="0">
                  <a:pos x="578" y="560"/>
                </a:cxn>
                <a:cxn ang="0">
                  <a:pos x="697" y="476"/>
                </a:cxn>
                <a:cxn ang="0">
                  <a:pos x="823" y="469"/>
                </a:cxn>
                <a:cxn ang="0">
                  <a:pos x="902" y="574"/>
                </a:cxn>
                <a:cxn ang="0">
                  <a:pos x="908" y="469"/>
                </a:cxn>
                <a:cxn ang="0">
                  <a:pos x="1567" y="16"/>
                </a:cxn>
                <a:cxn ang="0">
                  <a:pos x="1810" y="57"/>
                </a:cxn>
                <a:cxn ang="0">
                  <a:pos x="1998" y="63"/>
                </a:cxn>
                <a:cxn ang="0">
                  <a:pos x="2051" y="31"/>
                </a:cxn>
                <a:cxn ang="0">
                  <a:pos x="2147" y="101"/>
                </a:cxn>
                <a:cxn ang="0">
                  <a:pos x="2461" y="121"/>
                </a:cxn>
                <a:cxn ang="0">
                  <a:pos x="2412" y="252"/>
                </a:cxn>
                <a:cxn ang="0">
                  <a:pos x="2192" y="427"/>
                </a:cxn>
                <a:cxn ang="0">
                  <a:pos x="2256" y="258"/>
                </a:cxn>
                <a:cxn ang="0">
                  <a:pos x="1998" y="311"/>
                </a:cxn>
                <a:cxn ang="0">
                  <a:pos x="2025" y="363"/>
                </a:cxn>
                <a:cxn ang="0">
                  <a:pos x="2032" y="475"/>
                </a:cxn>
                <a:cxn ang="0">
                  <a:pos x="1864" y="561"/>
                </a:cxn>
                <a:cxn ang="0">
                  <a:pos x="1805" y="609"/>
                </a:cxn>
                <a:cxn ang="0">
                  <a:pos x="1721" y="582"/>
                </a:cxn>
                <a:cxn ang="0">
                  <a:pos x="1732" y="786"/>
                </a:cxn>
                <a:cxn ang="0">
                  <a:pos x="1601" y="874"/>
                </a:cxn>
                <a:cxn ang="0">
                  <a:pos x="1564" y="1050"/>
                </a:cxn>
                <a:cxn ang="0">
                  <a:pos x="1464" y="919"/>
                </a:cxn>
                <a:cxn ang="0">
                  <a:pos x="1363" y="844"/>
                </a:cxn>
                <a:cxn ang="0">
                  <a:pos x="1179" y="992"/>
                </a:cxn>
                <a:cxn ang="0">
                  <a:pos x="1067" y="787"/>
                </a:cxn>
                <a:cxn ang="0">
                  <a:pos x="838" y="726"/>
                </a:cxn>
                <a:cxn ang="0">
                  <a:pos x="982" y="828"/>
                </a:cxn>
                <a:cxn ang="0">
                  <a:pos x="752" y="892"/>
                </a:cxn>
                <a:cxn ang="0">
                  <a:pos x="725" y="922"/>
                </a:cxn>
                <a:cxn ang="0">
                  <a:pos x="827" y="1115"/>
                </a:cxn>
                <a:cxn ang="0">
                  <a:pos x="689" y="1442"/>
                </a:cxn>
                <a:cxn ang="0">
                  <a:pos x="543" y="1673"/>
                </a:cxn>
                <a:cxn ang="0">
                  <a:pos x="391" y="1470"/>
                </a:cxn>
                <a:cxn ang="0">
                  <a:pos x="339" y="1098"/>
                </a:cxn>
                <a:cxn ang="0">
                  <a:pos x="122" y="1111"/>
                </a:cxn>
                <a:cxn ang="0">
                  <a:pos x="22" y="878"/>
                </a:cxn>
                <a:cxn ang="0">
                  <a:pos x="198" y="635"/>
                </a:cxn>
                <a:cxn ang="0">
                  <a:pos x="373" y="672"/>
                </a:cxn>
                <a:cxn ang="0">
                  <a:pos x="573" y="720"/>
                </a:cxn>
                <a:cxn ang="0">
                  <a:pos x="614" y="623"/>
                </a:cxn>
                <a:cxn ang="0">
                  <a:pos x="520" y="613"/>
                </a:cxn>
                <a:cxn ang="0">
                  <a:pos x="435" y="546"/>
                </a:cxn>
                <a:cxn ang="0">
                  <a:pos x="350" y="512"/>
                </a:cxn>
                <a:cxn ang="0">
                  <a:pos x="194" y="616"/>
                </a:cxn>
                <a:cxn ang="0">
                  <a:pos x="105" y="546"/>
                </a:cxn>
                <a:cxn ang="0">
                  <a:pos x="245" y="412"/>
                </a:cxn>
                <a:cxn ang="0">
                  <a:pos x="360" y="316"/>
                </a:cxn>
                <a:cxn ang="0">
                  <a:pos x="526" y="295"/>
                </a:cxn>
                <a:cxn ang="0">
                  <a:pos x="514" y="211"/>
                </a:cxn>
                <a:cxn ang="0">
                  <a:pos x="451" y="283"/>
                </a:cxn>
                <a:cxn ang="0">
                  <a:pos x="298" y="286"/>
                </a:cxn>
                <a:cxn ang="0">
                  <a:pos x="613" y="109"/>
                </a:cxn>
                <a:cxn ang="0">
                  <a:pos x="689" y="200"/>
                </a:cxn>
                <a:cxn ang="0">
                  <a:pos x="785" y="178"/>
                </a:cxn>
                <a:cxn ang="0">
                  <a:pos x="905" y="143"/>
                </a:cxn>
                <a:cxn ang="0">
                  <a:pos x="1095" y="135"/>
                </a:cxn>
                <a:cxn ang="0">
                  <a:pos x="1132" y="164"/>
                </a:cxn>
                <a:cxn ang="0">
                  <a:pos x="1201" y="120"/>
                </a:cxn>
                <a:cxn ang="0">
                  <a:pos x="1191" y="102"/>
                </a:cxn>
                <a:cxn ang="0">
                  <a:pos x="1244" y="71"/>
                </a:cxn>
                <a:cxn ang="0">
                  <a:pos x="1475" y="26"/>
                </a:cxn>
              </a:cxnLst>
              <a:rect l="0" t="0" r="r" b="b"/>
              <a:pathLst>
                <a:path w="2505" h="1692">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4" name="Freeform 35">
              <a:extLst>
                <a:ext uri="{FF2B5EF4-FFF2-40B4-BE49-F238E27FC236}">
                  <a16:creationId xmlns:a16="http://schemas.microsoft.com/office/drawing/2014/main" id="{C182648B-EEB5-D05C-BFC6-165BA8746728}"/>
                </a:ext>
              </a:extLst>
            </p:cNvPr>
            <p:cNvSpPr>
              <a:spLocks/>
            </p:cNvSpPr>
            <p:nvPr/>
          </p:nvSpPr>
          <p:spPr bwMode="auto">
            <a:xfrm>
              <a:off x="6270609" y="1398586"/>
              <a:ext cx="4763" cy="11113"/>
            </a:xfrm>
            <a:custGeom>
              <a:avLst/>
              <a:gdLst/>
              <a:ahLst/>
              <a:cxnLst>
                <a:cxn ang="0">
                  <a:pos x="0" y="0"/>
                </a:cxn>
                <a:cxn ang="0">
                  <a:pos x="1" y="0"/>
                </a:cxn>
                <a:cxn ang="0">
                  <a:pos x="3" y="1"/>
                </a:cxn>
                <a:cxn ang="0">
                  <a:pos x="3" y="4"/>
                </a:cxn>
                <a:cxn ang="0">
                  <a:pos x="1" y="7"/>
                </a:cxn>
                <a:cxn ang="0">
                  <a:pos x="0" y="4"/>
                </a:cxn>
                <a:cxn ang="0">
                  <a:pos x="0" y="0"/>
                </a:cxn>
              </a:cxnLst>
              <a:rect l="0" t="0" r="r" b="b"/>
              <a:pathLst>
                <a:path w="3" h="7">
                  <a:moveTo>
                    <a:pt x="0" y="0"/>
                  </a:moveTo>
                  <a:lnTo>
                    <a:pt x="1" y="0"/>
                  </a:lnTo>
                  <a:lnTo>
                    <a:pt x="3" y="1"/>
                  </a:lnTo>
                  <a:lnTo>
                    <a:pt x="3" y="4"/>
                  </a:lnTo>
                  <a:lnTo>
                    <a:pt x="1" y="7"/>
                  </a:lnTo>
                  <a:lnTo>
                    <a:pt x="0" y="4"/>
                  </a:lnTo>
                  <a:lnTo>
                    <a:pt x="0"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5" name="Freeform 36">
              <a:extLst>
                <a:ext uri="{FF2B5EF4-FFF2-40B4-BE49-F238E27FC236}">
                  <a16:creationId xmlns:a16="http://schemas.microsoft.com/office/drawing/2014/main" id="{BDD2ED40-53F0-C5B1-35F5-4749B4F54BBB}"/>
                </a:ext>
              </a:extLst>
            </p:cNvPr>
            <p:cNvSpPr>
              <a:spLocks/>
            </p:cNvSpPr>
            <p:nvPr/>
          </p:nvSpPr>
          <p:spPr bwMode="auto">
            <a:xfrm>
              <a:off x="5248262" y="1422396"/>
              <a:ext cx="352424" cy="166688"/>
            </a:xfrm>
            <a:custGeom>
              <a:avLst/>
              <a:gdLst/>
              <a:ahLst/>
              <a:cxnLst>
                <a:cxn ang="0">
                  <a:pos x="211" y="0"/>
                </a:cxn>
                <a:cxn ang="0">
                  <a:pos x="217" y="1"/>
                </a:cxn>
                <a:cxn ang="0">
                  <a:pos x="222" y="5"/>
                </a:cxn>
                <a:cxn ang="0">
                  <a:pos x="222" y="9"/>
                </a:cxn>
                <a:cxn ang="0">
                  <a:pos x="217" y="16"/>
                </a:cxn>
                <a:cxn ang="0">
                  <a:pos x="209" y="24"/>
                </a:cxn>
                <a:cxn ang="0">
                  <a:pos x="201" y="31"/>
                </a:cxn>
                <a:cxn ang="0">
                  <a:pos x="192" y="35"/>
                </a:cxn>
                <a:cxn ang="0">
                  <a:pos x="183" y="35"/>
                </a:cxn>
                <a:cxn ang="0">
                  <a:pos x="174" y="34"/>
                </a:cxn>
                <a:cxn ang="0">
                  <a:pos x="160" y="33"/>
                </a:cxn>
                <a:cxn ang="0">
                  <a:pos x="144" y="33"/>
                </a:cxn>
                <a:cxn ang="0">
                  <a:pos x="130" y="34"/>
                </a:cxn>
                <a:cxn ang="0">
                  <a:pos x="118" y="35"/>
                </a:cxn>
                <a:cxn ang="0">
                  <a:pos x="101" y="41"/>
                </a:cxn>
                <a:cxn ang="0">
                  <a:pos x="86" y="49"/>
                </a:cxn>
                <a:cxn ang="0">
                  <a:pos x="73" y="59"/>
                </a:cxn>
                <a:cxn ang="0">
                  <a:pos x="67" y="63"/>
                </a:cxn>
                <a:cxn ang="0">
                  <a:pos x="64" y="66"/>
                </a:cxn>
                <a:cxn ang="0">
                  <a:pos x="63" y="70"/>
                </a:cxn>
                <a:cxn ang="0">
                  <a:pos x="63" y="76"/>
                </a:cxn>
                <a:cxn ang="0">
                  <a:pos x="64" y="78"/>
                </a:cxn>
                <a:cxn ang="0">
                  <a:pos x="70" y="81"/>
                </a:cxn>
                <a:cxn ang="0">
                  <a:pos x="74" y="89"/>
                </a:cxn>
                <a:cxn ang="0">
                  <a:pos x="74" y="97"/>
                </a:cxn>
                <a:cxn ang="0">
                  <a:pos x="71" y="100"/>
                </a:cxn>
                <a:cxn ang="0">
                  <a:pos x="64" y="105"/>
                </a:cxn>
                <a:cxn ang="0">
                  <a:pos x="55" y="105"/>
                </a:cxn>
                <a:cxn ang="0">
                  <a:pos x="45" y="104"/>
                </a:cxn>
                <a:cxn ang="0">
                  <a:pos x="36" y="100"/>
                </a:cxn>
                <a:cxn ang="0">
                  <a:pos x="23" y="93"/>
                </a:cxn>
                <a:cxn ang="0">
                  <a:pos x="11" y="90"/>
                </a:cxn>
                <a:cxn ang="0">
                  <a:pos x="3" y="87"/>
                </a:cxn>
                <a:cxn ang="0">
                  <a:pos x="0" y="83"/>
                </a:cxn>
                <a:cxn ang="0">
                  <a:pos x="1" y="76"/>
                </a:cxn>
                <a:cxn ang="0">
                  <a:pos x="6" y="70"/>
                </a:cxn>
                <a:cxn ang="0">
                  <a:pos x="11" y="66"/>
                </a:cxn>
                <a:cxn ang="0">
                  <a:pos x="30" y="56"/>
                </a:cxn>
                <a:cxn ang="0">
                  <a:pos x="42" y="49"/>
                </a:cxn>
                <a:cxn ang="0">
                  <a:pos x="55" y="44"/>
                </a:cxn>
                <a:cxn ang="0">
                  <a:pos x="64" y="37"/>
                </a:cxn>
                <a:cxn ang="0">
                  <a:pos x="71" y="29"/>
                </a:cxn>
                <a:cxn ang="0">
                  <a:pos x="78" y="23"/>
                </a:cxn>
                <a:cxn ang="0">
                  <a:pos x="85" y="20"/>
                </a:cxn>
                <a:cxn ang="0">
                  <a:pos x="93" y="19"/>
                </a:cxn>
                <a:cxn ang="0">
                  <a:pos x="107" y="18"/>
                </a:cxn>
                <a:cxn ang="0">
                  <a:pos x="122" y="15"/>
                </a:cxn>
                <a:cxn ang="0">
                  <a:pos x="135" y="12"/>
                </a:cxn>
                <a:cxn ang="0">
                  <a:pos x="146" y="9"/>
                </a:cxn>
                <a:cxn ang="0">
                  <a:pos x="153" y="9"/>
                </a:cxn>
                <a:cxn ang="0">
                  <a:pos x="160" y="11"/>
                </a:cxn>
                <a:cxn ang="0">
                  <a:pos x="170" y="12"/>
                </a:cxn>
                <a:cxn ang="0">
                  <a:pos x="182" y="12"/>
                </a:cxn>
                <a:cxn ang="0">
                  <a:pos x="192" y="9"/>
                </a:cxn>
                <a:cxn ang="0">
                  <a:pos x="198" y="5"/>
                </a:cxn>
                <a:cxn ang="0">
                  <a:pos x="204" y="1"/>
                </a:cxn>
                <a:cxn ang="0">
                  <a:pos x="211" y="0"/>
                </a:cxn>
              </a:cxnLst>
              <a:rect l="0" t="0" r="r" b="b"/>
              <a:pathLst>
                <a:path w="222" h="105">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6" name="Freeform 37">
              <a:extLst>
                <a:ext uri="{FF2B5EF4-FFF2-40B4-BE49-F238E27FC236}">
                  <a16:creationId xmlns:a16="http://schemas.microsoft.com/office/drawing/2014/main" id="{7012AEF8-799A-B65A-A306-2A1E4CB90EE1}"/>
                </a:ext>
              </a:extLst>
            </p:cNvPr>
            <p:cNvSpPr>
              <a:spLocks/>
            </p:cNvSpPr>
            <p:nvPr/>
          </p:nvSpPr>
          <p:spPr bwMode="auto">
            <a:xfrm>
              <a:off x="7021495" y="2189158"/>
              <a:ext cx="134938" cy="74613"/>
            </a:xfrm>
            <a:custGeom>
              <a:avLst/>
              <a:gdLst/>
              <a:ahLst/>
              <a:cxnLst>
                <a:cxn ang="0">
                  <a:pos x="33" y="0"/>
                </a:cxn>
                <a:cxn ang="0">
                  <a:pos x="37" y="0"/>
                </a:cxn>
                <a:cxn ang="0">
                  <a:pos x="40" y="3"/>
                </a:cxn>
                <a:cxn ang="0">
                  <a:pos x="43" y="5"/>
                </a:cxn>
                <a:cxn ang="0">
                  <a:pos x="47" y="9"/>
                </a:cxn>
                <a:cxn ang="0">
                  <a:pos x="49" y="10"/>
                </a:cxn>
                <a:cxn ang="0">
                  <a:pos x="52" y="13"/>
                </a:cxn>
                <a:cxn ang="0">
                  <a:pos x="66" y="13"/>
                </a:cxn>
                <a:cxn ang="0">
                  <a:pos x="74" y="15"/>
                </a:cxn>
                <a:cxn ang="0">
                  <a:pos x="81" y="20"/>
                </a:cxn>
                <a:cxn ang="0">
                  <a:pos x="85" y="25"/>
                </a:cxn>
                <a:cxn ang="0">
                  <a:pos x="85" y="28"/>
                </a:cxn>
                <a:cxn ang="0">
                  <a:pos x="82" y="33"/>
                </a:cxn>
                <a:cxn ang="0">
                  <a:pos x="79" y="35"/>
                </a:cxn>
                <a:cxn ang="0">
                  <a:pos x="77" y="35"/>
                </a:cxn>
                <a:cxn ang="0">
                  <a:pos x="74" y="36"/>
                </a:cxn>
                <a:cxn ang="0">
                  <a:pos x="66" y="36"/>
                </a:cxn>
                <a:cxn ang="0">
                  <a:pos x="63" y="37"/>
                </a:cxn>
                <a:cxn ang="0">
                  <a:pos x="56" y="39"/>
                </a:cxn>
                <a:cxn ang="0">
                  <a:pos x="47" y="42"/>
                </a:cxn>
                <a:cxn ang="0">
                  <a:pos x="25" y="44"/>
                </a:cxn>
                <a:cxn ang="0">
                  <a:pos x="17" y="47"/>
                </a:cxn>
                <a:cxn ang="0">
                  <a:pos x="8" y="47"/>
                </a:cxn>
                <a:cxn ang="0">
                  <a:pos x="2" y="42"/>
                </a:cxn>
                <a:cxn ang="0">
                  <a:pos x="0" y="36"/>
                </a:cxn>
                <a:cxn ang="0">
                  <a:pos x="4" y="31"/>
                </a:cxn>
                <a:cxn ang="0">
                  <a:pos x="12" y="26"/>
                </a:cxn>
                <a:cxn ang="0">
                  <a:pos x="19" y="22"/>
                </a:cxn>
                <a:cxn ang="0">
                  <a:pos x="22" y="20"/>
                </a:cxn>
                <a:cxn ang="0">
                  <a:pos x="22" y="18"/>
                </a:cxn>
                <a:cxn ang="0">
                  <a:pos x="23" y="15"/>
                </a:cxn>
                <a:cxn ang="0">
                  <a:pos x="23" y="11"/>
                </a:cxn>
                <a:cxn ang="0">
                  <a:pos x="25" y="9"/>
                </a:cxn>
                <a:cxn ang="0">
                  <a:pos x="28" y="5"/>
                </a:cxn>
                <a:cxn ang="0">
                  <a:pos x="30" y="2"/>
                </a:cxn>
                <a:cxn ang="0">
                  <a:pos x="33" y="0"/>
                </a:cxn>
              </a:cxnLst>
              <a:rect l="0" t="0" r="r" b="b"/>
              <a:pathLst>
                <a:path w="85" h="47">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7" name="Freeform 38">
              <a:extLst>
                <a:ext uri="{FF2B5EF4-FFF2-40B4-BE49-F238E27FC236}">
                  <a16:creationId xmlns:a16="http://schemas.microsoft.com/office/drawing/2014/main" id="{4DEEA8A7-9EB2-702C-69B5-2EB411D58F80}"/>
                </a:ext>
              </a:extLst>
            </p:cNvPr>
            <p:cNvSpPr>
              <a:spLocks/>
            </p:cNvSpPr>
            <p:nvPr/>
          </p:nvSpPr>
          <p:spPr bwMode="auto">
            <a:xfrm>
              <a:off x="6818296" y="2265358"/>
              <a:ext cx="253999" cy="250824"/>
            </a:xfrm>
            <a:custGeom>
              <a:avLst/>
              <a:gdLst/>
              <a:ahLst/>
              <a:cxnLst>
                <a:cxn ang="0">
                  <a:pos x="146" y="3"/>
                </a:cxn>
                <a:cxn ang="0">
                  <a:pos x="151" y="18"/>
                </a:cxn>
                <a:cxn ang="0">
                  <a:pos x="158" y="35"/>
                </a:cxn>
                <a:cxn ang="0">
                  <a:pos x="160" y="44"/>
                </a:cxn>
                <a:cxn ang="0">
                  <a:pos x="153" y="48"/>
                </a:cxn>
                <a:cxn ang="0">
                  <a:pos x="149" y="54"/>
                </a:cxn>
                <a:cxn ang="0">
                  <a:pos x="147" y="72"/>
                </a:cxn>
                <a:cxn ang="0">
                  <a:pos x="146" y="87"/>
                </a:cxn>
                <a:cxn ang="0">
                  <a:pos x="131" y="98"/>
                </a:cxn>
                <a:cxn ang="0">
                  <a:pos x="108" y="109"/>
                </a:cxn>
                <a:cxn ang="0">
                  <a:pos x="95" y="115"/>
                </a:cxn>
                <a:cxn ang="0">
                  <a:pos x="94" y="120"/>
                </a:cxn>
                <a:cxn ang="0">
                  <a:pos x="91" y="124"/>
                </a:cxn>
                <a:cxn ang="0">
                  <a:pos x="86" y="126"/>
                </a:cxn>
                <a:cxn ang="0">
                  <a:pos x="78" y="126"/>
                </a:cxn>
                <a:cxn ang="0">
                  <a:pos x="72" y="122"/>
                </a:cxn>
                <a:cxn ang="0">
                  <a:pos x="71" y="115"/>
                </a:cxn>
                <a:cxn ang="0">
                  <a:pos x="69" y="117"/>
                </a:cxn>
                <a:cxn ang="0">
                  <a:pos x="65" y="128"/>
                </a:cxn>
                <a:cxn ang="0">
                  <a:pos x="58" y="136"/>
                </a:cxn>
                <a:cxn ang="0">
                  <a:pos x="49" y="137"/>
                </a:cxn>
                <a:cxn ang="0">
                  <a:pos x="38" y="133"/>
                </a:cxn>
                <a:cxn ang="0">
                  <a:pos x="32" y="139"/>
                </a:cxn>
                <a:cxn ang="0">
                  <a:pos x="31" y="148"/>
                </a:cxn>
                <a:cxn ang="0">
                  <a:pos x="26" y="155"/>
                </a:cxn>
                <a:cxn ang="0">
                  <a:pos x="17" y="158"/>
                </a:cxn>
                <a:cxn ang="0">
                  <a:pos x="4" y="143"/>
                </a:cxn>
                <a:cxn ang="0">
                  <a:pos x="0" y="121"/>
                </a:cxn>
                <a:cxn ang="0">
                  <a:pos x="4" y="117"/>
                </a:cxn>
                <a:cxn ang="0">
                  <a:pos x="9" y="115"/>
                </a:cxn>
                <a:cxn ang="0">
                  <a:pos x="15" y="114"/>
                </a:cxn>
                <a:cxn ang="0">
                  <a:pos x="27" y="103"/>
                </a:cxn>
                <a:cxn ang="0">
                  <a:pos x="35" y="94"/>
                </a:cxn>
                <a:cxn ang="0">
                  <a:pos x="46" y="92"/>
                </a:cxn>
                <a:cxn ang="0">
                  <a:pos x="64" y="95"/>
                </a:cxn>
                <a:cxn ang="0">
                  <a:pos x="78" y="94"/>
                </a:cxn>
                <a:cxn ang="0">
                  <a:pos x="94" y="81"/>
                </a:cxn>
                <a:cxn ang="0">
                  <a:pos x="110" y="76"/>
                </a:cxn>
                <a:cxn ang="0">
                  <a:pos x="117" y="66"/>
                </a:cxn>
                <a:cxn ang="0">
                  <a:pos x="127" y="46"/>
                </a:cxn>
                <a:cxn ang="0">
                  <a:pos x="131" y="25"/>
                </a:cxn>
                <a:cxn ang="0">
                  <a:pos x="132" y="9"/>
                </a:cxn>
                <a:cxn ang="0">
                  <a:pos x="142" y="0"/>
                </a:cxn>
              </a:cxnLst>
              <a:rect l="0" t="0" r="r" b="b"/>
              <a:pathLst>
                <a:path w="160" h="158">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8" name="Freeform 39">
              <a:extLst>
                <a:ext uri="{FF2B5EF4-FFF2-40B4-BE49-F238E27FC236}">
                  <a16:creationId xmlns:a16="http://schemas.microsoft.com/office/drawing/2014/main" id="{84618DFA-FA86-16FA-BB3E-BD8768DFA009}"/>
                </a:ext>
              </a:extLst>
            </p:cNvPr>
            <p:cNvSpPr>
              <a:spLocks/>
            </p:cNvSpPr>
            <p:nvPr/>
          </p:nvSpPr>
          <p:spPr bwMode="auto">
            <a:xfrm>
              <a:off x="6629384" y="2668583"/>
              <a:ext cx="38100" cy="66675"/>
            </a:xfrm>
            <a:custGeom>
              <a:avLst/>
              <a:gdLst/>
              <a:ahLst/>
              <a:cxnLst>
                <a:cxn ang="0">
                  <a:pos x="19" y="0"/>
                </a:cxn>
                <a:cxn ang="0">
                  <a:pos x="23" y="1"/>
                </a:cxn>
                <a:cxn ang="0">
                  <a:pos x="24" y="7"/>
                </a:cxn>
                <a:cxn ang="0">
                  <a:pos x="23" y="15"/>
                </a:cxn>
                <a:cxn ang="0">
                  <a:pos x="20" y="25"/>
                </a:cxn>
                <a:cxn ang="0">
                  <a:pos x="16" y="33"/>
                </a:cxn>
                <a:cxn ang="0">
                  <a:pos x="11" y="40"/>
                </a:cxn>
                <a:cxn ang="0">
                  <a:pos x="5" y="42"/>
                </a:cxn>
                <a:cxn ang="0">
                  <a:pos x="1" y="40"/>
                </a:cxn>
                <a:cxn ang="0">
                  <a:pos x="0" y="31"/>
                </a:cxn>
                <a:cxn ang="0">
                  <a:pos x="1" y="22"/>
                </a:cxn>
                <a:cxn ang="0">
                  <a:pos x="5" y="12"/>
                </a:cxn>
                <a:cxn ang="0">
                  <a:pos x="11" y="4"/>
                </a:cxn>
                <a:cxn ang="0">
                  <a:pos x="19" y="0"/>
                </a:cxn>
              </a:cxnLst>
              <a:rect l="0" t="0" r="r" b="b"/>
              <a:pathLst>
                <a:path w="24" h="42">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9" name="Freeform 40">
              <a:extLst>
                <a:ext uri="{FF2B5EF4-FFF2-40B4-BE49-F238E27FC236}">
                  <a16:creationId xmlns:a16="http://schemas.microsoft.com/office/drawing/2014/main" id="{866FD6CB-E732-74B6-C9C7-788E3356A3B7}"/>
                </a:ext>
              </a:extLst>
            </p:cNvPr>
            <p:cNvSpPr>
              <a:spLocks/>
            </p:cNvSpPr>
            <p:nvPr/>
          </p:nvSpPr>
          <p:spPr bwMode="auto">
            <a:xfrm>
              <a:off x="7707294" y="4097330"/>
              <a:ext cx="95249" cy="153987"/>
            </a:xfrm>
            <a:custGeom>
              <a:avLst/>
              <a:gdLst/>
              <a:ahLst/>
              <a:cxnLst>
                <a:cxn ang="0">
                  <a:pos x="8" y="0"/>
                </a:cxn>
                <a:cxn ang="0">
                  <a:pos x="13" y="4"/>
                </a:cxn>
                <a:cxn ang="0">
                  <a:pos x="15" y="10"/>
                </a:cxn>
                <a:cxn ang="0">
                  <a:pos x="18" y="17"/>
                </a:cxn>
                <a:cxn ang="0">
                  <a:pos x="22" y="25"/>
                </a:cxn>
                <a:cxn ang="0">
                  <a:pos x="25" y="29"/>
                </a:cxn>
                <a:cxn ang="0">
                  <a:pos x="26" y="32"/>
                </a:cxn>
                <a:cxn ang="0">
                  <a:pos x="28" y="33"/>
                </a:cxn>
                <a:cxn ang="0">
                  <a:pos x="28" y="36"/>
                </a:cxn>
                <a:cxn ang="0">
                  <a:pos x="29" y="36"/>
                </a:cxn>
                <a:cxn ang="0">
                  <a:pos x="30" y="37"/>
                </a:cxn>
                <a:cxn ang="0">
                  <a:pos x="33" y="38"/>
                </a:cxn>
                <a:cxn ang="0">
                  <a:pos x="36" y="41"/>
                </a:cxn>
                <a:cxn ang="0">
                  <a:pos x="40" y="44"/>
                </a:cxn>
                <a:cxn ang="0">
                  <a:pos x="47" y="44"/>
                </a:cxn>
                <a:cxn ang="0">
                  <a:pos x="49" y="43"/>
                </a:cxn>
                <a:cxn ang="0">
                  <a:pos x="51" y="41"/>
                </a:cxn>
                <a:cxn ang="0">
                  <a:pos x="54" y="41"/>
                </a:cxn>
                <a:cxn ang="0">
                  <a:pos x="58" y="45"/>
                </a:cxn>
                <a:cxn ang="0">
                  <a:pos x="59" y="49"/>
                </a:cxn>
                <a:cxn ang="0">
                  <a:pos x="60" y="52"/>
                </a:cxn>
                <a:cxn ang="0">
                  <a:pos x="59" y="55"/>
                </a:cxn>
                <a:cxn ang="0">
                  <a:pos x="56" y="58"/>
                </a:cxn>
                <a:cxn ang="0">
                  <a:pos x="48" y="67"/>
                </a:cxn>
                <a:cxn ang="0">
                  <a:pos x="41" y="80"/>
                </a:cxn>
                <a:cxn ang="0">
                  <a:pos x="40" y="84"/>
                </a:cxn>
                <a:cxn ang="0">
                  <a:pos x="37" y="88"/>
                </a:cxn>
                <a:cxn ang="0">
                  <a:pos x="36" y="90"/>
                </a:cxn>
                <a:cxn ang="0">
                  <a:pos x="33" y="95"/>
                </a:cxn>
                <a:cxn ang="0">
                  <a:pos x="28" y="97"/>
                </a:cxn>
                <a:cxn ang="0">
                  <a:pos x="23" y="97"/>
                </a:cxn>
                <a:cxn ang="0">
                  <a:pos x="21" y="96"/>
                </a:cxn>
                <a:cxn ang="0">
                  <a:pos x="19" y="95"/>
                </a:cxn>
                <a:cxn ang="0">
                  <a:pos x="19" y="92"/>
                </a:cxn>
                <a:cxn ang="0">
                  <a:pos x="21" y="89"/>
                </a:cxn>
                <a:cxn ang="0">
                  <a:pos x="21" y="86"/>
                </a:cxn>
                <a:cxn ang="0">
                  <a:pos x="22" y="84"/>
                </a:cxn>
                <a:cxn ang="0">
                  <a:pos x="23" y="80"/>
                </a:cxn>
                <a:cxn ang="0">
                  <a:pos x="25" y="77"/>
                </a:cxn>
                <a:cxn ang="0">
                  <a:pos x="25" y="74"/>
                </a:cxn>
                <a:cxn ang="0">
                  <a:pos x="21" y="73"/>
                </a:cxn>
                <a:cxn ang="0">
                  <a:pos x="8" y="73"/>
                </a:cxn>
                <a:cxn ang="0">
                  <a:pos x="3" y="70"/>
                </a:cxn>
                <a:cxn ang="0">
                  <a:pos x="0" y="67"/>
                </a:cxn>
                <a:cxn ang="0">
                  <a:pos x="0" y="64"/>
                </a:cxn>
                <a:cxn ang="0">
                  <a:pos x="2" y="62"/>
                </a:cxn>
                <a:cxn ang="0">
                  <a:pos x="4" y="60"/>
                </a:cxn>
                <a:cxn ang="0">
                  <a:pos x="7" y="58"/>
                </a:cxn>
                <a:cxn ang="0">
                  <a:pos x="10" y="56"/>
                </a:cxn>
                <a:cxn ang="0">
                  <a:pos x="14" y="52"/>
                </a:cxn>
                <a:cxn ang="0">
                  <a:pos x="14" y="44"/>
                </a:cxn>
                <a:cxn ang="0">
                  <a:pos x="11" y="32"/>
                </a:cxn>
                <a:cxn ang="0">
                  <a:pos x="8" y="23"/>
                </a:cxn>
                <a:cxn ang="0">
                  <a:pos x="4" y="18"/>
                </a:cxn>
                <a:cxn ang="0">
                  <a:pos x="2" y="11"/>
                </a:cxn>
                <a:cxn ang="0">
                  <a:pos x="2" y="6"/>
                </a:cxn>
                <a:cxn ang="0">
                  <a:pos x="3" y="1"/>
                </a:cxn>
                <a:cxn ang="0">
                  <a:pos x="8" y="0"/>
                </a:cxn>
              </a:cxnLst>
              <a:rect l="0" t="0" r="r" b="b"/>
              <a:pathLst>
                <a:path w="60" h="97">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0" name="Freeform 41">
              <a:extLst>
                <a:ext uri="{FF2B5EF4-FFF2-40B4-BE49-F238E27FC236}">
                  <a16:creationId xmlns:a16="http://schemas.microsoft.com/office/drawing/2014/main" id="{1E7C8C0C-E332-3D8F-F153-D00F39A6C832}"/>
                </a:ext>
              </a:extLst>
            </p:cNvPr>
            <p:cNvSpPr>
              <a:spLocks/>
            </p:cNvSpPr>
            <p:nvPr/>
          </p:nvSpPr>
          <p:spPr bwMode="auto">
            <a:xfrm>
              <a:off x="7569182" y="4230682"/>
              <a:ext cx="155575" cy="149225"/>
            </a:xfrm>
            <a:custGeom>
              <a:avLst/>
              <a:gdLst/>
              <a:ahLst/>
              <a:cxnLst>
                <a:cxn ang="0">
                  <a:pos x="82" y="0"/>
                </a:cxn>
                <a:cxn ang="0">
                  <a:pos x="85" y="0"/>
                </a:cxn>
                <a:cxn ang="0">
                  <a:pos x="87" y="1"/>
                </a:cxn>
                <a:cxn ang="0">
                  <a:pos x="89" y="4"/>
                </a:cxn>
                <a:cxn ang="0">
                  <a:pos x="94" y="9"/>
                </a:cxn>
                <a:cxn ang="0">
                  <a:pos x="97" y="11"/>
                </a:cxn>
                <a:cxn ang="0">
                  <a:pos x="98" y="13"/>
                </a:cxn>
                <a:cxn ang="0">
                  <a:pos x="98" y="16"/>
                </a:cxn>
                <a:cxn ang="0">
                  <a:pos x="97" y="24"/>
                </a:cxn>
                <a:cxn ang="0">
                  <a:pos x="93" y="35"/>
                </a:cxn>
                <a:cxn ang="0">
                  <a:pos x="85" y="45"/>
                </a:cxn>
                <a:cxn ang="0">
                  <a:pos x="71" y="57"/>
                </a:cxn>
                <a:cxn ang="0">
                  <a:pos x="60" y="68"/>
                </a:cxn>
                <a:cxn ang="0">
                  <a:pos x="48" y="82"/>
                </a:cxn>
                <a:cxn ang="0">
                  <a:pos x="42" y="89"/>
                </a:cxn>
                <a:cxn ang="0">
                  <a:pos x="38" y="93"/>
                </a:cxn>
                <a:cxn ang="0">
                  <a:pos x="35" y="94"/>
                </a:cxn>
                <a:cxn ang="0">
                  <a:pos x="31" y="94"/>
                </a:cxn>
                <a:cxn ang="0">
                  <a:pos x="23" y="93"/>
                </a:cxn>
                <a:cxn ang="0">
                  <a:pos x="12" y="91"/>
                </a:cxn>
                <a:cxn ang="0">
                  <a:pos x="4" y="87"/>
                </a:cxn>
                <a:cxn ang="0">
                  <a:pos x="0" y="80"/>
                </a:cxn>
                <a:cxn ang="0">
                  <a:pos x="1" y="74"/>
                </a:cxn>
                <a:cxn ang="0">
                  <a:pos x="8" y="64"/>
                </a:cxn>
                <a:cxn ang="0">
                  <a:pos x="19" y="54"/>
                </a:cxn>
                <a:cxn ang="0">
                  <a:pos x="46" y="35"/>
                </a:cxn>
                <a:cxn ang="0">
                  <a:pos x="54" y="28"/>
                </a:cxn>
                <a:cxn ang="0">
                  <a:pos x="60" y="24"/>
                </a:cxn>
                <a:cxn ang="0">
                  <a:pos x="61" y="20"/>
                </a:cxn>
                <a:cxn ang="0">
                  <a:pos x="63" y="17"/>
                </a:cxn>
                <a:cxn ang="0">
                  <a:pos x="65" y="13"/>
                </a:cxn>
                <a:cxn ang="0">
                  <a:pos x="68" y="11"/>
                </a:cxn>
                <a:cxn ang="0">
                  <a:pos x="72" y="8"/>
                </a:cxn>
                <a:cxn ang="0">
                  <a:pos x="75" y="6"/>
                </a:cxn>
                <a:cxn ang="0">
                  <a:pos x="78" y="4"/>
                </a:cxn>
                <a:cxn ang="0">
                  <a:pos x="80" y="2"/>
                </a:cxn>
                <a:cxn ang="0">
                  <a:pos x="82" y="0"/>
                </a:cxn>
              </a:cxnLst>
              <a:rect l="0" t="0" r="r" b="b"/>
              <a:pathLst>
                <a:path w="98" h="94">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1" name="Freeform 42">
              <a:extLst>
                <a:ext uri="{FF2B5EF4-FFF2-40B4-BE49-F238E27FC236}">
                  <a16:creationId xmlns:a16="http://schemas.microsoft.com/office/drawing/2014/main" id="{73753D10-3FD0-721C-9418-425D0D6DA5E9}"/>
                </a:ext>
              </a:extLst>
            </p:cNvPr>
            <p:cNvSpPr>
              <a:spLocks/>
            </p:cNvSpPr>
            <p:nvPr/>
          </p:nvSpPr>
          <p:spPr bwMode="auto">
            <a:xfrm>
              <a:off x="7123096" y="4233858"/>
              <a:ext cx="79375" cy="73025"/>
            </a:xfrm>
            <a:custGeom>
              <a:avLst/>
              <a:gdLst/>
              <a:ahLst/>
              <a:cxnLst>
                <a:cxn ang="0">
                  <a:pos x="47" y="0"/>
                </a:cxn>
                <a:cxn ang="0">
                  <a:pos x="50" y="2"/>
                </a:cxn>
                <a:cxn ang="0">
                  <a:pos x="50" y="9"/>
                </a:cxn>
                <a:cxn ang="0">
                  <a:pos x="47" y="18"/>
                </a:cxn>
                <a:cxn ang="0">
                  <a:pos x="43" y="29"/>
                </a:cxn>
                <a:cxn ang="0">
                  <a:pos x="37" y="37"/>
                </a:cxn>
                <a:cxn ang="0">
                  <a:pos x="32" y="43"/>
                </a:cxn>
                <a:cxn ang="0">
                  <a:pos x="29" y="43"/>
                </a:cxn>
                <a:cxn ang="0">
                  <a:pos x="25" y="44"/>
                </a:cxn>
                <a:cxn ang="0">
                  <a:pos x="22" y="44"/>
                </a:cxn>
                <a:cxn ang="0">
                  <a:pos x="20" y="46"/>
                </a:cxn>
                <a:cxn ang="0">
                  <a:pos x="17" y="44"/>
                </a:cxn>
                <a:cxn ang="0">
                  <a:pos x="14" y="44"/>
                </a:cxn>
                <a:cxn ang="0">
                  <a:pos x="13" y="41"/>
                </a:cxn>
                <a:cxn ang="0">
                  <a:pos x="13" y="29"/>
                </a:cxn>
                <a:cxn ang="0">
                  <a:pos x="5" y="21"/>
                </a:cxn>
                <a:cxn ang="0">
                  <a:pos x="2" y="17"/>
                </a:cxn>
                <a:cxn ang="0">
                  <a:pos x="0" y="13"/>
                </a:cxn>
                <a:cxn ang="0">
                  <a:pos x="3" y="7"/>
                </a:cxn>
                <a:cxn ang="0">
                  <a:pos x="5" y="7"/>
                </a:cxn>
                <a:cxn ang="0">
                  <a:pos x="6" y="9"/>
                </a:cxn>
                <a:cxn ang="0">
                  <a:pos x="11" y="11"/>
                </a:cxn>
                <a:cxn ang="0">
                  <a:pos x="15" y="13"/>
                </a:cxn>
                <a:cxn ang="0">
                  <a:pos x="18" y="13"/>
                </a:cxn>
                <a:cxn ang="0">
                  <a:pos x="21" y="14"/>
                </a:cxn>
                <a:cxn ang="0">
                  <a:pos x="25" y="13"/>
                </a:cxn>
                <a:cxn ang="0">
                  <a:pos x="31" y="10"/>
                </a:cxn>
                <a:cxn ang="0">
                  <a:pos x="37" y="6"/>
                </a:cxn>
                <a:cxn ang="0">
                  <a:pos x="43" y="2"/>
                </a:cxn>
                <a:cxn ang="0">
                  <a:pos x="47" y="0"/>
                </a:cxn>
              </a:cxnLst>
              <a:rect l="0" t="0" r="r" b="b"/>
              <a:pathLst>
                <a:path w="50" h="46">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2" name="Freeform 43">
              <a:extLst>
                <a:ext uri="{FF2B5EF4-FFF2-40B4-BE49-F238E27FC236}">
                  <a16:creationId xmlns:a16="http://schemas.microsoft.com/office/drawing/2014/main" id="{DAB72C2E-6325-3A72-8BDD-F756C2C53680}"/>
                </a:ext>
              </a:extLst>
            </p:cNvPr>
            <p:cNvSpPr>
              <a:spLocks/>
            </p:cNvSpPr>
            <p:nvPr/>
          </p:nvSpPr>
          <p:spPr bwMode="auto">
            <a:xfrm>
              <a:off x="6470634" y="3516309"/>
              <a:ext cx="857248" cy="690562"/>
            </a:xfrm>
            <a:custGeom>
              <a:avLst/>
              <a:gdLst/>
              <a:ahLst/>
              <a:cxnLst>
                <a:cxn ang="0">
                  <a:pos x="390" y="21"/>
                </a:cxn>
                <a:cxn ang="0">
                  <a:pos x="421" y="69"/>
                </a:cxn>
                <a:cxn ang="0">
                  <a:pos x="435" y="117"/>
                </a:cxn>
                <a:cxn ang="0">
                  <a:pos x="461" y="140"/>
                </a:cxn>
                <a:cxn ang="0">
                  <a:pos x="489" y="154"/>
                </a:cxn>
                <a:cxn ang="0">
                  <a:pos x="504" y="208"/>
                </a:cxn>
                <a:cxn ang="0">
                  <a:pos x="539" y="289"/>
                </a:cxn>
                <a:cxn ang="0">
                  <a:pos x="515" y="339"/>
                </a:cxn>
                <a:cxn ang="0">
                  <a:pos x="483" y="392"/>
                </a:cxn>
                <a:cxn ang="0">
                  <a:pos x="469" y="413"/>
                </a:cxn>
                <a:cxn ang="0">
                  <a:pos x="436" y="429"/>
                </a:cxn>
                <a:cxn ang="0">
                  <a:pos x="416" y="422"/>
                </a:cxn>
                <a:cxn ang="0">
                  <a:pos x="396" y="432"/>
                </a:cxn>
                <a:cxn ang="0">
                  <a:pos x="387" y="428"/>
                </a:cxn>
                <a:cxn ang="0">
                  <a:pos x="358" y="413"/>
                </a:cxn>
                <a:cxn ang="0">
                  <a:pos x="353" y="383"/>
                </a:cxn>
                <a:cxn ang="0">
                  <a:pos x="340" y="372"/>
                </a:cxn>
                <a:cxn ang="0">
                  <a:pos x="334" y="358"/>
                </a:cxn>
                <a:cxn ang="0">
                  <a:pos x="325" y="363"/>
                </a:cxn>
                <a:cxn ang="0">
                  <a:pos x="318" y="340"/>
                </a:cxn>
                <a:cxn ang="0">
                  <a:pos x="302" y="361"/>
                </a:cxn>
                <a:cxn ang="0">
                  <a:pos x="284" y="366"/>
                </a:cxn>
                <a:cxn ang="0">
                  <a:pos x="287" y="341"/>
                </a:cxn>
                <a:cxn ang="0">
                  <a:pos x="253" y="322"/>
                </a:cxn>
                <a:cxn ang="0">
                  <a:pos x="238" y="310"/>
                </a:cxn>
                <a:cxn ang="0">
                  <a:pos x="194" y="325"/>
                </a:cxn>
                <a:cxn ang="0">
                  <a:pos x="176" y="322"/>
                </a:cxn>
                <a:cxn ang="0">
                  <a:pos x="154" y="347"/>
                </a:cxn>
                <a:cxn ang="0">
                  <a:pos x="148" y="369"/>
                </a:cxn>
                <a:cxn ang="0">
                  <a:pos x="98" y="363"/>
                </a:cxn>
                <a:cxn ang="0">
                  <a:pos x="63" y="378"/>
                </a:cxn>
                <a:cxn ang="0">
                  <a:pos x="37" y="363"/>
                </a:cxn>
                <a:cxn ang="0">
                  <a:pos x="53" y="326"/>
                </a:cxn>
                <a:cxn ang="0">
                  <a:pos x="37" y="296"/>
                </a:cxn>
                <a:cxn ang="0">
                  <a:pos x="20" y="258"/>
                </a:cxn>
                <a:cxn ang="0">
                  <a:pos x="23" y="232"/>
                </a:cxn>
                <a:cxn ang="0">
                  <a:pos x="0" y="204"/>
                </a:cxn>
                <a:cxn ang="0">
                  <a:pos x="26" y="169"/>
                </a:cxn>
                <a:cxn ang="0">
                  <a:pos x="61" y="144"/>
                </a:cxn>
                <a:cxn ang="0">
                  <a:pos x="111" y="136"/>
                </a:cxn>
                <a:cxn ang="0">
                  <a:pos x="116" y="113"/>
                </a:cxn>
                <a:cxn ang="0">
                  <a:pos x="130" y="78"/>
                </a:cxn>
                <a:cxn ang="0">
                  <a:pos x="157" y="82"/>
                </a:cxn>
                <a:cxn ang="0">
                  <a:pos x="172" y="52"/>
                </a:cxn>
                <a:cxn ang="0">
                  <a:pos x="194" y="52"/>
                </a:cxn>
                <a:cxn ang="0">
                  <a:pos x="217" y="56"/>
                </a:cxn>
                <a:cxn ang="0">
                  <a:pos x="221" y="47"/>
                </a:cxn>
                <a:cxn ang="0">
                  <a:pos x="231" y="33"/>
                </a:cxn>
                <a:cxn ang="0">
                  <a:pos x="236" y="17"/>
                </a:cxn>
                <a:cxn ang="0">
                  <a:pos x="253" y="37"/>
                </a:cxn>
                <a:cxn ang="0">
                  <a:pos x="261" y="13"/>
                </a:cxn>
                <a:cxn ang="0">
                  <a:pos x="273" y="25"/>
                </a:cxn>
                <a:cxn ang="0">
                  <a:pos x="308" y="22"/>
                </a:cxn>
                <a:cxn ang="0">
                  <a:pos x="303" y="62"/>
                </a:cxn>
                <a:cxn ang="0">
                  <a:pos x="338" y="91"/>
                </a:cxn>
                <a:cxn ang="0">
                  <a:pos x="368" y="100"/>
                </a:cxn>
                <a:cxn ang="0">
                  <a:pos x="373" y="41"/>
                </a:cxn>
                <a:cxn ang="0">
                  <a:pos x="381" y="0"/>
                </a:cxn>
              </a:cxnLst>
              <a:rect l="0" t="0" r="r" b="b"/>
              <a:pathLst>
                <a:path w="540" h="435">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3" name="Freeform 44">
              <a:extLst>
                <a:ext uri="{FF2B5EF4-FFF2-40B4-BE49-F238E27FC236}">
                  <a16:creationId xmlns:a16="http://schemas.microsoft.com/office/drawing/2014/main" id="{7770B0DE-1761-2298-8AE0-7CC82B50F124}"/>
                </a:ext>
              </a:extLst>
            </p:cNvPr>
            <p:cNvSpPr>
              <a:spLocks/>
            </p:cNvSpPr>
            <p:nvPr/>
          </p:nvSpPr>
          <p:spPr bwMode="auto">
            <a:xfrm>
              <a:off x="7793020" y="3649658"/>
              <a:ext cx="49213" cy="42863"/>
            </a:xfrm>
            <a:custGeom>
              <a:avLst/>
              <a:gdLst/>
              <a:ahLst/>
              <a:cxnLst>
                <a:cxn ang="0">
                  <a:pos x="23" y="0"/>
                </a:cxn>
                <a:cxn ang="0">
                  <a:pos x="28" y="0"/>
                </a:cxn>
                <a:cxn ang="0">
                  <a:pos x="31" y="4"/>
                </a:cxn>
                <a:cxn ang="0">
                  <a:pos x="28" y="9"/>
                </a:cxn>
                <a:cxn ang="0">
                  <a:pos x="23" y="18"/>
                </a:cxn>
                <a:cxn ang="0">
                  <a:pos x="15" y="23"/>
                </a:cxn>
                <a:cxn ang="0">
                  <a:pos x="8" y="27"/>
                </a:cxn>
                <a:cxn ang="0">
                  <a:pos x="0" y="26"/>
                </a:cxn>
                <a:cxn ang="0">
                  <a:pos x="1" y="23"/>
                </a:cxn>
                <a:cxn ang="0">
                  <a:pos x="5" y="18"/>
                </a:cxn>
                <a:cxn ang="0">
                  <a:pos x="11" y="11"/>
                </a:cxn>
                <a:cxn ang="0">
                  <a:pos x="16" y="5"/>
                </a:cxn>
                <a:cxn ang="0">
                  <a:pos x="23" y="0"/>
                </a:cxn>
              </a:cxnLst>
              <a:rect l="0" t="0" r="r" b="b"/>
              <a:pathLst>
                <a:path w="31" h="27">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4" name="Freeform 45">
              <a:extLst>
                <a:ext uri="{FF2B5EF4-FFF2-40B4-BE49-F238E27FC236}">
                  <a16:creationId xmlns:a16="http://schemas.microsoft.com/office/drawing/2014/main" id="{BF23BEAC-2928-0BCF-DB71-D173CC9F7EF0}"/>
                </a:ext>
              </a:extLst>
            </p:cNvPr>
            <p:cNvSpPr>
              <a:spLocks/>
            </p:cNvSpPr>
            <p:nvPr/>
          </p:nvSpPr>
          <p:spPr bwMode="auto">
            <a:xfrm>
              <a:off x="7524736" y="3757609"/>
              <a:ext cx="50800" cy="46038"/>
            </a:xfrm>
            <a:custGeom>
              <a:avLst/>
              <a:gdLst/>
              <a:ahLst/>
              <a:cxnLst>
                <a:cxn ang="0">
                  <a:pos x="0" y="0"/>
                </a:cxn>
                <a:cxn ang="0">
                  <a:pos x="6" y="0"/>
                </a:cxn>
                <a:cxn ang="0">
                  <a:pos x="10" y="2"/>
                </a:cxn>
                <a:cxn ang="0">
                  <a:pos x="21" y="6"/>
                </a:cxn>
                <a:cxn ang="0">
                  <a:pos x="28" y="11"/>
                </a:cxn>
                <a:cxn ang="0">
                  <a:pos x="30" y="17"/>
                </a:cxn>
                <a:cxn ang="0">
                  <a:pos x="32" y="22"/>
                </a:cxn>
                <a:cxn ang="0">
                  <a:pos x="28" y="28"/>
                </a:cxn>
                <a:cxn ang="0">
                  <a:pos x="22" y="29"/>
                </a:cxn>
                <a:cxn ang="0">
                  <a:pos x="15" y="25"/>
                </a:cxn>
                <a:cxn ang="0">
                  <a:pos x="10" y="17"/>
                </a:cxn>
                <a:cxn ang="0">
                  <a:pos x="9" y="14"/>
                </a:cxn>
                <a:cxn ang="0">
                  <a:pos x="6" y="11"/>
                </a:cxn>
                <a:cxn ang="0">
                  <a:pos x="4" y="9"/>
                </a:cxn>
                <a:cxn ang="0">
                  <a:pos x="0" y="4"/>
                </a:cxn>
                <a:cxn ang="0">
                  <a:pos x="0" y="0"/>
                </a:cxn>
              </a:cxnLst>
              <a:rect l="0" t="0" r="r" b="b"/>
              <a:pathLst>
                <a:path w="32" h="29">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5" name="Freeform 46">
              <a:extLst>
                <a:ext uri="{FF2B5EF4-FFF2-40B4-BE49-F238E27FC236}">
                  <a16:creationId xmlns:a16="http://schemas.microsoft.com/office/drawing/2014/main" id="{9BB20E4E-3498-8AA5-90B4-5D1C612745FB}"/>
                </a:ext>
              </a:extLst>
            </p:cNvPr>
            <p:cNvSpPr>
              <a:spLocks/>
            </p:cNvSpPr>
            <p:nvPr/>
          </p:nvSpPr>
          <p:spPr bwMode="auto">
            <a:xfrm>
              <a:off x="6129329" y="3133721"/>
              <a:ext cx="228600" cy="280988"/>
            </a:xfrm>
            <a:custGeom>
              <a:avLst/>
              <a:gdLst/>
              <a:ahLst/>
              <a:cxnLst>
                <a:cxn ang="0">
                  <a:pos x="3" y="0"/>
                </a:cxn>
                <a:cxn ang="0">
                  <a:pos x="11" y="0"/>
                </a:cxn>
                <a:cxn ang="0">
                  <a:pos x="21" y="4"/>
                </a:cxn>
                <a:cxn ang="0">
                  <a:pos x="30" y="11"/>
                </a:cxn>
                <a:cxn ang="0">
                  <a:pos x="41" y="21"/>
                </a:cxn>
                <a:cxn ang="0">
                  <a:pos x="54" y="32"/>
                </a:cxn>
                <a:cxn ang="0">
                  <a:pos x="67" y="47"/>
                </a:cxn>
                <a:cxn ang="0">
                  <a:pos x="80" y="60"/>
                </a:cxn>
                <a:cxn ang="0">
                  <a:pos x="93" y="71"/>
                </a:cxn>
                <a:cxn ang="0">
                  <a:pos x="105" y="82"/>
                </a:cxn>
                <a:cxn ang="0">
                  <a:pos x="115" y="92"/>
                </a:cxn>
                <a:cxn ang="0">
                  <a:pos x="123" y="101"/>
                </a:cxn>
                <a:cxn ang="0">
                  <a:pos x="129" y="108"/>
                </a:cxn>
                <a:cxn ang="0">
                  <a:pos x="136" y="111"/>
                </a:cxn>
                <a:cxn ang="0">
                  <a:pos x="138" y="111"/>
                </a:cxn>
                <a:cxn ang="0">
                  <a:pos x="141" y="112"/>
                </a:cxn>
                <a:cxn ang="0">
                  <a:pos x="144" y="118"/>
                </a:cxn>
                <a:cxn ang="0">
                  <a:pos x="144" y="122"/>
                </a:cxn>
                <a:cxn ang="0">
                  <a:pos x="142" y="125"/>
                </a:cxn>
                <a:cxn ang="0">
                  <a:pos x="141" y="129"/>
                </a:cxn>
                <a:cxn ang="0">
                  <a:pos x="137" y="138"/>
                </a:cxn>
                <a:cxn ang="0">
                  <a:pos x="134" y="152"/>
                </a:cxn>
                <a:cxn ang="0">
                  <a:pos x="133" y="167"/>
                </a:cxn>
                <a:cxn ang="0">
                  <a:pos x="133" y="171"/>
                </a:cxn>
                <a:cxn ang="0">
                  <a:pos x="130" y="177"/>
                </a:cxn>
                <a:cxn ang="0">
                  <a:pos x="127" y="177"/>
                </a:cxn>
                <a:cxn ang="0">
                  <a:pos x="125" y="175"/>
                </a:cxn>
                <a:cxn ang="0">
                  <a:pos x="121" y="171"/>
                </a:cxn>
                <a:cxn ang="0">
                  <a:pos x="119" y="167"/>
                </a:cxn>
                <a:cxn ang="0">
                  <a:pos x="114" y="162"/>
                </a:cxn>
                <a:cxn ang="0">
                  <a:pos x="103" y="156"/>
                </a:cxn>
                <a:cxn ang="0">
                  <a:pos x="90" y="152"/>
                </a:cxn>
                <a:cxn ang="0">
                  <a:pos x="80" y="148"/>
                </a:cxn>
                <a:cxn ang="0">
                  <a:pos x="73" y="144"/>
                </a:cxn>
                <a:cxn ang="0">
                  <a:pos x="69" y="137"/>
                </a:cxn>
                <a:cxn ang="0">
                  <a:pos x="64" y="123"/>
                </a:cxn>
                <a:cxn ang="0">
                  <a:pos x="62" y="107"/>
                </a:cxn>
                <a:cxn ang="0">
                  <a:pos x="59" y="92"/>
                </a:cxn>
                <a:cxn ang="0">
                  <a:pos x="58" y="81"/>
                </a:cxn>
                <a:cxn ang="0">
                  <a:pos x="55" y="73"/>
                </a:cxn>
                <a:cxn ang="0">
                  <a:pos x="49" y="63"/>
                </a:cxn>
                <a:cxn ang="0">
                  <a:pos x="43" y="54"/>
                </a:cxn>
                <a:cxn ang="0">
                  <a:pos x="36" y="45"/>
                </a:cxn>
                <a:cxn ang="0">
                  <a:pos x="29" y="38"/>
                </a:cxn>
                <a:cxn ang="0">
                  <a:pos x="26" y="34"/>
                </a:cxn>
                <a:cxn ang="0">
                  <a:pos x="18" y="26"/>
                </a:cxn>
                <a:cxn ang="0">
                  <a:pos x="11" y="21"/>
                </a:cxn>
                <a:cxn ang="0">
                  <a:pos x="0" y="7"/>
                </a:cxn>
                <a:cxn ang="0">
                  <a:pos x="0" y="3"/>
                </a:cxn>
                <a:cxn ang="0">
                  <a:pos x="3" y="0"/>
                </a:cxn>
              </a:cxnLst>
              <a:rect l="0" t="0" r="r" b="b"/>
              <a:pathLst>
                <a:path w="144" h="177">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6" name="Freeform 47">
              <a:extLst>
                <a:ext uri="{FF2B5EF4-FFF2-40B4-BE49-F238E27FC236}">
                  <a16:creationId xmlns:a16="http://schemas.microsoft.com/office/drawing/2014/main" id="{24988814-A3E1-95CE-0B69-AFE98F41A5A7}"/>
                </a:ext>
              </a:extLst>
            </p:cNvPr>
            <p:cNvSpPr>
              <a:spLocks/>
            </p:cNvSpPr>
            <p:nvPr/>
          </p:nvSpPr>
          <p:spPr bwMode="auto">
            <a:xfrm>
              <a:off x="6189651" y="3025772"/>
              <a:ext cx="133350" cy="219075"/>
            </a:xfrm>
            <a:custGeom>
              <a:avLst/>
              <a:gdLst/>
              <a:ahLst/>
              <a:cxnLst>
                <a:cxn ang="0">
                  <a:pos x="7" y="0"/>
                </a:cxn>
                <a:cxn ang="0">
                  <a:pos x="9" y="2"/>
                </a:cxn>
                <a:cxn ang="0">
                  <a:pos x="14" y="6"/>
                </a:cxn>
                <a:cxn ang="0">
                  <a:pos x="28" y="23"/>
                </a:cxn>
                <a:cxn ang="0">
                  <a:pos x="32" y="30"/>
                </a:cxn>
                <a:cxn ang="0">
                  <a:pos x="37" y="38"/>
                </a:cxn>
                <a:cxn ang="0">
                  <a:pos x="46" y="46"/>
                </a:cxn>
                <a:cxn ang="0">
                  <a:pos x="54" y="58"/>
                </a:cxn>
                <a:cxn ang="0">
                  <a:pos x="61" y="74"/>
                </a:cxn>
                <a:cxn ang="0">
                  <a:pos x="66" y="87"/>
                </a:cxn>
                <a:cxn ang="0">
                  <a:pos x="72" y="106"/>
                </a:cxn>
                <a:cxn ang="0">
                  <a:pos x="83" y="126"/>
                </a:cxn>
                <a:cxn ang="0">
                  <a:pos x="84" y="128"/>
                </a:cxn>
                <a:cxn ang="0">
                  <a:pos x="80" y="137"/>
                </a:cxn>
                <a:cxn ang="0">
                  <a:pos x="76" y="138"/>
                </a:cxn>
                <a:cxn ang="0">
                  <a:pos x="70" y="135"/>
                </a:cxn>
                <a:cxn ang="0">
                  <a:pos x="63" y="130"/>
                </a:cxn>
                <a:cxn ang="0">
                  <a:pos x="55" y="122"/>
                </a:cxn>
                <a:cxn ang="0">
                  <a:pos x="47" y="115"/>
                </a:cxn>
                <a:cxn ang="0">
                  <a:pos x="42" y="108"/>
                </a:cxn>
                <a:cxn ang="0">
                  <a:pos x="37" y="98"/>
                </a:cxn>
                <a:cxn ang="0">
                  <a:pos x="32" y="85"/>
                </a:cxn>
                <a:cxn ang="0">
                  <a:pos x="26" y="69"/>
                </a:cxn>
                <a:cxn ang="0">
                  <a:pos x="21" y="53"/>
                </a:cxn>
                <a:cxn ang="0">
                  <a:pos x="17" y="42"/>
                </a:cxn>
                <a:cxn ang="0">
                  <a:pos x="14" y="35"/>
                </a:cxn>
                <a:cxn ang="0">
                  <a:pos x="6" y="30"/>
                </a:cxn>
                <a:cxn ang="0">
                  <a:pos x="3" y="27"/>
                </a:cxn>
                <a:cxn ang="0">
                  <a:pos x="0" y="20"/>
                </a:cxn>
                <a:cxn ang="0">
                  <a:pos x="0" y="12"/>
                </a:cxn>
                <a:cxn ang="0">
                  <a:pos x="3" y="4"/>
                </a:cxn>
                <a:cxn ang="0">
                  <a:pos x="7" y="0"/>
                </a:cxn>
              </a:cxnLst>
              <a:rect l="0" t="0" r="r" b="b"/>
              <a:pathLst>
                <a:path w="84" h="138">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7" name="Freeform 48">
              <a:extLst>
                <a:ext uri="{FF2B5EF4-FFF2-40B4-BE49-F238E27FC236}">
                  <a16:creationId xmlns:a16="http://schemas.microsoft.com/office/drawing/2014/main" id="{AC7309C1-F7FC-45DD-B221-9BFF7AF466FB}"/>
                </a:ext>
              </a:extLst>
            </p:cNvPr>
            <p:cNvSpPr>
              <a:spLocks/>
            </p:cNvSpPr>
            <p:nvPr/>
          </p:nvSpPr>
          <p:spPr bwMode="auto">
            <a:xfrm>
              <a:off x="6340464" y="3402009"/>
              <a:ext cx="182562" cy="68263"/>
            </a:xfrm>
            <a:custGeom>
              <a:avLst/>
              <a:gdLst/>
              <a:ahLst/>
              <a:cxnLst>
                <a:cxn ang="0">
                  <a:pos x="8" y="0"/>
                </a:cxn>
                <a:cxn ang="0">
                  <a:pos x="11" y="0"/>
                </a:cxn>
                <a:cxn ang="0">
                  <a:pos x="15" y="4"/>
                </a:cxn>
                <a:cxn ang="0">
                  <a:pos x="18" y="8"/>
                </a:cxn>
                <a:cxn ang="0">
                  <a:pos x="22" y="12"/>
                </a:cxn>
                <a:cxn ang="0">
                  <a:pos x="38" y="15"/>
                </a:cxn>
                <a:cxn ang="0">
                  <a:pos x="48" y="17"/>
                </a:cxn>
                <a:cxn ang="0">
                  <a:pos x="52" y="22"/>
                </a:cxn>
                <a:cxn ang="0">
                  <a:pos x="53" y="20"/>
                </a:cxn>
                <a:cxn ang="0">
                  <a:pos x="57" y="17"/>
                </a:cxn>
                <a:cxn ang="0">
                  <a:pos x="65" y="15"/>
                </a:cxn>
                <a:cxn ang="0">
                  <a:pos x="68" y="16"/>
                </a:cxn>
                <a:cxn ang="0">
                  <a:pos x="75" y="17"/>
                </a:cxn>
                <a:cxn ang="0">
                  <a:pos x="91" y="20"/>
                </a:cxn>
                <a:cxn ang="0">
                  <a:pos x="97" y="22"/>
                </a:cxn>
                <a:cxn ang="0">
                  <a:pos x="100" y="23"/>
                </a:cxn>
                <a:cxn ang="0">
                  <a:pos x="104" y="24"/>
                </a:cxn>
                <a:cxn ang="0">
                  <a:pos x="106" y="27"/>
                </a:cxn>
                <a:cxn ang="0">
                  <a:pos x="111" y="30"/>
                </a:cxn>
                <a:cxn ang="0">
                  <a:pos x="113" y="34"/>
                </a:cxn>
                <a:cxn ang="0">
                  <a:pos x="115" y="38"/>
                </a:cxn>
                <a:cxn ang="0">
                  <a:pos x="115" y="41"/>
                </a:cxn>
                <a:cxn ang="0">
                  <a:pos x="112" y="43"/>
                </a:cxn>
                <a:cxn ang="0">
                  <a:pos x="106" y="43"/>
                </a:cxn>
                <a:cxn ang="0">
                  <a:pos x="98" y="42"/>
                </a:cxn>
                <a:cxn ang="0">
                  <a:pos x="89" y="41"/>
                </a:cxn>
                <a:cxn ang="0">
                  <a:pos x="70" y="41"/>
                </a:cxn>
                <a:cxn ang="0">
                  <a:pos x="63" y="37"/>
                </a:cxn>
                <a:cxn ang="0">
                  <a:pos x="55" y="30"/>
                </a:cxn>
                <a:cxn ang="0">
                  <a:pos x="53" y="28"/>
                </a:cxn>
                <a:cxn ang="0">
                  <a:pos x="52" y="26"/>
                </a:cxn>
                <a:cxn ang="0">
                  <a:pos x="49" y="27"/>
                </a:cxn>
                <a:cxn ang="0">
                  <a:pos x="45" y="28"/>
                </a:cxn>
                <a:cxn ang="0">
                  <a:pos x="34" y="31"/>
                </a:cxn>
                <a:cxn ang="0">
                  <a:pos x="23" y="31"/>
                </a:cxn>
                <a:cxn ang="0">
                  <a:pos x="14" y="30"/>
                </a:cxn>
                <a:cxn ang="0">
                  <a:pos x="8" y="27"/>
                </a:cxn>
                <a:cxn ang="0">
                  <a:pos x="5" y="24"/>
                </a:cxn>
                <a:cxn ang="0">
                  <a:pos x="1" y="19"/>
                </a:cxn>
                <a:cxn ang="0">
                  <a:pos x="0" y="12"/>
                </a:cxn>
                <a:cxn ang="0">
                  <a:pos x="3" y="4"/>
                </a:cxn>
                <a:cxn ang="0">
                  <a:pos x="5" y="1"/>
                </a:cxn>
                <a:cxn ang="0">
                  <a:pos x="8" y="0"/>
                </a:cxn>
              </a:cxnLst>
              <a:rect l="0" t="0" r="r" b="b"/>
              <a:pathLst>
                <a:path w="115" h="43">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8" name="Freeform 49">
              <a:extLst>
                <a:ext uri="{FF2B5EF4-FFF2-40B4-BE49-F238E27FC236}">
                  <a16:creationId xmlns:a16="http://schemas.microsoft.com/office/drawing/2014/main" id="{C433C92D-982D-37CB-3EA7-215BF599FC3F}"/>
                </a:ext>
              </a:extLst>
            </p:cNvPr>
            <p:cNvSpPr>
              <a:spLocks/>
            </p:cNvSpPr>
            <p:nvPr/>
          </p:nvSpPr>
          <p:spPr bwMode="auto">
            <a:xfrm>
              <a:off x="6611927" y="3481384"/>
              <a:ext cx="25400" cy="26988"/>
            </a:xfrm>
            <a:custGeom>
              <a:avLst/>
              <a:gdLst/>
              <a:ahLst/>
              <a:cxnLst>
                <a:cxn ang="0">
                  <a:pos x="2" y="0"/>
                </a:cxn>
                <a:cxn ang="0">
                  <a:pos x="12" y="0"/>
                </a:cxn>
                <a:cxn ang="0">
                  <a:pos x="15" y="3"/>
                </a:cxn>
                <a:cxn ang="0">
                  <a:pos x="16" y="6"/>
                </a:cxn>
                <a:cxn ang="0">
                  <a:pos x="16" y="14"/>
                </a:cxn>
                <a:cxn ang="0">
                  <a:pos x="11" y="17"/>
                </a:cxn>
                <a:cxn ang="0">
                  <a:pos x="5" y="17"/>
                </a:cxn>
                <a:cxn ang="0">
                  <a:pos x="2" y="15"/>
                </a:cxn>
                <a:cxn ang="0">
                  <a:pos x="0" y="10"/>
                </a:cxn>
                <a:cxn ang="0">
                  <a:pos x="0" y="6"/>
                </a:cxn>
                <a:cxn ang="0">
                  <a:pos x="2" y="0"/>
                </a:cxn>
              </a:cxnLst>
              <a:rect l="0" t="0" r="r" b="b"/>
              <a:pathLst>
                <a:path w="16" h="17">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9" name="Freeform 50">
              <a:extLst>
                <a:ext uri="{FF2B5EF4-FFF2-40B4-BE49-F238E27FC236}">
                  <a16:creationId xmlns:a16="http://schemas.microsoft.com/office/drawing/2014/main" id="{4AE61E75-96B1-B8D1-13FF-DEFFC11495F9}"/>
                </a:ext>
              </a:extLst>
            </p:cNvPr>
            <p:cNvSpPr>
              <a:spLocks/>
            </p:cNvSpPr>
            <p:nvPr/>
          </p:nvSpPr>
          <p:spPr bwMode="auto">
            <a:xfrm>
              <a:off x="6702414" y="3451221"/>
              <a:ext cx="63500" cy="60325"/>
            </a:xfrm>
            <a:custGeom>
              <a:avLst/>
              <a:gdLst/>
              <a:ahLst/>
              <a:cxnLst>
                <a:cxn ang="0">
                  <a:pos x="22" y="0"/>
                </a:cxn>
                <a:cxn ang="0">
                  <a:pos x="28" y="1"/>
                </a:cxn>
                <a:cxn ang="0">
                  <a:pos x="33" y="4"/>
                </a:cxn>
                <a:cxn ang="0">
                  <a:pos x="38" y="10"/>
                </a:cxn>
                <a:cxn ang="0">
                  <a:pos x="40" y="15"/>
                </a:cxn>
                <a:cxn ang="0">
                  <a:pos x="37" y="21"/>
                </a:cxn>
                <a:cxn ang="0">
                  <a:pos x="33" y="23"/>
                </a:cxn>
                <a:cxn ang="0">
                  <a:pos x="30" y="25"/>
                </a:cxn>
                <a:cxn ang="0">
                  <a:pos x="26" y="25"/>
                </a:cxn>
                <a:cxn ang="0">
                  <a:pos x="25" y="26"/>
                </a:cxn>
                <a:cxn ang="0">
                  <a:pos x="23" y="26"/>
                </a:cxn>
                <a:cxn ang="0">
                  <a:pos x="18" y="32"/>
                </a:cxn>
                <a:cxn ang="0">
                  <a:pos x="12" y="36"/>
                </a:cxn>
                <a:cxn ang="0">
                  <a:pos x="7" y="38"/>
                </a:cxn>
                <a:cxn ang="0">
                  <a:pos x="3" y="38"/>
                </a:cxn>
                <a:cxn ang="0">
                  <a:pos x="0" y="34"/>
                </a:cxn>
                <a:cxn ang="0">
                  <a:pos x="3" y="25"/>
                </a:cxn>
                <a:cxn ang="0">
                  <a:pos x="8" y="15"/>
                </a:cxn>
                <a:cxn ang="0">
                  <a:pos x="17" y="4"/>
                </a:cxn>
                <a:cxn ang="0">
                  <a:pos x="22" y="0"/>
                </a:cxn>
              </a:cxnLst>
              <a:rect l="0" t="0" r="r" b="b"/>
              <a:pathLst>
                <a:path w="40" h="38">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0" name="Freeform 51">
              <a:extLst>
                <a:ext uri="{FF2B5EF4-FFF2-40B4-BE49-F238E27FC236}">
                  <a16:creationId xmlns:a16="http://schemas.microsoft.com/office/drawing/2014/main" id="{AAAA2E1A-E1E3-31E0-700C-F5924B624A57}"/>
                </a:ext>
              </a:extLst>
            </p:cNvPr>
            <p:cNvSpPr>
              <a:spLocks/>
            </p:cNvSpPr>
            <p:nvPr/>
          </p:nvSpPr>
          <p:spPr bwMode="auto">
            <a:xfrm>
              <a:off x="6605577" y="3279771"/>
              <a:ext cx="95250" cy="112713"/>
            </a:xfrm>
            <a:custGeom>
              <a:avLst/>
              <a:gdLst/>
              <a:ahLst/>
              <a:cxnLst>
                <a:cxn ang="0">
                  <a:pos x="13" y="0"/>
                </a:cxn>
                <a:cxn ang="0">
                  <a:pos x="15" y="0"/>
                </a:cxn>
                <a:cxn ang="0">
                  <a:pos x="16" y="1"/>
                </a:cxn>
                <a:cxn ang="0">
                  <a:pos x="19" y="3"/>
                </a:cxn>
                <a:cxn ang="0">
                  <a:pos x="23" y="4"/>
                </a:cxn>
                <a:cxn ang="0">
                  <a:pos x="30" y="4"/>
                </a:cxn>
                <a:cxn ang="0">
                  <a:pos x="37" y="3"/>
                </a:cxn>
                <a:cxn ang="0">
                  <a:pos x="54" y="3"/>
                </a:cxn>
                <a:cxn ang="0">
                  <a:pos x="60" y="7"/>
                </a:cxn>
                <a:cxn ang="0">
                  <a:pos x="60" y="14"/>
                </a:cxn>
                <a:cxn ang="0">
                  <a:pos x="57" y="16"/>
                </a:cxn>
                <a:cxn ang="0">
                  <a:pos x="53" y="18"/>
                </a:cxn>
                <a:cxn ang="0">
                  <a:pos x="48" y="19"/>
                </a:cxn>
                <a:cxn ang="0">
                  <a:pos x="34" y="19"/>
                </a:cxn>
                <a:cxn ang="0">
                  <a:pos x="34" y="20"/>
                </a:cxn>
                <a:cxn ang="0">
                  <a:pos x="35" y="23"/>
                </a:cxn>
                <a:cxn ang="0">
                  <a:pos x="42" y="30"/>
                </a:cxn>
                <a:cxn ang="0">
                  <a:pos x="46" y="33"/>
                </a:cxn>
                <a:cxn ang="0">
                  <a:pos x="52" y="40"/>
                </a:cxn>
                <a:cxn ang="0">
                  <a:pos x="56" y="49"/>
                </a:cxn>
                <a:cxn ang="0">
                  <a:pos x="58" y="60"/>
                </a:cxn>
                <a:cxn ang="0">
                  <a:pos x="60" y="68"/>
                </a:cxn>
                <a:cxn ang="0">
                  <a:pos x="60" y="71"/>
                </a:cxn>
                <a:cxn ang="0">
                  <a:pos x="57" y="71"/>
                </a:cxn>
                <a:cxn ang="0">
                  <a:pos x="52" y="70"/>
                </a:cxn>
                <a:cxn ang="0">
                  <a:pos x="45" y="67"/>
                </a:cxn>
                <a:cxn ang="0">
                  <a:pos x="38" y="60"/>
                </a:cxn>
                <a:cxn ang="0">
                  <a:pos x="34" y="53"/>
                </a:cxn>
                <a:cxn ang="0">
                  <a:pos x="32" y="48"/>
                </a:cxn>
                <a:cxn ang="0">
                  <a:pos x="32" y="42"/>
                </a:cxn>
                <a:cxn ang="0">
                  <a:pos x="31" y="37"/>
                </a:cxn>
                <a:cxn ang="0">
                  <a:pos x="28" y="36"/>
                </a:cxn>
                <a:cxn ang="0">
                  <a:pos x="24" y="37"/>
                </a:cxn>
                <a:cxn ang="0">
                  <a:pos x="19" y="42"/>
                </a:cxn>
                <a:cxn ang="0">
                  <a:pos x="12" y="46"/>
                </a:cxn>
                <a:cxn ang="0">
                  <a:pos x="6" y="51"/>
                </a:cxn>
                <a:cxn ang="0">
                  <a:pos x="2" y="49"/>
                </a:cxn>
                <a:cxn ang="0">
                  <a:pos x="0" y="44"/>
                </a:cxn>
                <a:cxn ang="0">
                  <a:pos x="0" y="37"/>
                </a:cxn>
                <a:cxn ang="0">
                  <a:pos x="2" y="30"/>
                </a:cxn>
                <a:cxn ang="0">
                  <a:pos x="5" y="20"/>
                </a:cxn>
                <a:cxn ang="0">
                  <a:pos x="6" y="14"/>
                </a:cxn>
                <a:cxn ang="0">
                  <a:pos x="8" y="8"/>
                </a:cxn>
                <a:cxn ang="0">
                  <a:pos x="8" y="5"/>
                </a:cxn>
                <a:cxn ang="0">
                  <a:pos x="11" y="1"/>
                </a:cxn>
                <a:cxn ang="0">
                  <a:pos x="13" y="0"/>
                </a:cxn>
              </a:cxnLst>
              <a:rect l="0" t="0" r="r" b="b"/>
              <a:pathLst>
                <a:path w="60" h="71">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1" name="Freeform 52">
              <a:extLst>
                <a:ext uri="{FF2B5EF4-FFF2-40B4-BE49-F238E27FC236}">
                  <a16:creationId xmlns:a16="http://schemas.microsoft.com/office/drawing/2014/main" id="{7441F107-17E6-413B-CC01-1CE2EC783906}"/>
                </a:ext>
              </a:extLst>
            </p:cNvPr>
            <p:cNvSpPr>
              <a:spLocks/>
            </p:cNvSpPr>
            <p:nvPr/>
          </p:nvSpPr>
          <p:spPr bwMode="auto">
            <a:xfrm>
              <a:off x="6630977" y="3228971"/>
              <a:ext cx="104775" cy="34925"/>
            </a:xfrm>
            <a:custGeom>
              <a:avLst/>
              <a:gdLst/>
              <a:ahLst/>
              <a:cxnLst>
                <a:cxn ang="0">
                  <a:pos x="64" y="0"/>
                </a:cxn>
                <a:cxn ang="0">
                  <a:pos x="66" y="2"/>
                </a:cxn>
                <a:cxn ang="0">
                  <a:pos x="66" y="3"/>
                </a:cxn>
                <a:cxn ang="0">
                  <a:pos x="62" y="11"/>
                </a:cxn>
                <a:cxn ang="0">
                  <a:pos x="57" y="15"/>
                </a:cxn>
                <a:cxn ang="0">
                  <a:pos x="55" y="17"/>
                </a:cxn>
                <a:cxn ang="0">
                  <a:pos x="48" y="17"/>
                </a:cxn>
                <a:cxn ang="0">
                  <a:pos x="37" y="20"/>
                </a:cxn>
                <a:cxn ang="0">
                  <a:pos x="25" y="21"/>
                </a:cxn>
                <a:cxn ang="0">
                  <a:pos x="14" y="22"/>
                </a:cxn>
                <a:cxn ang="0">
                  <a:pos x="8" y="22"/>
                </a:cxn>
                <a:cxn ang="0">
                  <a:pos x="3" y="20"/>
                </a:cxn>
                <a:cxn ang="0">
                  <a:pos x="0" y="17"/>
                </a:cxn>
                <a:cxn ang="0">
                  <a:pos x="0" y="14"/>
                </a:cxn>
                <a:cxn ang="0">
                  <a:pos x="1" y="10"/>
                </a:cxn>
                <a:cxn ang="0">
                  <a:pos x="4" y="6"/>
                </a:cxn>
                <a:cxn ang="0">
                  <a:pos x="7" y="6"/>
                </a:cxn>
                <a:cxn ang="0">
                  <a:pos x="14" y="7"/>
                </a:cxn>
                <a:cxn ang="0">
                  <a:pos x="22" y="9"/>
                </a:cxn>
                <a:cxn ang="0">
                  <a:pos x="26" y="9"/>
                </a:cxn>
                <a:cxn ang="0">
                  <a:pos x="30" y="7"/>
                </a:cxn>
                <a:cxn ang="0">
                  <a:pos x="40" y="4"/>
                </a:cxn>
                <a:cxn ang="0">
                  <a:pos x="59" y="2"/>
                </a:cxn>
                <a:cxn ang="0">
                  <a:pos x="64" y="0"/>
                </a:cxn>
              </a:cxnLst>
              <a:rect l="0" t="0" r="r" b="b"/>
              <a:pathLst>
                <a:path w="66" h="22">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2" name="Freeform 53">
              <a:extLst>
                <a:ext uri="{FF2B5EF4-FFF2-40B4-BE49-F238E27FC236}">
                  <a16:creationId xmlns:a16="http://schemas.microsoft.com/office/drawing/2014/main" id="{146D5C1D-CA1F-9878-A6F8-DF5F7463B164}"/>
                </a:ext>
              </a:extLst>
            </p:cNvPr>
            <p:cNvSpPr>
              <a:spLocks/>
            </p:cNvSpPr>
            <p:nvPr/>
          </p:nvSpPr>
          <p:spPr bwMode="auto">
            <a:xfrm>
              <a:off x="6780202" y="3209922"/>
              <a:ext cx="34925" cy="74613"/>
            </a:xfrm>
            <a:custGeom>
              <a:avLst/>
              <a:gdLst/>
              <a:ahLst/>
              <a:cxnLst>
                <a:cxn ang="0">
                  <a:pos x="15" y="0"/>
                </a:cxn>
                <a:cxn ang="0">
                  <a:pos x="20" y="0"/>
                </a:cxn>
                <a:cxn ang="0">
                  <a:pos x="22" y="6"/>
                </a:cxn>
                <a:cxn ang="0">
                  <a:pos x="21" y="15"/>
                </a:cxn>
                <a:cxn ang="0">
                  <a:pos x="20" y="26"/>
                </a:cxn>
                <a:cxn ang="0">
                  <a:pos x="15" y="37"/>
                </a:cxn>
                <a:cxn ang="0">
                  <a:pos x="10" y="44"/>
                </a:cxn>
                <a:cxn ang="0">
                  <a:pos x="5" y="47"/>
                </a:cxn>
                <a:cxn ang="0">
                  <a:pos x="0" y="43"/>
                </a:cxn>
                <a:cxn ang="0">
                  <a:pos x="0" y="34"/>
                </a:cxn>
                <a:cxn ang="0">
                  <a:pos x="2" y="25"/>
                </a:cxn>
                <a:cxn ang="0">
                  <a:pos x="10" y="6"/>
                </a:cxn>
                <a:cxn ang="0">
                  <a:pos x="15" y="0"/>
                </a:cxn>
              </a:cxnLst>
              <a:rect l="0" t="0" r="r" b="b"/>
              <a:pathLst>
                <a:path w="22" h="47">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3" name="Freeform 54">
              <a:extLst>
                <a:ext uri="{FF2B5EF4-FFF2-40B4-BE49-F238E27FC236}">
                  <a16:creationId xmlns:a16="http://schemas.microsoft.com/office/drawing/2014/main" id="{C19E3CF8-5282-3AB3-C013-F13127261EB0}"/>
                </a:ext>
              </a:extLst>
            </p:cNvPr>
            <p:cNvSpPr>
              <a:spLocks/>
            </p:cNvSpPr>
            <p:nvPr/>
          </p:nvSpPr>
          <p:spPr bwMode="auto">
            <a:xfrm>
              <a:off x="6410311" y="3098796"/>
              <a:ext cx="198438" cy="257174"/>
            </a:xfrm>
            <a:custGeom>
              <a:avLst/>
              <a:gdLst/>
              <a:ahLst/>
              <a:cxnLst>
                <a:cxn ang="0">
                  <a:pos x="105" y="0"/>
                </a:cxn>
                <a:cxn ang="0">
                  <a:pos x="106" y="17"/>
                </a:cxn>
                <a:cxn ang="0">
                  <a:pos x="114" y="28"/>
                </a:cxn>
                <a:cxn ang="0">
                  <a:pos x="124" y="25"/>
                </a:cxn>
                <a:cxn ang="0">
                  <a:pos x="125" y="29"/>
                </a:cxn>
                <a:cxn ang="0">
                  <a:pos x="113" y="40"/>
                </a:cxn>
                <a:cxn ang="0">
                  <a:pos x="106" y="49"/>
                </a:cxn>
                <a:cxn ang="0">
                  <a:pos x="113" y="67"/>
                </a:cxn>
                <a:cxn ang="0">
                  <a:pos x="119" y="89"/>
                </a:cxn>
                <a:cxn ang="0">
                  <a:pos x="110" y="104"/>
                </a:cxn>
                <a:cxn ang="0">
                  <a:pos x="97" y="122"/>
                </a:cxn>
                <a:cxn ang="0">
                  <a:pos x="93" y="144"/>
                </a:cxn>
                <a:cxn ang="0">
                  <a:pos x="93" y="159"/>
                </a:cxn>
                <a:cxn ang="0">
                  <a:pos x="78" y="162"/>
                </a:cxn>
                <a:cxn ang="0">
                  <a:pos x="62" y="159"/>
                </a:cxn>
                <a:cxn ang="0">
                  <a:pos x="39" y="156"/>
                </a:cxn>
                <a:cxn ang="0">
                  <a:pos x="24" y="148"/>
                </a:cxn>
                <a:cxn ang="0">
                  <a:pos x="6" y="123"/>
                </a:cxn>
                <a:cxn ang="0">
                  <a:pos x="0" y="93"/>
                </a:cxn>
                <a:cxn ang="0">
                  <a:pos x="1" y="74"/>
                </a:cxn>
                <a:cxn ang="0">
                  <a:pos x="5" y="73"/>
                </a:cxn>
                <a:cxn ang="0">
                  <a:pos x="9" y="76"/>
                </a:cxn>
                <a:cxn ang="0">
                  <a:pos x="17" y="81"/>
                </a:cxn>
                <a:cxn ang="0">
                  <a:pos x="20" y="82"/>
                </a:cxn>
                <a:cxn ang="0">
                  <a:pos x="24" y="73"/>
                </a:cxn>
                <a:cxn ang="0">
                  <a:pos x="28" y="66"/>
                </a:cxn>
                <a:cxn ang="0">
                  <a:pos x="35" y="62"/>
                </a:cxn>
                <a:cxn ang="0">
                  <a:pos x="45" y="58"/>
                </a:cxn>
                <a:cxn ang="0">
                  <a:pos x="52" y="54"/>
                </a:cxn>
                <a:cxn ang="0">
                  <a:pos x="57" y="44"/>
                </a:cxn>
                <a:cxn ang="0">
                  <a:pos x="68" y="32"/>
                </a:cxn>
                <a:cxn ang="0">
                  <a:pos x="83" y="30"/>
                </a:cxn>
                <a:cxn ang="0">
                  <a:pos x="88" y="29"/>
                </a:cxn>
                <a:cxn ang="0">
                  <a:pos x="90" y="26"/>
                </a:cxn>
                <a:cxn ang="0">
                  <a:pos x="88" y="22"/>
                </a:cxn>
                <a:cxn ang="0">
                  <a:pos x="87" y="11"/>
                </a:cxn>
                <a:cxn ang="0">
                  <a:pos x="91" y="6"/>
                </a:cxn>
                <a:cxn ang="0">
                  <a:pos x="98" y="0"/>
                </a:cxn>
              </a:cxnLst>
              <a:rect l="0" t="0" r="r" b="b"/>
              <a:pathLst>
                <a:path w="125" h="162">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4" name="Freeform 55">
              <a:extLst>
                <a:ext uri="{FF2B5EF4-FFF2-40B4-BE49-F238E27FC236}">
                  <a16:creationId xmlns:a16="http://schemas.microsoft.com/office/drawing/2014/main" id="{C06F8C92-8FAE-C13F-6548-6D986371670B}"/>
                </a:ext>
              </a:extLst>
            </p:cNvPr>
            <p:cNvSpPr>
              <a:spLocks/>
            </p:cNvSpPr>
            <p:nvPr/>
          </p:nvSpPr>
          <p:spPr bwMode="auto">
            <a:xfrm>
              <a:off x="6618277" y="2817808"/>
              <a:ext cx="100013" cy="185738"/>
            </a:xfrm>
            <a:custGeom>
              <a:avLst/>
              <a:gdLst/>
              <a:ahLst/>
              <a:cxnLst>
                <a:cxn ang="0">
                  <a:pos x="27" y="0"/>
                </a:cxn>
                <a:cxn ang="0">
                  <a:pos x="29" y="0"/>
                </a:cxn>
                <a:cxn ang="0">
                  <a:pos x="37" y="5"/>
                </a:cxn>
                <a:cxn ang="0">
                  <a:pos x="42" y="13"/>
                </a:cxn>
                <a:cxn ang="0">
                  <a:pos x="44" y="20"/>
                </a:cxn>
                <a:cxn ang="0">
                  <a:pos x="44" y="26"/>
                </a:cxn>
                <a:cxn ang="0">
                  <a:pos x="41" y="32"/>
                </a:cxn>
                <a:cxn ang="0">
                  <a:pos x="35" y="36"/>
                </a:cxn>
                <a:cxn ang="0">
                  <a:pos x="30" y="42"/>
                </a:cxn>
                <a:cxn ang="0">
                  <a:pos x="26" y="51"/>
                </a:cxn>
                <a:cxn ang="0">
                  <a:pos x="24" y="55"/>
                </a:cxn>
                <a:cxn ang="0">
                  <a:pos x="24" y="61"/>
                </a:cxn>
                <a:cxn ang="0">
                  <a:pos x="26" y="62"/>
                </a:cxn>
                <a:cxn ang="0">
                  <a:pos x="30" y="62"/>
                </a:cxn>
                <a:cxn ang="0">
                  <a:pos x="31" y="61"/>
                </a:cxn>
                <a:cxn ang="0">
                  <a:pos x="37" y="61"/>
                </a:cxn>
                <a:cxn ang="0">
                  <a:pos x="40" y="59"/>
                </a:cxn>
                <a:cxn ang="0">
                  <a:pos x="42" y="61"/>
                </a:cxn>
                <a:cxn ang="0">
                  <a:pos x="48" y="62"/>
                </a:cxn>
                <a:cxn ang="0">
                  <a:pos x="52" y="65"/>
                </a:cxn>
                <a:cxn ang="0">
                  <a:pos x="56" y="66"/>
                </a:cxn>
                <a:cxn ang="0">
                  <a:pos x="60" y="66"/>
                </a:cxn>
                <a:cxn ang="0">
                  <a:pos x="61" y="68"/>
                </a:cxn>
                <a:cxn ang="0">
                  <a:pos x="63" y="68"/>
                </a:cxn>
                <a:cxn ang="0">
                  <a:pos x="63" y="69"/>
                </a:cxn>
                <a:cxn ang="0">
                  <a:pos x="60" y="74"/>
                </a:cxn>
                <a:cxn ang="0">
                  <a:pos x="56" y="77"/>
                </a:cxn>
                <a:cxn ang="0">
                  <a:pos x="49" y="78"/>
                </a:cxn>
                <a:cxn ang="0">
                  <a:pos x="41" y="80"/>
                </a:cxn>
                <a:cxn ang="0">
                  <a:pos x="34" y="85"/>
                </a:cxn>
                <a:cxn ang="0">
                  <a:pos x="30" y="91"/>
                </a:cxn>
                <a:cxn ang="0">
                  <a:pos x="24" y="98"/>
                </a:cxn>
                <a:cxn ang="0">
                  <a:pos x="11" y="111"/>
                </a:cxn>
                <a:cxn ang="0">
                  <a:pos x="5" y="115"/>
                </a:cxn>
                <a:cxn ang="0">
                  <a:pos x="1" y="117"/>
                </a:cxn>
                <a:cxn ang="0">
                  <a:pos x="1" y="114"/>
                </a:cxn>
                <a:cxn ang="0">
                  <a:pos x="5" y="106"/>
                </a:cxn>
                <a:cxn ang="0">
                  <a:pos x="11" y="98"/>
                </a:cxn>
                <a:cxn ang="0">
                  <a:pos x="24" y="84"/>
                </a:cxn>
                <a:cxn ang="0">
                  <a:pos x="24" y="80"/>
                </a:cxn>
                <a:cxn ang="0">
                  <a:pos x="20" y="74"/>
                </a:cxn>
                <a:cxn ang="0">
                  <a:pos x="14" y="68"/>
                </a:cxn>
                <a:cxn ang="0">
                  <a:pos x="7" y="59"/>
                </a:cxn>
                <a:cxn ang="0">
                  <a:pos x="1" y="51"/>
                </a:cxn>
                <a:cxn ang="0">
                  <a:pos x="0" y="43"/>
                </a:cxn>
                <a:cxn ang="0">
                  <a:pos x="1" y="37"/>
                </a:cxn>
                <a:cxn ang="0">
                  <a:pos x="5" y="32"/>
                </a:cxn>
                <a:cxn ang="0">
                  <a:pos x="11" y="28"/>
                </a:cxn>
                <a:cxn ang="0">
                  <a:pos x="18" y="22"/>
                </a:cxn>
                <a:cxn ang="0">
                  <a:pos x="22" y="17"/>
                </a:cxn>
                <a:cxn ang="0">
                  <a:pos x="23" y="11"/>
                </a:cxn>
                <a:cxn ang="0">
                  <a:pos x="23" y="6"/>
                </a:cxn>
                <a:cxn ang="0">
                  <a:pos x="24" y="2"/>
                </a:cxn>
                <a:cxn ang="0">
                  <a:pos x="27" y="0"/>
                </a:cxn>
              </a:cxnLst>
              <a:rect l="0" t="0" r="r" b="b"/>
              <a:pathLst>
                <a:path w="63" h="117">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5" name="Freeform 56">
              <a:extLst>
                <a:ext uri="{FF2B5EF4-FFF2-40B4-BE49-F238E27FC236}">
                  <a16:creationId xmlns:a16="http://schemas.microsoft.com/office/drawing/2014/main" id="{BFBC385C-4663-1A2F-33F5-187AB3EC4F57}"/>
                </a:ext>
              </a:extLst>
            </p:cNvPr>
            <p:cNvSpPr>
              <a:spLocks/>
            </p:cNvSpPr>
            <p:nvPr/>
          </p:nvSpPr>
          <p:spPr bwMode="auto">
            <a:xfrm>
              <a:off x="6665902" y="2994020"/>
              <a:ext cx="52388" cy="39688"/>
            </a:xfrm>
            <a:custGeom>
              <a:avLst/>
              <a:gdLst/>
              <a:ahLst/>
              <a:cxnLst>
                <a:cxn ang="0">
                  <a:pos x="7" y="0"/>
                </a:cxn>
                <a:cxn ang="0">
                  <a:pos x="15" y="0"/>
                </a:cxn>
                <a:cxn ang="0">
                  <a:pos x="29" y="14"/>
                </a:cxn>
                <a:cxn ang="0">
                  <a:pos x="33" y="21"/>
                </a:cxn>
                <a:cxn ang="0">
                  <a:pos x="33" y="24"/>
                </a:cxn>
                <a:cxn ang="0">
                  <a:pos x="29" y="25"/>
                </a:cxn>
                <a:cxn ang="0">
                  <a:pos x="22" y="25"/>
                </a:cxn>
                <a:cxn ang="0">
                  <a:pos x="14" y="24"/>
                </a:cxn>
                <a:cxn ang="0">
                  <a:pos x="5" y="24"/>
                </a:cxn>
                <a:cxn ang="0">
                  <a:pos x="0" y="21"/>
                </a:cxn>
                <a:cxn ang="0">
                  <a:pos x="0" y="15"/>
                </a:cxn>
                <a:cxn ang="0">
                  <a:pos x="1" y="9"/>
                </a:cxn>
                <a:cxn ang="0">
                  <a:pos x="4" y="3"/>
                </a:cxn>
                <a:cxn ang="0">
                  <a:pos x="7" y="0"/>
                </a:cxn>
              </a:cxnLst>
              <a:rect l="0" t="0" r="r" b="b"/>
              <a:pathLst>
                <a:path w="33" h="25">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6" name="Freeform 57">
              <a:extLst>
                <a:ext uri="{FF2B5EF4-FFF2-40B4-BE49-F238E27FC236}">
                  <a16:creationId xmlns:a16="http://schemas.microsoft.com/office/drawing/2014/main" id="{9DA18FE4-F64C-E473-CAD6-93D71A4C9224}"/>
                </a:ext>
              </a:extLst>
            </p:cNvPr>
            <p:cNvSpPr>
              <a:spLocks/>
            </p:cNvSpPr>
            <p:nvPr/>
          </p:nvSpPr>
          <p:spPr bwMode="auto">
            <a:xfrm>
              <a:off x="6718289" y="2963858"/>
              <a:ext cx="36513" cy="39688"/>
            </a:xfrm>
            <a:custGeom>
              <a:avLst/>
              <a:gdLst/>
              <a:ahLst/>
              <a:cxnLst>
                <a:cxn ang="0">
                  <a:pos x="9" y="0"/>
                </a:cxn>
                <a:cxn ang="0">
                  <a:pos x="16" y="3"/>
                </a:cxn>
                <a:cxn ang="0">
                  <a:pos x="20" y="7"/>
                </a:cxn>
                <a:cxn ang="0">
                  <a:pos x="23" y="13"/>
                </a:cxn>
                <a:cxn ang="0">
                  <a:pos x="22" y="18"/>
                </a:cxn>
                <a:cxn ang="0">
                  <a:pos x="18" y="22"/>
                </a:cxn>
                <a:cxn ang="0">
                  <a:pos x="9" y="25"/>
                </a:cxn>
                <a:cxn ang="0">
                  <a:pos x="2" y="23"/>
                </a:cxn>
                <a:cxn ang="0">
                  <a:pos x="0" y="19"/>
                </a:cxn>
                <a:cxn ang="0">
                  <a:pos x="1" y="13"/>
                </a:cxn>
                <a:cxn ang="0">
                  <a:pos x="4" y="6"/>
                </a:cxn>
                <a:cxn ang="0">
                  <a:pos x="7" y="2"/>
                </a:cxn>
                <a:cxn ang="0">
                  <a:pos x="9" y="0"/>
                </a:cxn>
              </a:cxnLst>
              <a:rect l="0" t="0" r="r" b="b"/>
              <a:pathLst>
                <a:path w="23" h="25">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7" name="Freeform 58">
              <a:extLst>
                <a:ext uri="{FF2B5EF4-FFF2-40B4-BE49-F238E27FC236}">
                  <a16:creationId xmlns:a16="http://schemas.microsoft.com/office/drawing/2014/main" id="{624144B6-50FA-1F97-BF93-4EC7F9E854B2}"/>
                </a:ext>
              </a:extLst>
            </p:cNvPr>
            <p:cNvSpPr>
              <a:spLocks/>
            </p:cNvSpPr>
            <p:nvPr/>
          </p:nvSpPr>
          <p:spPr bwMode="auto">
            <a:xfrm>
              <a:off x="6659555" y="3038470"/>
              <a:ext cx="106363" cy="82550"/>
            </a:xfrm>
            <a:custGeom>
              <a:avLst/>
              <a:gdLst/>
              <a:ahLst/>
              <a:cxnLst>
                <a:cxn ang="0">
                  <a:pos x="49" y="0"/>
                </a:cxn>
                <a:cxn ang="0">
                  <a:pos x="56" y="7"/>
                </a:cxn>
                <a:cxn ang="0">
                  <a:pos x="63" y="15"/>
                </a:cxn>
                <a:cxn ang="0">
                  <a:pos x="67" y="22"/>
                </a:cxn>
                <a:cxn ang="0">
                  <a:pos x="67" y="30"/>
                </a:cxn>
                <a:cxn ang="0">
                  <a:pos x="63" y="38"/>
                </a:cxn>
                <a:cxn ang="0">
                  <a:pos x="56" y="46"/>
                </a:cxn>
                <a:cxn ang="0">
                  <a:pos x="48" y="50"/>
                </a:cxn>
                <a:cxn ang="0">
                  <a:pos x="44" y="52"/>
                </a:cxn>
                <a:cxn ang="0">
                  <a:pos x="39" y="52"/>
                </a:cxn>
                <a:cxn ang="0">
                  <a:pos x="38" y="50"/>
                </a:cxn>
                <a:cxn ang="0">
                  <a:pos x="35" y="49"/>
                </a:cxn>
                <a:cxn ang="0">
                  <a:pos x="34" y="45"/>
                </a:cxn>
                <a:cxn ang="0">
                  <a:pos x="31" y="41"/>
                </a:cxn>
                <a:cxn ang="0">
                  <a:pos x="27" y="35"/>
                </a:cxn>
                <a:cxn ang="0">
                  <a:pos x="11" y="33"/>
                </a:cxn>
                <a:cxn ang="0">
                  <a:pos x="4" y="33"/>
                </a:cxn>
                <a:cxn ang="0">
                  <a:pos x="0" y="30"/>
                </a:cxn>
                <a:cxn ang="0">
                  <a:pos x="0" y="26"/>
                </a:cxn>
                <a:cxn ang="0">
                  <a:pos x="4" y="20"/>
                </a:cxn>
                <a:cxn ang="0">
                  <a:pos x="9" y="15"/>
                </a:cxn>
                <a:cxn ang="0">
                  <a:pos x="18" y="12"/>
                </a:cxn>
                <a:cxn ang="0">
                  <a:pos x="24" y="12"/>
                </a:cxn>
                <a:cxn ang="0">
                  <a:pos x="30" y="15"/>
                </a:cxn>
                <a:cxn ang="0">
                  <a:pos x="34" y="16"/>
                </a:cxn>
                <a:cxn ang="0">
                  <a:pos x="37" y="16"/>
                </a:cxn>
                <a:cxn ang="0">
                  <a:pos x="42" y="11"/>
                </a:cxn>
                <a:cxn ang="0">
                  <a:pos x="49" y="0"/>
                </a:cxn>
              </a:cxnLst>
              <a:rect l="0" t="0" r="r" b="b"/>
              <a:pathLst>
                <a:path w="67" h="52">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8" name="Freeform 59">
              <a:extLst>
                <a:ext uri="{FF2B5EF4-FFF2-40B4-BE49-F238E27FC236}">
                  <a16:creationId xmlns:a16="http://schemas.microsoft.com/office/drawing/2014/main" id="{83560B21-C591-3EA7-86A2-FCF35DE47345}"/>
                </a:ext>
              </a:extLst>
            </p:cNvPr>
            <p:cNvSpPr>
              <a:spLocks/>
            </p:cNvSpPr>
            <p:nvPr/>
          </p:nvSpPr>
          <p:spPr bwMode="auto">
            <a:xfrm>
              <a:off x="6843713" y="3263900"/>
              <a:ext cx="390525" cy="258763"/>
            </a:xfrm>
            <a:custGeom>
              <a:avLst/>
              <a:gdLst/>
              <a:ahLst/>
              <a:cxnLst>
                <a:cxn ang="0">
                  <a:pos x="21" y="0"/>
                </a:cxn>
                <a:cxn ang="0">
                  <a:pos x="26" y="4"/>
                </a:cxn>
                <a:cxn ang="0">
                  <a:pos x="30" y="13"/>
                </a:cxn>
                <a:cxn ang="0">
                  <a:pos x="52" y="17"/>
                </a:cxn>
                <a:cxn ang="0">
                  <a:pos x="64" y="25"/>
                </a:cxn>
                <a:cxn ang="0">
                  <a:pos x="66" y="22"/>
                </a:cxn>
                <a:cxn ang="0">
                  <a:pos x="81" y="18"/>
                </a:cxn>
                <a:cxn ang="0">
                  <a:pos x="111" y="21"/>
                </a:cxn>
                <a:cxn ang="0">
                  <a:pos x="137" y="35"/>
                </a:cxn>
                <a:cxn ang="0">
                  <a:pos x="160" y="47"/>
                </a:cxn>
                <a:cxn ang="0">
                  <a:pos x="178" y="59"/>
                </a:cxn>
                <a:cxn ang="0">
                  <a:pos x="189" y="74"/>
                </a:cxn>
                <a:cxn ang="0">
                  <a:pos x="196" y="80"/>
                </a:cxn>
                <a:cxn ang="0">
                  <a:pos x="202" y="84"/>
                </a:cxn>
                <a:cxn ang="0">
                  <a:pos x="208" y="92"/>
                </a:cxn>
                <a:cxn ang="0">
                  <a:pos x="216" y="111"/>
                </a:cxn>
                <a:cxn ang="0">
                  <a:pos x="231" y="126"/>
                </a:cxn>
                <a:cxn ang="0">
                  <a:pos x="242" y="143"/>
                </a:cxn>
                <a:cxn ang="0">
                  <a:pos x="246" y="161"/>
                </a:cxn>
                <a:cxn ang="0">
                  <a:pos x="237" y="162"/>
                </a:cxn>
                <a:cxn ang="0">
                  <a:pos x="217" y="152"/>
                </a:cxn>
                <a:cxn ang="0">
                  <a:pos x="200" y="133"/>
                </a:cxn>
                <a:cxn ang="0">
                  <a:pos x="193" y="117"/>
                </a:cxn>
                <a:cxn ang="0">
                  <a:pos x="172" y="117"/>
                </a:cxn>
                <a:cxn ang="0">
                  <a:pos x="163" y="128"/>
                </a:cxn>
                <a:cxn ang="0">
                  <a:pos x="150" y="147"/>
                </a:cxn>
                <a:cxn ang="0">
                  <a:pos x="135" y="148"/>
                </a:cxn>
                <a:cxn ang="0">
                  <a:pos x="124" y="130"/>
                </a:cxn>
                <a:cxn ang="0">
                  <a:pos x="118" y="122"/>
                </a:cxn>
                <a:cxn ang="0">
                  <a:pos x="94" y="124"/>
                </a:cxn>
                <a:cxn ang="0">
                  <a:pos x="93" y="118"/>
                </a:cxn>
                <a:cxn ang="0">
                  <a:pos x="103" y="110"/>
                </a:cxn>
                <a:cxn ang="0">
                  <a:pos x="109" y="109"/>
                </a:cxn>
                <a:cxn ang="0">
                  <a:pos x="105" y="98"/>
                </a:cxn>
                <a:cxn ang="0">
                  <a:pos x="97" y="88"/>
                </a:cxn>
                <a:cxn ang="0">
                  <a:pos x="89" y="80"/>
                </a:cxn>
                <a:cxn ang="0">
                  <a:pos x="67" y="70"/>
                </a:cxn>
                <a:cxn ang="0">
                  <a:pos x="56" y="69"/>
                </a:cxn>
                <a:cxn ang="0">
                  <a:pos x="51" y="65"/>
                </a:cxn>
                <a:cxn ang="0">
                  <a:pos x="47" y="58"/>
                </a:cxn>
                <a:cxn ang="0">
                  <a:pos x="29" y="61"/>
                </a:cxn>
                <a:cxn ang="0">
                  <a:pos x="19" y="58"/>
                </a:cxn>
                <a:cxn ang="0">
                  <a:pos x="29" y="36"/>
                </a:cxn>
                <a:cxn ang="0">
                  <a:pos x="33" y="30"/>
                </a:cxn>
                <a:cxn ang="0">
                  <a:pos x="32" y="28"/>
                </a:cxn>
                <a:cxn ang="0">
                  <a:pos x="25" y="25"/>
                </a:cxn>
                <a:cxn ang="0">
                  <a:pos x="12" y="22"/>
                </a:cxn>
                <a:cxn ang="0">
                  <a:pos x="3" y="19"/>
                </a:cxn>
                <a:cxn ang="0">
                  <a:pos x="0" y="15"/>
                </a:cxn>
                <a:cxn ang="0">
                  <a:pos x="15" y="2"/>
                </a:cxn>
              </a:cxnLst>
              <a:rect l="0" t="0" r="r" b="b"/>
              <a:pathLst>
                <a:path w="246" h="163">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grpFill/>
            <a:ln w="0">
              <a:solidFill>
                <a:sysClr val="windowText" lastClr="000000">
                  <a:lumMod val="65000"/>
                  <a:lumOff val="3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59" name="Flowchart: Connector 58">
            <a:extLst>
              <a:ext uri="{FF2B5EF4-FFF2-40B4-BE49-F238E27FC236}">
                <a16:creationId xmlns:a16="http://schemas.microsoft.com/office/drawing/2014/main" id="{64709185-73B4-3786-4B4B-058BECC66C88}"/>
              </a:ext>
            </a:extLst>
          </p:cNvPr>
          <p:cNvSpPr/>
          <p:nvPr/>
        </p:nvSpPr>
        <p:spPr>
          <a:xfrm>
            <a:off x="8332587" y="4663622"/>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lowchart: Connector 59">
            <a:extLst>
              <a:ext uri="{FF2B5EF4-FFF2-40B4-BE49-F238E27FC236}">
                <a16:creationId xmlns:a16="http://schemas.microsoft.com/office/drawing/2014/main" id="{BB2E447B-1AA9-364B-3AAE-F83793818890}"/>
              </a:ext>
            </a:extLst>
          </p:cNvPr>
          <p:cNvSpPr/>
          <p:nvPr/>
        </p:nvSpPr>
        <p:spPr>
          <a:xfrm>
            <a:off x="8251959" y="4575902"/>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lowchart: Connector 60">
            <a:extLst>
              <a:ext uri="{FF2B5EF4-FFF2-40B4-BE49-F238E27FC236}">
                <a16:creationId xmlns:a16="http://schemas.microsoft.com/office/drawing/2014/main" id="{32F7B263-C57F-746C-2CA3-9ADE5CBD6178}"/>
              </a:ext>
            </a:extLst>
          </p:cNvPr>
          <p:cNvSpPr/>
          <p:nvPr/>
        </p:nvSpPr>
        <p:spPr>
          <a:xfrm>
            <a:off x="9338779" y="5934310"/>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lowchart: Connector 61">
            <a:extLst>
              <a:ext uri="{FF2B5EF4-FFF2-40B4-BE49-F238E27FC236}">
                <a16:creationId xmlns:a16="http://schemas.microsoft.com/office/drawing/2014/main" id="{2073F8EF-90C7-5CB1-4D4D-E90B0724942B}"/>
              </a:ext>
            </a:extLst>
          </p:cNvPr>
          <p:cNvSpPr/>
          <p:nvPr/>
        </p:nvSpPr>
        <p:spPr>
          <a:xfrm>
            <a:off x="9507017" y="5767377"/>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Connector 62">
            <a:extLst>
              <a:ext uri="{FF2B5EF4-FFF2-40B4-BE49-F238E27FC236}">
                <a16:creationId xmlns:a16="http://schemas.microsoft.com/office/drawing/2014/main" id="{FCD7332D-27C9-CABF-C249-FD4158547C8A}"/>
              </a:ext>
            </a:extLst>
          </p:cNvPr>
          <p:cNvSpPr/>
          <p:nvPr/>
        </p:nvSpPr>
        <p:spPr>
          <a:xfrm>
            <a:off x="10078431" y="5882410"/>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lowchart: Connector 63">
            <a:extLst>
              <a:ext uri="{FF2B5EF4-FFF2-40B4-BE49-F238E27FC236}">
                <a16:creationId xmlns:a16="http://schemas.microsoft.com/office/drawing/2014/main" id="{CCF1D62B-A2A7-47CE-EDC5-C161005639AC}"/>
              </a:ext>
            </a:extLst>
          </p:cNvPr>
          <p:cNvSpPr/>
          <p:nvPr/>
        </p:nvSpPr>
        <p:spPr>
          <a:xfrm>
            <a:off x="8231269" y="4267168"/>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lowchart: Connector 64">
            <a:extLst>
              <a:ext uri="{FF2B5EF4-FFF2-40B4-BE49-F238E27FC236}">
                <a16:creationId xmlns:a16="http://schemas.microsoft.com/office/drawing/2014/main" id="{2FA97F9D-C783-3171-8948-9F8BBF646799}"/>
              </a:ext>
            </a:extLst>
          </p:cNvPr>
          <p:cNvSpPr/>
          <p:nvPr/>
        </p:nvSpPr>
        <p:spPr>
          <a:xfrm>
            <a:off x="9089932" y="4718730"/>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Connector 65">
            <a:extLst>
              <a:ext uri="{FF2B5EF4-FFF2-40B4-BE49-F238E27FC236}">
                <a16:creationId xmlns:a16="http://schemas.microsoft.com/office/drawing/2014/main" id="{50359DA6-567F-CF8C-BFBF-B38726D2E556}"/>
              </a:ext>
            </a:extLst>
          </p:cNvPr>
          <p:cNvSpPr/>
          <p:nvPr/>
        </p:nvSpPr>
        <p:spPr>
          <a:xfrm>
            <a:off x="8415203" y="4227578"/>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lowchart: Connector 66">
            <a:extLst>
              <a:ext uri="{FF2B5EF4-FFF2-40B4-BE49-F238E27FC236}">
                <a16:creationId xmlns:a16="http://schemas.microsoft.com/office/drawing/2014/main" id="{2D236F01-8D9B-5ACE-DD31-3A56ABD62164}"/>
              </a:ext>
            </a:extLst>
          </p:cNvPr>
          <p:cNvSpPr/>
          <p:nvPr/>
        </p:nvSpPr>
        <p:spPr>
          <a:xfrm>
            <a:off x="8700443" y="4221155"/>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lowchart: Connector 67">
            <a:extLst>
              <a:ext uri="{FF2B5EF4-FFF2-40B4-BE49-F238E27FC236}">
                <a16:creationId xmlns:a16="http://schemas.microsoft.com/office/drawing/2014/main" id="{FEE9D0DF-8CBE-9F04-64BE-D66FD999895D}"/>
              </a:ext>
            </a:extLst>
          </p:cNvPr>
          <p:cNvSpPr/>
          <p:nvPr/>
        </p:nvSpPr>
        <p:spPr>
          <a:xfrm>
            <a:off x="7716854" y="4505785"/>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lowchart: Connector 68">
            <a:extLst>
              <a:ext uri="{FF2B5EF4-FFF2-40B4-BE49-F238E27FC236}">
                <a16:creationId xmlns:a16="http://schemas.microsoft.com/office/drawing/2014/main" id="{02552F91-6416-8A03-665E-73247273BE18}"/>
              </a:ext>
            </a:extLst>
          </p:cNvPr>
          <p:cNvSpPr/>
          <p:nvPr/>
        </p:nvSpPr>
        <p:spPr>
          <a:xfrm>
            <a:off x="8732741" y="3671149"/>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lowchart: Connector 69">
            <a:extLst>
              <a:ext uri="{FF2B5EF4-FFF2-40B4-BE49-F238E27FC236}">
                <a16:creationId xmlns:a16="http://schemas.microsoft.com/office/drawing/2014/main" id="{ECB1A942-EE3E-A5D0-90F8-BEF21C996BA1}"/>
              </a:ext>
            </a:extLst>
          </p:cNvPr>
          <p:cNvSpPr/>
          <p:nvPr/>
        </p:nvSpPr>
        <p:spPr>
          <a:xfrm>
            <a:off x="7556210" y="4182280"/>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lowchart: Connector 70">
            <a:extLst>
              <a:ext uri="{FF2B5EF4-FFF2-40B4-BE49-F238E27FC236}">
                <a16:creationId xmlns:a16="http://schemas.microsoft.com/office/drawing/2014/main" id="{D8B1C8F9-6352-69F3-6A84-95DB9D178815}"/>
              </a:ext>
            </a:extLst>
          </p:cNvPr>
          <p:cNvSpPr/>
          <p:nvPr/>
        </p:nvSpPr>
        <p:spPr>
          <a:xfrm>
            <a:off x="8856599" y="3496732"/>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lowchart: Connector 71">
            <a:extLst>
              <a:ext uri="{FF2B5EF4-FFF2-40B4-BE49-F238E27FC236}">
                <a16:creationId xmlns:a16="http://schemas.microsoft.com/office/drawing/2014/main" id="{651560C0-90DA-4E8A-88BD-77063A26BD52}"/>
              </a:ext>
            </a:extLst>
          </p:cNvPr>
          <p:cNvSpPr/>
          <p:nvPr/>
        </p:nvSpPr>
        <p:spPr>
          <a:xfrm>
            <a:off x="8708312" y="3918402"/>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lowchart: Connector 72">
            <a:extLst>
              <a:ext uri="{FF2B5EF4-FFF2-40B4-BE49-F238E27FC236}">
                <a16:creationId xmlns:a16="http://schemas.microsoft.com/office/drawing/2014/main" id="{08386A8F-4BE7-5189-F0B1-D0F103B849DE}"/>
              </a:ext>
            </a:extLst>
          </p:cNvPr>
          <p:cNvSpPr/>
          <p:nvPr/>
        </p:nvSpPr>
        <p:spPr>
          <a:xfrm>
            <a:off x="8613403" y="3943893"/>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Connector 73">
            <a:extLst>
              <a:ext uri="{FF2B5EF4-FFF2-40B4-BE49-F238E27FC236}">
                <a16:creationId xmlns:a16="http://schemas.microsoft.com/office/drawing/2014/main" id="{89EFF689-0E86-D687-B40D-496B20D20CC8}"/>
              </a:ext>
            </a:extLst>
          </p:cNvPr>
          <p:cNvSpPr/>
          <p:nvPr/>
        </p:nvSpPr>
        <p:spPr>
          <a:xfrm>
            <a:off x="9159837" y="3555587"/>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lowchart: Connector 74">
            <a:extLst>
              <a:ext uri="{FF2B5EF4-FFF2-40B4-BE49-F238E27FC236}">
                <a16:creationId xmlns:a16="http://schemas.microsoft.com/office/drawing/2014/main" id="{77E10885-8915-F8CB-AF1F-A0603F59E049}"/>
              </a:ext>
            </a:extLst>
          </p:cNvPr>
          <p:cNvSpPr/>
          <p:nvPr/>
        </p:nvSpPr>
        <p:spPr>
          <a:xfrm>
            <a:off x="6863252" y="3933006"/>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lowchart: Connector 75">
            <a:extLst>
              <a:ext uri="{FF2B5EF4-FFF2-40B4-BE49-F238E27FC236}">
                <a16:creationId xmlns:a16="http://schemas.microsoft.com/office/drawing/2014/main" id="{256ACDD0-7859-6F3E-E6C0-71D2B48FD98F}"/>
              </a:ext>
            </a:extLst>
          </p:cNvPr>
          <p:cNvSpPr/>
          <p:nvPr/>
        </p:nvSpPr>
        <p:spPr>
          <a:xfrm>
            <a:off x="10073149" y="6015236"/>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lowchart: Connector 76">
            <a:extLst>
              <a:ext uri="{FF2B5EF4-FFF2-40B4-BE49-F238E27FC236}">
                <a16:creationId xmlns:a16="http://schemas.microsoft.com/office/drawing/2014/main" id="{2A2D4B22-04AA-FA97-591E-7E09541D189F}"/>
              </a:ext>
            </a:extLst>
          </p:cNvPr>
          <p:cNvSpPr/>
          <p:nvPr/>
        </p:nvSpPr>
        <p:spPr>
          <a:xfrm>
            <a:off x="6993924" y="3874151"/>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lowchart: Connector 77">
            <a:extLst>
              <a:ext uri="{FF2B5EF4-FFF2-40B4-BE49-F238E27FC236}">
                <a16:creationId xmlns:a16="http://schemas.microsoft.com/office/drawing/2014/main" id="{59E74BCF-EBC6-7F49-B2D0-B123D72F6B98}"/>
              </a:ext>
            </a:extLst>
          </p:cNvPr>
          <p:cNvSpPr/>
          <p:nvPr/>
        </p:nvSpPr>
        <p:spPr>
          <a:xfrm>
            <a:off x="5698553" y="3016555"/>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lowchart: Connector 78">
            <a:extLst>
              <a:ext uri="{FF2B5EF4-FFF2-40B4-BE49-F238E27FC236}">
                <a16:creationId xmlns:a16="http://schemas.microsoft.com/office/drawing/2014/main" id="{5FBF3358-8AC2-3D6F-8DD3-118FCCB29EDA}"/>
              </a:ext>
            </a:extLst>
          </p:cNvPr>
          <p:cNvSpPr/>
          <p:nvPr/>
        </p:nvSpPr>
        <p:spPr>
          <a:xfrm>
            <a:off x="5635164" y="2891616"/>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lowchart: Connector 79">
            <a:extLst>
              <a:ext uri="{FF2B5EF4-FFF2-40B4-BE49-F238E27FC236}">
                <a16:creationId xmlns:a16="http://schemas.microsoft.com/office/drawing/2014/main" id="{96CF7332-61C8-AB8D-E2F7-3E4932E797DC}"/>
              </a:ext>
            </a:extLst>
          </p:cNvPr>
          <p:cNvSpPr/>
          <p:nvPr/>
        </p:nvSpPr>
        <p:spPr>
          <a:xfrm>
            <a:off x="6069361" y="2850646"/>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lowchart: Connector 80">
            <a:extLst>
              <a:ext uri="{FF2B5EF4-FFF2-40B4-BE49-F238E27FC236}">
                <a16:creationId xmlns:a16="http://schemas.microsoft.com/office/drawing/2014/main" id="{F7272EB2-A1F1-DFC1-F19C-47B60E782ADD}"/>
              </a:ext>
            </a:extLst>
          </p:cNvPr>
          <p:cNvSpPr/>
          <p:nvPr/>
        </p:nvSpPr>
        <p:spPr>
          <a:xfrm>
            <a:off x="6071288" y="3059715"/>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lowchart: Connector 81">
            <a:extLst>
              <a:ext uri="{FF2B5EF4-FFF2-40B4-BE49-F238E27FC236}">
                <a16:creationId xmlns:a16="http://schemas.microsoft.com/office/drawing/2014/main" id="{ED813E54-6474-29C5-1F53-3AA06577AE98}"/>
              </a:ext>
            </a:extLst>
          </p:cNvPr>
          <p:cNvSpPr/>
          <p:nvPr/>
        </p:nvSpPr>
        <p:spPr>
          <a:xfrm>
            <a:off x="5946413" y="2875463"/>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lowchart: Connector 82">
            <a:extLst>
              <a:ext uri="{FF2B5EF4-FFF2-40B4-BE49-F238E27FC236}">
                <a16:creationId xmlns:a16="http://schemas.microsoft.com/office/drawing/2014/main" id="{29687A51-73A6-8069-5F4E-0504ADFB8AD4}"/>
              </a:ext>
            </a:extLst>
          </p:cNvPr>
          <p:cNvSpPr/>
          <p:nvPr/>
        </p:nvSpPr>
        <p:spPr>
          <a:xfrm>
            <a:off x="3632050" y="4260885"/>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lowchart: Connector 83">
            <a:extLst>
              <a:ext uri="{FF2B5EF4-FFF2-40B4-BE49-F238E27FC236}">
                <a16:creationId xmlns:a16="http://schemas.microsoft.com/office/drawing/2014/main" id="{F3DF8509-9C71-EE51-C3C4-4D995EA06A55}"/>
              </a:ext>
            </a:extLst>
          </p:cNvPr>
          <p:cNvSpPr/>
          <p:nvPr/>
        </p:nvSpPr>
        <p:spPr>
          <a:xfrm>
            <a:off x="8263137" y="3521934"/>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lowchart: Connector 84">
            <a:extLst>
              <a:ext uri="{FF2B5EF4-FFF2-40B4-BE49-F238E27FC236}">
                <a16:creationId xmlns:a16="http://schemas.microsoft.com/office/drawing/2014/main" id="{BB074AA6-F7BF-4E86-EB92-A1D382821476}"/>
              </a:ext>
            </a:extLst>
          </p:cNvPr>
          <p:cNvSpPr/>
          <p:nvPr/>
        </p:nvSpPr>
        <p:spPr>
          <a:xfrm>
            <a:off x="6362469" y="3384375"/>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lowchart: Connector 85">
            <a:extLst>
              <a:ext uri="{FF2B5EF4-FFF2-40B4-BE49-F238E27FC236}">
                <a16:creationId xmlns:a16="http://schemas.microsoft.com/office/drawing/2014/main" id="{514E37DF-1551-9E93-D18B-063CF42AF4FC}"/>
              </a:ext>
            </a:extLst>
          </p:cNvPr>
          <p:cNvSpPr/>
          <p:nvPr/>
        </p:nvSpPr>
        <p:spPr>
          <a:xfrm>
            <a:off x="6231414" y="2445942"/>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EF975E8B-1999-8899-B2B8-F93AE8DC4ABD}"/>
              </a:ext>
            </a:extLst>
          </p:cNvPr>
          <p:cNvSpPr/>
          <p:nvPr/>
        </p:nvSpPr>
        <p:spPr>
          <a:xfrm>
            <a:off x="2164597" y="930425"/>
            <a:ext cx="18291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IFRS9 / IRB Consulting for multiple large UK Banks</a:t>
            </a:r>
          </a:p>
        </p:txBody>
      </p:sp>
      <p:cxnSp>
        <p:nvCxnSpPr>
          <p:cNvPr id="89" name="Straight Arrow Connector 88">
            <a:extLst>
              <a:ext uri="{FF2B5EF4-FFF2-40B4-BE49-F238E27FC236}">
                <a16:creationId xmlns:a16="http://schemas.microsoft.com/office/drawing/2014/main" id="{DE54DCE7-D483-A621-4255-551D4DC48B6A}"/>
              </a:ext>
            </a:extLst>
          </p:cNvPr>
          <p:cNvCxnSpPr>
            <a:cxnSpLocks/>
            <a:stCxn id="79" idx="7"/>
            <a:endCxn id="87" idx="2"/>
          </p:cNvCxnSpPr>
          <p:nvPr/>
        </p:nvCxnSpPr>
        <p:spPr>
          <a:xfrm flipH="1" flipV="1">
            <a:off x="3079164" y="1844825"/>
            <a:ext cx="2604692" cy="1055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206947C8-86C2-D58F-ED4A-EF7FDE924DD7}"/>
              </a:ext>
            </a:extLst>
          </p:cNvPr>
          <p:cNvSpPr/>
          <p:nvPr/>
        </p:nvSpPr>
        <p:spPr>
          <a:xfrm>
            <a:off x="6641643" y="5827376"/>
            <a:ext cx="18291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Marketing Analytics and </a:t>
            </a:r>
            <a:r>
              <a:rPr lang="en-GB" sz="1400" u="sng" dirty="0"/>
              <a:t>Modelling</a:t>
            </a:r>
            <a:r>
              <a:rPr lang="en-GB" sz="1400" dirty="0"/>
              <a:t> for a top 5 Saudi Bank</a:t>
            </a:r>
          </a:p>
        </p:txBody>
      </p:sp>
      <p:sp>
        <p:nvSpPr>
          <p:cNvPr id="92" name="Rectangle 91">
            <a:extLst>
              <a:ext uri="{FF2B5EF4-FFF2-40B4-BE49-F238E27FC236}">
                <a16:creationId xmlns:a16="http://schemas.microsoft.com/office/drawing/2014/main" id="{91EC6A79-DE5E-0E55-8C74-7749EEB1A948}"/>
              </a:ext>
            </a:extLst>
          </p:cNvPr>
          <p:cNvSpPr/>
          <p:nvPr/>
        </p:nvSpPr>
        <p:spPr>
          <a:xfrm>
            <a:off x="10154018" y="3254900"/>
            <a:ext cx="18291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Scoring for Credit Start-up across regional South East Asia</a:t>
            </a:r>
          </a:p>
        </p:txBody>
      </p:sp>
      <p:cxnSp>
        <p:nvCxnSpPr>
          <p:cNvPr id="94" name="Straight Arrow Connector 93">
            <a:extLst>
              <a:ext uri="{FF2B5EF4-FFF2-40B4-BE49-F238E27FC236}">
                <a16:creationId xmlns:a16="http://schemas.microsoft.com/office/drawing/2014/main" id="{0FC705B9-47C1-77EF-EC41-CB20031FD352}"/>
              </a:ext>
            </a:extLst>
          </p:cNvPr>
          <p:cNvCxnSpPr>
            <a:stCxn id="67" idx="6"/>
            <a:endCxn id="92" idx="1"/>
          </p:cNvCxnSpPr>
          <p:nvPr/>
        </p:nvCxnSpPr>
        <p:spPr>
          <a:xfrm flipV="1">
            <a:off x="8757489" y="3712100"/>
            <a:ext cx="1396529" cy="53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69C4E71-7F76-2644-3A7F-4FDB936FBD04}"/>
              </a:ext>
            </a:extLst>
          </p:cNvPr>
          <p:cNvCxnSpPr>
            <a:stCxn id="65" idx="5"/>
            <a:endCxn id="92" idx="1"/>
          </p:cNvCxnSpPr>
          <p:nvPr/>
        </p:nvCxnSpPr>
        <p:spPr>
          <a:xfrm flipV="1">
            <a:off x="9138624" y="3712100"/>
            <a:ext cx="1015394" cy="1056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2F8E63AD-8751-1341-62AF-F58B36272AEE}"/>
              </a:ext>
            </a:extLst>
          </p:cNvPr>
          <p:cNvCxnSpPr>
            <a:cxnSpLocks/>
            <a:endCxn id="91" idx="0"/>
          </p:cNvCxnSpPr>
          <p:nvPr/>
        </p:nvCxnSpPr>
        <p:spPr>
          <a:xfrm>
            <a:off x="6910527" y="4010356"/>
            <a:ext cx="645683" cy="1817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574E9509-EBEB-AB86-9554-961F1033D815}"/>
              </a:ext>
            </a:extLst>
          </p:cNvPr>
          <p:cNvSpPr/>
          <p:nvPr/>
        </p:nvSpPr>
        <p:spPr>
          <a:xfrm>
            <a:off x="9977480" y="969519"/>
            <a:ext cx="18291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Development of Scorecards and Long Term Analytical Support in Mongolia</a:t>
            </a:r>
          </a:p>
        </p:txBody>
      </p:sp>
      <p:cxnSp>
        <p:nvCxnSpPr>
          <p:cNvPr id="105" name="Straight Arrow Connector 104">
            <a:extLst>
              <a:ext uri="{FF2B5EF4-FFF2-40B4-BE49-F238E27FC236}">
                <a16:creationId xmlns:a16="http://schemas.microsoft.com/office/drawing/2014/main" id="{BA903D79-0175-5BEC-E583-DCAA1876F045}"/>
              </a:ext>
            </a:extLst>
          </p:cNvPr>
          <p:cNvCxnSpPr>
            <a:stCxn id="84" idx="7"/>
            <a:endCxn id="103" idx="1"/>
          </p:cNvCxnSpPr>
          <p:nvPr/>
        </p:nvCxnSpPr>
        <p:spPr>
          <a:xfrm flipV="1">
            <a:off x="8311829" y="1426719"/>
            <a:ext cx="1665651" cy="2103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92BDD2A2-F9A8-EA7E-AD76-C45E5BD70697}"/>
              </a:ext>
            </a:extLst>
          </p:cNvPr>
          <p:cNvSpPr/>
          <p:nvPr/>
        </p:nvSpPr>
        <p:spPr>
          <a:xfrm>
            <a:off x="10154018" y="4367181"/>
            <a:ext cx="18291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Marketing Analytics &amp; Campaign Analysis / Strategy for Top NZ Bank / Mastercard</a:t>
            </a:r>
          </a:p>
        </p:txBody>
      </p:sp>
      <p:cxnSp>
        <p:nvCxnSpPr>
          <p:cNvPr id="108" name="Straight Arrow Connector 107">
            <a:extLst>
              <a:ext uri="{FF2B5EF4-FFF2-40B4-BE49-F238E27FC236}">
                <a16:creationId xmlns:a16="http://schemas.microsoft.com/office/drawing/2014/main" id="{E605576F-1FAD-DC80-D77D-BC559C959AA8}"/>
              </a:ext>
            </a:extLst>
          </p:cNvPr>
          <p:cNvCxnSpPr>
            <a:stCxn id="63" idx="7"/>
            <a:endCxn id="106" idx="2"/>
          </p:cNvCxnSpPr>
          <p:nvPr/>
        </p:nvCxnSpPr>
        <p:spPr>
          <a:xfrm flipV="1">
            <a:off x="10127123" y="5281581"/>
            <a:ext cx="941462" cy="609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D34CEB53-0310-6B88-6D53-0781D7C145AD}"/>
              </a:ext>
            </a:extLst>
          </p:cNvPr>
          <p:cNvSpPr/>
          <p:nvPr/>
        </p:nvSpPr>
        <p:spPr>
          <a:xfrm>
            <a:off x="5177194" y="1012554"/>
            <a:ext cx="18291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IFRS9 / IRB Consulting for a Nordic wide </a:t>
            </a:r>
          </a:p>
        </p:txBody>
      </p:sp>
      <p:sp>
        <p:nvSpPr>
          <p:cNvPr id="114" name="Flowchart: Connector 113">
            <a:extLst>
              <a:ext uri="{FF2B5EF4-FFF2-40B4-BE49-F238E27FC236}">
                <a16:creationId xmlns:a16="http://schemas.microsoft.com/office/drawing/2014/main" id="{239839D3-9E0D-3714-D212-C03E1C90C051}"/>
              </a:ext>
            </a:extLst>
          </p:cNvPr>
          <p:cNvSpPr/>
          <p:nvPr/>
        </p:nvSpPr>
        <p:spPr>
          <a:xfrm>
            <a:off x="6584597" y="3625026"/>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lowchart: Connector 114">
            <a:extLst>
              <a:ext uri="{FF2B5EF4-FFF2-40B4-BE49-F238E27FC236}">
                <a16:creationId xmlns:a16="http://schemas.microsoft.com/office/drawing/2014/main" id="{957FE746-B384-21E3-8E2B-5B82138B54B9}"/>
              </a:ext>
            </a:extLst>
          </p:cNvPr>
          <p:cNvSpPr/>
          <p:nvPr/>
        </p:nvSpPr>
        <p:spPr>
          <a:xfrm>
            <a:off x="7095231" y="3901208"/>
            <a:ext cx="57046" cy="588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6C3B02E8-7A22-1657-EAF6-76BB1FA97721}"/>
              </a:ext>
            </a:extLst>
          </p:cNvPr>
          <p:cNvSpPr/>
          <p:nvPr/>
        </p:nvSpPr>
        <p:spPr>
          <a:xfrm>
            <a:off x="4489409" y="5841474"/>
            <a:ext cx="18291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Model Risk Management Gap Analysis across the Middle East</a:t>
            </a:r>
          </a:p>
        </p:txBody>
      </p:sp>
      <p:cxnSp>
        <p:nvCxnSpPr>
          <p:cNvPr id="118" name="Straight Arrow Connector 117">
            <a:extLst>
              <a:ext uri="{FF2B5EF4-FFF2-40B4-BE49-F238E27FC236}">
                <a16:creationId xmlns:a16="http://schemas.microsoft.com/office/drawing/2014/main" id="{D31AE964-9938-346D-A2A1-903A946BCF36}"/>
              </a:ext>
            </a:extLst>
          </p:cNvPr>
          <p:cNvCxnSpPr>
            <a:stCxn id="114" idx="4"/>
            <a:endCxn id="116" idx="0"/>
          </p:cNvCxnSpPr>
          <p:nvPr/>
        </p:nvCxnSpPr>
        <p:spPr>
          <a:xfrm flipH="1">
            <a:off x="5403976" y="3683881"/>
            <a:ext cx="1209144" cy="2157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9" name="Picture 118">
            <a:extLst>
              <a:ext uri="{FF2B5EF4-FFF2-40B4-BE49-F238E27FC236}">
                <a16:creationId xmlns:a16="http://schemas.microsoft.com/office/drawing/2014/main" id="{3F139941-6F96-5ABE-BAC0-0E4FDCC6D355}"/>
              </a:ext>
            </a:extLst>
          </p:cNvPr>
          <p:cNvPicPr/>
          <p:nvPr/>
        </p:nvPicPr>
        <p:blipFill>
          <a:blip r:embed="rId2"/>
          <a:srcRect/>
          <a:stretch>
            <a:fillRect/>
          </a:stretch>
        </p:blipFill>
        <p:spPr>
          <a:xfrm>
            <a:off x="11073526" y="6020554"/>
            <a:ext cx="1118474" cy="837446"/>
          </a:xfrm>
          <a:prstGeom prst="rect">
            <a:avLst/>
          </a:prstGeom>
          <a:noFill/>
          <a:ln>
            <a:noFill/>
            <a:prstDash/>
          </a:ln>
        </p:spPr>
      </p:pic>
      <p:sp>
        <p:nvSpPr>
          <p:cNvPr id="123" name="Rectangle 122">
            <a:extLst>
              <a:ext uri="{FF2B5EF4-FFF2-40B4-BE49-F238E27FC236}">
                <a16:creationId xmlns:a16="http://schemas.microsoft.com/office/drawing/2014/main" id="{03CAA4F8-8156-FED0-897C-93C35243D295}"/>
              </a:ext>
            </a:extLst>
          </p:cNvPr>
          <p:cNvSpPr/>
          <p:nvPr/>
        </p:nvSpPr>
        <p:spPr>
          <a:xfrm>
            <a:off x="528022" y="4858620"/>
            <a:ext cx="18291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Social Scoring for Lending to Start Ups</a:t>
            </a:r>
          </a:p>
        </p:txBody>
      </p:sp>
      <p:cxnSp>
        <p:nvCxnSpPr>
          <p:cNvPr id="125" name="Straight Arrow Connector 124">
            <a:extLst>
              <a:ext uri="{FF2B5EF4-FFF2-40B4-BE49-F238E27FC236}">
                <a16:creationId xmlns:a16="http://schemas.microsoft.com/office/drawing/2014/main" id="{49AD03E2-E0C6-D342-9FDB-1FBD41629785}"/>
              </a:ext>
            </a:extLst>
          </p:cNvPr>
          <p:cNvCxnSpPr>
            <a:stCxn id="83" idx="2"/>
            <a:endCxn id="123" idx="3"/>
          </p:cNvCxnSpPr>
          <p:nvPr/>
        </p:nvCxnSpPr>
        <p:spPr>
          <a:xfrm flipH="1">
            <a:off x="2357156" y="4290313"/>
            <a:ext cx="1274894" cy="1025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3C159978-1616-105A-1AD9-74B577D75BB4}"/>
              </a:ext>
            </a:extLst>
          </p:cNvPr>
          <p:cNvCxnSpPr>
            <a:stCxn id="80" idx="7"/>
            <a:endCxn id="113" idx="2"/>
          </p:cNvCxnSpPr>
          <p:nvPr/>
        </p:nvCxnSpPr>
        <p:spPr>
          <a:xfrm flipH="1" flipV="1">
            <a:off x="6091761" y="1926954"/>
            <a:ext cx="26292" cy="932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77175DB-C54B-B70F-4E53-F27351D6618D}"/>
              </a:ext>
            </a:extLst>
          </p:cNvPr>
          <p:cNvSpPr/>
          <p:nvPr/>
        </p:nvSpPr>
        <p:spPr>
          <a:xfrm>
            <a:off x="10222032" y="2081800"/>
            <a:ext cx="18291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Scorecard Training</a:t>
            </a:r>
          </a:p>
        </p:txBody>
      </p:sp>
      <p:cxnSp>
        <p:nvCxnSpPr>
          <p:cNvPr id="88" name="Straight Arrow Connector 87">
            <a:extLst>
              <a:ext uri="{FF2B5EF4-FFF2-40B4-BE49-F238E27FC236}">
                <a16:creationId xmlns:a16="http://schemas.microsoft.com/office/drawing/2014/main" id="{9092444F-F1DF-2F38-0485-E48E1B4A9332}"/>
              </a:ext>
            </a:extLst>
          </p:cNvPr>
          <p:cNvCxnSpPr>
            <a:cxnSpLocks/>
          </p:cNvCxnSpPr>
          <p:nvPr/>
        </p:nvCxnSpPr>
        <p:spPr>
          <a:xfrm flipV="1">
            <a:off x="9218463" y="2596964"/>
            <a:ext cx="994034" cy="974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021C3C1-9FB6-929A-EBC6-9DCB29D2EEAD}"/>
              </a:ext>
            </a:extLst>
          </p:cNvPr>
          <p:cNvCxnSpPr>
            <a:cxnSpLocks/>
            <a:endCxn id="3" idx="1"/>
          </p:cNvCxnSpPr>
          <p:nvPr/>
        </p:nvCxnSpPr>
        <p:spPr>
          <a:xfrm flipV="1">
            <a:off x="8745088" y="2539000"/>
            <a:ext cx="1476944" cy="116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568349A5-DAF9-FDB3-DF2E-9C32BEFAF11D}"/>
              </a:ext>
            </a:extLst>
          </p:cNvPr>
          <p:cNvSpPr/>
          <p:nvPr/>
        </p:nvSpPr>
        <p:spPr>
          <a:xfrm>
            <a:off x="7439234" y="1011251"/>
            <a:ext cx="18291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Scorecard &amp; IRB Model Development for numerous banks</a:t>
            </a:r>
          </a:p>
        </p:txBody>
      </p:sp>
      <p:cxnSp>
        <p:nvCxnSpPr>
          <p:cNvPr id="100" name="Straight Arrow Connector 99">
            <a:extLst>
              <a:ext uri="{FF2B5EF4-FFF2-40B4-BE49-F238E27FC236}">
                <a16:creationId xmlns:a16="http://schemas.microsoft.com/office/drawing/2014/main" id="{BC148095-F827-145F-55F0-67D1503BD6F0}"/>
              </a:ext>
            </a:extLst>
          </p:cNvPr>
          <p:cNvCxnSpPr>
            <a:stCxn id="75" idx="0"/>
            <a:endCxn id="98" idx="2"/>
          </p:cNvCxnSpPr>
          <p:nvPr/>
        </p:nvCxnSpPr>
        <p:spPr>
          <a:xfrm flipV="1">
            <a:off x="6891775" y="1925651"/>
            <a:ext cx="1462026" cy="2007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D3AF73C4-D50D-4479-DE31-928C92101D94}"/>
              </a:ext>
            </a:extLst>
          </p:cNvPr>
          <p:cNvSpPr/>
          <p:nvPr/>
        </p:nvSpPr>
        <p:spPr>
          <a:xfrm>
            <a:off x="10237771" y="5827376"/>
            <a:ext cx="18291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Generic Visa Scorecards across 4 countries</a:t>
            </a:r>
          </a:p>
        </p:txBody>
      </p:sp>
      <p:cxnSp>
        <p:nvCxnSpPr>
          <p:cNvPr id="97" name="Straight Arrow Connector 96">
            <a:extLst>
              <a:ext uri="{FF2B5EF4-FFF2-40B4-BE49-F238E27FC236}">
                <a16:creationId xmlns:a16="http://schemas.microsoft.com/office/drawing/2014/main" id="{301C511C-FA75-93EB-EC7A-749B23402034}"/>
              </a:ext>
            </a:extLst>
          </p:cNvPr>
          <p:cNvCxnSpPr>
            <a:cxnSpLocks/>
            <a:endCxn id="90" idx="0"/>
          </p:cNvCxnSpPr>
          <p:nvPr/>
        </p:nvCxnSpPr>
        <p:spPr>
          <a:xfrm>
            <a:off x="8335252" y="4676360"/>
            <a:ext cx="2817086" cy="1151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936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0"/>
            <a:ext cx="90893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2800" dirty="0"/>
              <a:t>Customer Management Analytics</a:t>
            </a:r>
          </a:p>
          <a:p>
            <a:pPr eaLnBrk="1" hangingPunct="1">
              <a:spcBef>
                <a:spcPct val="0"/>
              </a:spcBef>
              <a:buFontTx/>
              <a:buNone/>
            </a:pPr>
            <a:r>
              <a:rPr lang="en-PH" altLang="en-US" sz="2800" dirty="0"/>
              <a:t>Characteristic Examples</a:t>
            </a:r>
          </a:p>
        </p:txBody>
      </p:sp>
      <p:sp>
        <p:nvSpPr>
          <p:cNvPr id="13" name="Content Placeholder 12"/>
          <p:cNvSpPr>
            <a:spLocks noGrp="1"/>
          </p:cNvSpPr>
          <p:nvPr>
            <p:ph idx="1"/>
          </p:nvPr>
        </p:nvSpPr>
        <p:spPr>
          <a:xfrm>
            <a:off x="1536451" y="954107"/>
            <a:ext cx="9075737" cy="5595983"/>
          </a:xfrm>
        </p:spPr>
        <p:txBody>
          <a:bodyPr/>
          <a:lstStyle/>
          <a:p>
            <a:pPr marL="0" indent="0">
              <a:buNone/>
            </a:pPr>
            <a:r>
              <a:rPr lang="en-GB" dirty="0">
                <a:solidFill>
                  <a:schemeClr val="tx1"/>
                </a:solidFill>
              </a:rPr>
              <a:t>Customer Management or Behavioural Scorecards utilise characteristics derived from historic account or customer performance, examples characteristics include: -</a:t>
            </a:r>
          </a:p>
          <a:p>
            <a:pPr marL="0" indent="0">
              <a:buNone/>
            </a:pPr>
            <a:endParaRPr lang="en-GB" sz="1600" dirty="0"/>
          </a:p>
          <a:p>
            <a:pPr marL="0" indent="0">
              <a:buNone/>
            </a:pPr>
            <a:endParaRPr lang="en-GB" dirty="0"/>
          </a:p>
        </p:txBody>
      </p:sp>
      <p:sp>
        <p:nvSpPr>
          <p:cNvPr id="2" name="Rectangle 1"/>
          <p:cNvSpPr/>
          <p:nvPr/>
        </p:nvSpPr>
        <p:spPr bwMode="auto">
          <a:xfrm>
            <a:off x="2025370" y="2633210"/>
            <a:ext cx="2205318" cy="355002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600" b="1" u="sng" dirty="0">
                <a:latin typeface="Arial" charset="0"/>
                <a:cs typeface="Arial" charset="0"/>
              </a:rPr>
              <a:t>Account Level Data</a:t>
            </a:r>
          </a:p>
          <a:p>
            <a:pPr eaLnBrk="0" fontAlgn="base" hangingPunct="0">
              <a:lnSpc>
                <a:spcPct val="90000"/>
              </a:lnSpc>
              <a:spcBef>
                <a:spcPct val="20000"/>
              </a:spcBef>
              <a:spcAft>
                <a:spcPct val="20000"/>
              </a:spcAft>
            </a:pPr>
            <a:r>
              <a:rPr lang="en-GB" sz="800" b="1" dirty="0">
                <a:latin typeface="Arial" charset="0"/>
                <a:cs typeface="Arial" charset="0"/>
              </a:rPr>
              <a:t>Account Info </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Account Age </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Time with Bank </a:t>
            </a:r>
            <a:endParaRPr lang="en-GB" altLang="ko-KR" sz="800" dirty="0">
              <a:latin typeface="Arial" charset="0"/>
              <a:cs typeface="Arial" charset="0"/>
            </a:endParaRPr>
          </a:p>
          <a:p>
            <a:pPr eaLnBrk="0" fontAlgn="base" hangingPunct="0">
              <a:lnSpc>
                <a:spcPct val="90000"/>
              </a:lnSpc>
              <a:spcBef>
                <a:spcPct val="20000"/>
              </a:spcBef>
              <a:spcAft>
                <a:spcPct val="20000"/>
              </a:spcAft>
            </a:pPr>
            <a:r>
              <a:rPr lang="en-GB" sz="800" b="1" dirty="0">
                <a:latin typeface="Arial" charset="0"/>
                <a:cs typeface="Arial" charset="0"/>
              </a:rPr>
              <a:t>Transactional Variables</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Credit Turnover (o/d accounts)</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Min / Max Balance Change in Balance</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Average balance last 3 months  </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Time since last Delinquent</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No. Times Delinquent last 12 months</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Average Utilisation Last 6 months (cards / O/d)</a:t>
            </a:r>
          </a:p>
          <a:p>
            <a:pPr marL="177800" indent="-177800" eaLnBrk="0" fontAlgn="base" hangingPunct="0">
              <a:lnSpc>
                <a:spcPct val="90000"/>
              </a:lnSpc>
              <a:spcBef>
                <a:spcPct val="20000"/>
              </a:spcBef>
              <a:spcAft>
                <a:spcPct val="20000"/>
              </a:spcAft>
              <a:buFont typeface="Arial" panose="020B0604020202020204" pitchFamily="34" charset="0"/>
              <a:buChar char="•"/>
            </a:pPr>
            <a:endParaRPr lang="en-GB" sz="1200" dirty="0">
              <a:solidFill>
                <a:srgbClr val="003399"/>
              </a:solidFill>
              <a:latin typeface="Arial" charset="0"/>
              <a:cs typeface="Arial" charset="0"/>
            </a:endParaRPr>
          </a:p>
        </p:txBody>
      </p:sp>
      <p:sp>
        <p:nvSpPr>
          <p:cNvPr id="8" name="Rectangle 7"/>
          <p:cNvSpPr/>
          <p:nvPr/>
        </p:nvSpPr>
        <p:spPr bwMode="auto">
          <a:xfrm>
            <a:off x="4971660" y="2641227"/>
            <a:ext cx="2205318" cy="355002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600" b="1" u="sng" dirty="0">
                <a:latin typeface="Arial" charset="0"/>
                <a:cs typeface="Arial" charset="0"/>
              </a:rPr>
              <a:t>Customer Level Data</a:t>
            </a:r>
          </a:p>
          <a:p>
            <a:pPr eaLnBrk="0" fontAlgn="base" hangingPunct="0">
              <a:lnSpc>
                <a:spcPct val="90000"/>
              </a:lnSpc>
              <a:spcBef>
                <a:spcPct val="20000"/>
              </a:spcBef>
              <a:spcAft>
                <a:spcPct val="20000"/>
              </a:spcAft>
            </a:pPr>
            <a:r>
              <a:rPr lang="en-GB" sz="800" b="1" dirty="0">
                <a:latin typeface="Arial" charset="0"/>
                <a:cs typeface="Arial" charset="0"/>
              </a:rPr>
              <a:t>Internal</a:t>
            </a:r>
          </a:p>
          <a:p>
            <a:pPr marL="285750" indent="-2857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Worst Risk Grade across all accounts</a:t>
            </a:r>
          </a:p>
          <a:p>
            <a:pPr marL="285750" indent="-2857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Worst Delinquent Status by Product last 6 months</a:t>
            </a:r>
          </a:p>
          <a:p>
            <a:pPr marL="285750" indent="-2857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Time since max delinquency</a:t>
            </a:r>
          </a:p>
          <a:p>
            <a:pPr marL="285750" indent="-2857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Total Customer Exposure</a:t>
            </a:r>
          </a:p>
          <a:p>
            <a:pPr marL="285750" indent="-2857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Total Savings Balance No. Products</a:t>
            </a:r>
          </a:p>
          <a:p>
            <a:pPr eaLnBrk="0" fontAlgn="base" hangingPunct="0">
              <a:lnSpc>
                <a:spcPct val="90000"/>
              </a:lnSpc>
              <a:spcBef>
                <a:spcPct val="20000"/>
              </a:spcBef>
              <a:spcAft>
                <a:spcPct val="20000"/>
              </a:spcAft>
            </a:pPr>
            <a:r>
              <a:rPr lang="en-GB" sz="800" b="1" dirty="0">
                <a:latin typeface="Arial" charset="0"/>
                <a:cs typeface="Arial" charset="0"/>
              </a:rPr>
              <a:t>External</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Open Banking, Number of CC Products</a:t>
            </a:r>
          </a:p>
          <a:p>
            <a:pPr marL="171450" indent="-17145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Open Banking, Total Exposure last Month</a:t>
            </a:r>
          </a:p>
        </p:txBody>
      </p:sp>
      <p:sp>
        <p:nvSpPr>
          <p:cNvPr id="9" name="Rectangle 8"/>
          <p:cNvSpPr/>
          <p:nvPr/>
        </p:nvSpPr>
        <p:spPr bwMode="auto">
          <a:xfrm>
            <a:off x="8118112" y="2641227"/>
            <a:ext cx="2205318" cy="355002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600" b="1" u="sng" dirty="0">
                <a:latin typeface="Arial" charset="0"/>
                <a:cs typeface="Arial" charset="0"/>
              </a:rPr>
              <a:t>Collection &amp; Recoveries Model Data</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No. Promises to Pay Made in the last 3 months</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No. of  Broken PTPs made in the last 6 months</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No. of right party contacts made in the last 12 months</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Time since last collections call</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Time since last payment</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800" dirty="0" err="1">
                <a:latin typeface="Arial" charset="0"/>
                <a:cs typeface="Arial" charset="0"/>
              </a:rPr>
              <a:t>Contactability</a:t>
            </a:r>
            <a:r>
              <a:rPr lang="en-GB" sz="800" dirty="0">
                <a:latin typeface="Arial" charset="0"/>
                <a:cs typeface="Arial" charset="0"/>
              </a:rPr>
              <a:t> Flag</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Amt Collected last 3 months</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Number of Payment last 12 months </a:t>
            </a:r>
          </a:p>
          <a:p>
            <a:pPr marL="177800" indent="-177800" eaLnBrk="0" fontAlgn="base" hangingPunct="0">
              <a:lnSpc>
                <a:spcPct val="90000"/>
              </a:lnSpc>
              <a:spcBef>
                <a:spcPct val="20000"/>
              </a:spcBef>
              <a:spcAft>
                <a:spcPct val="20000"/>
              </a:spcAft>
              <a:buFont typeface="Arial" panose="020B0604020202020204" pitchFamily="34" charset="0"/>
              <a:buChar char="•"/>
            </a:pPr>
            <a:r>
              <a:rPr lang="en-GB" sz="800" dirty="0">
                <a:latin typeface="Arial" charset="0"/>
                <a:cs typeface="Arial" charset="0"/>
              </a:rPr>
              <a:t>Probability of Possession Given Default</a:t>
            </a:r>
            <a:endParaRPr lang="en-GB" sz="1200" dirty="0">
              <a:latin typeface="Arial" charset="0"/>
              <a:cs typeface="Arial" charset="0"/>
            </a:endParaRPr>
          </a:p>
        </p:txBody>
      </p:sp>
      <p:pic>
        <p:nvPicPr>
          <p:cNvPr id="3" name="Picture 2">
            <a:extLst>
              <a:ext uri="{FF2B5EF4-FFF2-40B4-BE49-F238E27FC236}">
                <a16:creationId xmlns:a16="http://schemas.microsoft.com/office/drawing/2014/main" id="{2FDA22C3-7DBF-E7BA-0823-5850702C4F79}"/>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5F911513-125E-AB62-5507-180361B10C67}"/>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2144495289"/>
      </p:ext>
    </p:extLst>
  </p:cSld>
  <p:clrMapOvr>
    <a:masterClrMapping/>
  </p:clrMapOvr>
  <p:transition spd="med">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094942" y="1975872"/>
            <a:ext cx="8094785" cy="22151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lvl1pPr algn="l" rtl="0" eaLnBrk="0" fontAlgn="base" hangingPunct="0">
              <a:lnSpc>
                <a:spcPct val="110000"/>
              </a:lnSpc>
              <a:spcBef>
                <a:spcPct val="0"/>
              </a:spcBef>
              <a:spcAft>
                <a:spcPct val="0"/>
              </a:spcAft>
              <a:defRPr sz="2400" b="1">
                <a:solidFill>
                  <a:schemeClr val="lt1"/>
                </a:solidFill>
                <a:latin typeface="+mn-lt"/>
                <a:ea typeface="+mn-ea"/>
                <a:cs typeface="+mn-cs"/>
              </a:defRPr>
            </a:lvl1pPr>
            <a:lvl2pPr algn="l" rtl="0" eaLnBrk="0" fontAlgn="base" hangingPunct="0">
              <a:lnSpc>
                <a:spcPct val="90000"/>
              </a:lnSpc>
              <a:spcBef>
                <a:spcPct val="0"/>
              </a:spcBef>
              <a:spcAft>
                <a:spcPct val="0"/>
              </a:spcAft>
              <a:defRPr sz="2400" b="1">
                <a:solidFill>
                  <a:schemeClr val="lt1"/>
                </a:solidFill>
                <a:latin typeface="+mn-lt"/>
                <a:ea typeface="+mn-ea"/>
                <a:cs typeface="+mn-cs"/>
              </a:defRPr>
            </a:lvl2pPr>
            <a:lvl3pPr algn="l" rtl="0" eaLnBrk="0" fontAlgn="base" hangingPunct="0">
              <a:lnSpc>
                <a:spcPct val="90000"/>
              </a:lnSpc>
              <a:spcBef>
                <a:spcPct val="0"/>
              </a:spcBef>
              <a:spcAft>
                <a:spcPct val="0"/>
              </a:spcAft>
              <a:defRPr sz="2400" b="1">
                <a:solidFill>
                  <a:schemeClr val="lt1"/>
                </a:solidFill>
                <a:latin typeface="+mn-lt"/>
                <a:ea typeface="+mn-ea"/>
                <a:cs typeface="+mn-cs"/>
              </a:defRPr>
            </a:lvl3pPr>
            <a:lvl4pPr algn="l" rtl="0" eaLnBrk="0" fontAlgn="base" hangingPunct="0">
              <a:lnSpc>
                <a:spcPct val="90000"/>
              </a:lnSpc>
              <a:spcBef>
                <a:spcPct val="0"/>
              </a:spcBef>
              <a:spcAft>
                <a:spcPct val="0"/>
              </a:spcAft>
              <a:defRPr sz="2400" b="1">
                <a:solidFill>
                  <a:schemeClr val="lt1"/>
                </a:solidFill>
                <a:latin typeface="+mn-lt"/>
                <a:ea typeface="+mn-ea"/>
                <a:cs typeface="+mn-cs"/>
              </a:defRPr>
            </a:lvl4pPr>
            <a:lvl5pPr algn="l" rtl="0" eaLnBrk="0" fontAlgn="base" hangingPunct="0">
              <a:lnSpc>
                <a:spcPct val="90000"/>
              </a:lnSpc>
              <a:spcBef>
                <a:spcPct val="0"/>
              </a:spcBef>
              <a:spcAft>
                <a:spcPct val="0"/>
              </a:spcAft>
              <a:defRPr sz="2400" b="1">
                <a:solidFill>
                  <a:schemeClr val="lt1"/>
                </a:solidFill>
                <a:latin typeface="+mn-lt"/>
                <a:ea typeface="+mn-ea"/>
                <a:cs typeface="+mn-cs"/>
              </a:defRPr>
            </a:lvl5pPr>
            <a:lvl6pPr marL="457200" algn="l" rtl="0" eaLnBrk="0" fontAlgn="base" hangingPunct="0">
              <a:lnSpc>
                <a:spcPct val="90000"/>
              </a:lnSpc>
              <a:spcBef>
                <a:spcPct val="0"/>
              </a:spcBef>
              <a:spcAft>
                <a:spcPct val="0"/>
              </a:spcAft>
              <a:defRPr sz="2400" b="1">
                <a:solidFill>
                  <a:schemeClr val="lt1"/>
                </a:solidFill>
                <a:latin typeface="+mn-lt"/>
                <a:ea typeface="+mn-ea"/>
                <a:cs typeface="+mn-cs"/>
              </a:defRPr>
            </a:lvl6pPr>
            <a:lvl7pPr marL="914400" algn="l" rtl="0" eaLnBrk="0" fontAlgn="base" hangingPunct="0">
              <a:lnSpc>
                <a:spcPct val="90000"/>
              </a:lnSpc>
              <a:spcBef>
                <a:spcPct val="0"/>
              </a:spcBef>
              <a:spcAft>
                <a:spcPct val="0"/>
              </a:spcAft>
              <a:defRPr sz="2400" b="1">
                <a:solidFill>
                  <a:schemeClr val="lt1"/>
                </a:solidFill>
                <a:latin typeface="+mn-lt"/>
                <a:ea typeface="+mn-ea"/>
                <a:cs typeface="+mn-cs"/>
              </a:defRPr>
            </a:lvl7pPr>
            <a:lvl8pPr marL="1371600" algn="l" rtl="0" eaLnBrk="0" fontAlgn="base" hangingPunct="0">
              <a:lnSpc>
                <a:spcPct val="90000"/>
              </a:lnSpc>
              <a:spcBef>
                <a:spcPct val="0"/>
              </a:spcBef>
              <a:spcAft>
                <a:spcPct val="0"/>
              </a:spcAft>
              <a:defRPr sz="2400" b="1">
                <a:solidFill>
                  <a:schemeClr val="lt1"/>
                </a:solidFill>
                <a:latin typeface="+mn-lt"/>
                <a:ea typeface="+mn-ea"/>
                <a:cs typeface="+mn-cs"/>
              </a:defRPr>
            </a:lvl8pPr>
            <a:lvl9pPr marL="1828800" algn="l" rtl="0" eaLnBrk="0" fontAlgn="base" hangingPunct="0">
              <a:lnSpc>
                <a:spcPct val="90000"/>
              </a:lnSpc>
              <a:spcBef>
                <a:spcPct val="0"/>
              </a:spcBef>
              <a:spcAft>
                <a:spcPct val="0"/>
              </a:spcAft>
              <a:defRPr sz="2400" b="1">
                <a:solidFill>
                  <a:schemeClr val="lt1"/>
                </a:solidFill>
                <a:latin typeface="+mn-lt"/>
                <a:ea typeface="+mn-ea"/>
                <a:cs typeface="+mn-cs"/>
              </a:defRPr>
            </a:lvl9pPr>
          </a:lstStyle>
          <a:p>
            <a:pPr algn="ctr">
              <a:defRPr/>
            </a:pPr>
            <a:r>
              <a:rPr lang="en-GB" sz="3600" dirty="0">
                <a:solidFill>
                  <a:schemeClr val="tx1"/>
                </a:solidFill>
              </a:rPr>
              <a:t>Questions</a:t>
            </a:r>
          </a:p>
        </p:txBody>
      </p:sp>
      <p:pic>
        <p:nvPicPr>
          <p:cNvPr id="2" name="Picture 1">
            <a:extLst>
              <a:ext uri="{FF2B5EF4-FFF2-40B4-BE49-F238E27FC236}">
                <a16:creationId xmlns:a16="http://schemas.microsoft.com/office/drawing/2014/main" id="{89A03196-F1AD-0A77-2273-42772DBE9C9B}"/>
              </a:ext>
            </a:extLst>
          </p:cNvPr>
          <p:cNvPicPr>
            <a:picLocks noChangeAspect="1"/>
          </p:cNvPicPr>
          <p:nvPr/>
        </p:nvPicPr>
        <p:blipFill>
          <a:blip r:embed="rId3"/>
          <a:stretch>
            <a:fillRect/>
          </a:stretch>
        </p:blipFill>
        <p:spPr>
          <a:xfrm>
            <a:off x="4785246" y="3302163"/>
            <a:ext cx="2621507" cy="493819"/>
          </a:xfrm>
          <a:prstGeom prst="rect">
            <a:avLst/>
          </a:prstGeom>
        </p:spPr>
      </p:pic>
    </p:spTree>
    <p:extLst>
      <p:ext uri="{BB962C8B-B14F-4D97-AF65-F5344CB8AC3E}">
        <p14:creationId xmlns:p14="http://schemas.microsoft.com/office/powerpoint/2010/main" val="3397057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3DC04-C246-6F32-48F4-CA85FB29FE63}"/>
              </a:ext>
            </a:extLst>
          </p:cNvPr>
          <p:cNvSpPr>
            <a:spLocks noGrp="1"/>
          </p:cNvSpPr>
          <p:nvPr>
            <p:ph type="title"/>
          </p:nvPr>
        </p:nvSpPr>
        <p:spPr>
          <a:xfrm>
            <a:off x="686834" y="1153572"/>
            <a:ext cx="3200400" cy="4461163"/>
          </a:xfrm>
        </p:spPr>
        <p:txBody>
          <a:bodyPr>
            <a:normAutofit/>
          </a:bodyPr>
          <a:lstStyle/>
          <a:p>
            <a:r>
              <a:rPr lang="en-GB">
                <a:solidFill>
                  <a:srgbClr val="FFFFFF"/>
                </a:solidFill>
              </a:rPr>
              <a:t>Exercise 2</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D7B130D-791A-D4BD-1731-2AE0C1A8BC12}"/>
              </a:ext>
            </a:extLst>
          </p:cNvPr>
          <p:cNvSpPr>
            <a:spLocks noGrp="1"/>
          </p:cNvSpPr>
          <p:nvPr>
            <p:ph idx="1"/>
          </p:nvPr>
        </p:nvSpPr>
        <p:spPr>
          <a:xfrm>
            <a:off x="4447308" y="591344"/>
            <a:ext cx="6906491" cy="5585619"/>
          </a:xfrm>
        </p:spPr>
        <p:txBody>
          <a:bodyPr anchor="ctr">
            <a:normAutofit/>
          </a:bodyPr>
          <a:lstStyle/>
          <a:p>
            <a:r>
              <a:rPr lang="en-GB" dirty="0"/>
              <a:t>Earlier we listed out areas where your bank may apply scoring concepts, now please list or revisit the data you would need to build upon the identified uses </a:t>
            </a:r>
          </a:p>
        </p:txBody>
      </p:sp>
      <p:pic>
        <p:nvPicPr>
          <p:cNvPr id="4" name="Picture 3">
            <a:extLst>
              <a:ext uri="{FF2B5EF4-FFF2-40B4-BE49-F238E27FC236}">
                <a16:creationId xmlns:a16="http://schemas.microsoft.com/office/drawing/2014/main" id="{80C1EB53-CF00-AC6D-DBFD-7267599E937E}"/>
              </a:ext>
            </a:extLst>
          </p:cNvPr>
          <p:cNvPicPr/>
          <p:nvPr/>
        </p:nvPicPr>
        <p:blipFill>
          <a:blip r:embed="rId2"/>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2199319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4E833D-69DB-966E-F34D-0F50A0897D2E}"/>
              </a:ext>
            </a:extLst>
          </p:cNvPr>
          <p:cNvSpPr>
            <a:spLocks noGrp="1"/>
          </p:cNvSpPr>
          <p:nvPr>
            <p:ph type="title"/>
          </p:nvPr>
        </p:nvSpPr>
        <p:spPr>
          <a:xfrm>
            <a:off x="686834" y="1153572"/>
            <a:ext cx="3200400" cy="4461163"/>
          </a:xfrm>
        </p:spPr>
        <p:txBody>
          <a:bodyPr>
            <a:normAutofit/>
          </a:bodyPr>
          <a:lstStyle/>
          <a:p>
            <a:r>
              <a:rPr lang="en-GB">
                <a:solidFill>
                  <a:srgbClr val="FFFFFF"/>
                </a:solidFill>
              </a:rPr>
              <a:t>Discussion Area – Exercise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C3672D-3583-2BC8-6400-B45DECA40EA8}"/>
              </a:ext>
            </a:extLst>
          </p:cNvPr>
          <p:cNvSpPr>
            <a:spLocks noGrp="1"/>
          </p:cNvSpPr>
          <p:nvPr>
            <p:ph idx="1"/>
          </p:nvPr>
        </p:nvSpPr>
        <p:spPr>
          <a:xfrm>
            <a:off x="4447308" y="591344"/>
            <a:ext cx="6906491" cy="5585619"/>
          </a:xfrm>
        </p:spPr>
        <p:txBody>
          <a:bodyPr anchor="ctr">
            <a:normAutofit/>
          </a:bodyPr>
          <a:lstStyle/>
          <a:p>
            <a:pPr marL="0" indent="0">
              <a:buNone/>
            </a:pPr>
            <a:r>
              <a:rPr lang="en-GB" dirty="0"/>
              <a:t>Let’s Talk Data for ABC Bank Scoring Concepts </a:t>
            </a:r>
          </a:p>
          <a:p>
            <a:endParaRPr lang="en-GB" dirty="0"/>
          </a:p>
          <a:p>
            <a:endParaRPr lang="en-GB" dirty="0"/>
          </a:p>
          <a:p>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A10B7B86-F485-A3A3-8ABF-CC9A54DE4D3A}"/>
              </a:ext>
            </a:extLst>
          </p:cNvPr>
          <p:cNvPicPr/>
          <p:nvPr/>
        </p:nvPicPr>
        <p:blipFill>
          <a:blip r:embed="rId2"/>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2109347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048608" y="2044883"/>
            <a:ext cx="8094785" cy="22151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lvl1pPr algn="l" rtl="0" eaLnBrk="0" fontAlgn="base" hangingPunct="0">
              <a:lnSpc>
                <a:spcPct val="110000"/>
              </a:lnSpc>
              <a:spcBef>
                <a:spcPct val="0"/>
              </a:spcBef>
              <a:spcAft>
                <a:spcPct val="0"/>
              </a:spcAft>
              <a:defRPr sz="2400" b="1">
                <a:solidFill>
                  <a:schemeClr val="lt1"/>
                </a:solidFill>
                <a:latin typeface="+mn-lt"/>
                <a:ea typeface="+mn-ea"/>
                <a:cs typeface="+mn-cs"/>
              </a:defRPr>
            </a:lvl1pPr>
            <a:lvl2pPr algn="l" rtl="0" eaLnBrk="0" fontAlgn="base" hangingPunct="0">
              <a:lnSpc>
                <a:spcPct val="90000"/>
              </a:lnSpc>
              <a:spcBef>
                <a:spcPct val="0"/>
              </a:spcBef>
              <a:spcAft>
                <a:spcPct val="0"/>
              </a:spcAft>
              <a:defRPr sz="2400" b="1">
                <a:solidFill>
                  <a:schemeClr val="lt1"/>
                </a:solidFill>
                <a:latin typeface="+mn-lt"/>
                <a:ea typeface="+mn-ea"/>
                <a:cs typeface="+mn-cs"/>
              </a:defRPr>
            </a:lvl2pPr>
            <a:lvl3pPr algn="l" rtl="0" eaLnBrk="0" fontAlgn="base" hangingPunct="0">
              <a:lnSpc>
                <a:spcPct val="90000"/>
              </a:lnSpc>
              <a:spcBef>
                <a:spcPct val="0"/>
              </a:spcBef>
              <a:spcAft>
                <a:spcPct val="0"/>
              </a:spcAft>
              <a:defRPr sz="2400" b="1">
                <a:solidFill>
                  <a:schemeClr val="lt1"/>
                </a:solidFill>
                <a:latin typeface="+mn-lt"/>
                <a:ea typeface="+mn-ea"/>
                <a:cs typeface="+mn-cs"/>
              </a:defRPr>
            </a:lvl3pPr>
            <a:lvl4pPr algn="l" rtl="0" eaLnBrk="0" fontAlgn="base" hangingPunct="0">
              <a:lnSpc>
                <a:spcPct val="90000"/>
              </a:lnSpc>
              <a:spcBef>
                <a:spcPct val="0"/>
              </a:spcBef>
              <a:spcAft>
                <a:spcPct val="0"/>
              </a:spcAft>
              <a:defRPr sz="2400" b="1">
                <a:solidFill>
                  <a:schemeClr val="lt1"/>
                </a:solidFill>
                <a:latin typeface="+mn-lt"/>
                <a:ea typeface="+mn-ea"/>
                <a:cs typeface="+mn-cs"/>
              </a:defRPr>
            </a:lvl4pPr>
            <a:lvl5pPr algn="l" rtl="0" eaLnBrk="0" fontAlgn="base" hangingPunct="0">
              <a:lnSpc>
                <a:spcPct val="90000"/>
              </a:lnSpc>
              <a:spcBef>
                <a:spcPct val="0"/>
              </a:spcBef>
              <a:spcAft>
                <a:spcPct val="0"/>
              </a:spcAft>
              <a:defRPr sz="2400" b="1">
                <a:solidFill>
                  <a:schemeClr val="lt1"/>
                </a:solidFill>
                <a:latin typeface="+mn-lt"/>
                <a:ea typeface="+mn-ea"/>
                <a:cs typeface="+mn-cs"/>
              </a:defRPr>
            </a:lvl5pPr>
            <a:lvl6pPr marL="457200" algn="l" rtl="0" eaLnBrk="0" fontAlgn="base" hangingPunct="0">
              <a:lnSpc>
                <a:spcPct val="90000"/>
              </a:lnSpc>
              <a:spcBef>
                <a:spcPct val="0"/>
              </a:spcBef>
              <a:spcAft>
                <a:spcPct val="0"/>
              </a:spcAft>
              <a:defRPr sz="2400" b="1">
                <a:solidFill>
                  <a:schemeClr val="lt1"/>
                </a:solidFill>
                <a:latin typeface="+mn-lt"/>
                <a:ea typeface="+mn-ea"/>
                <a:cs typeface="+mn-cs"/>
              </a:defRPr>
            </a:lvl6pPr>
            <a:lvl7pPr marL="914400" algn="l" rtl="0" eaLnBrk="0" fontAlgn="base" hangingPunct="0">
              <a:lnSpc>
                <a:spcPct val="90000"/>
              </a:lnSpc>
              <a:spcBef>
                <a:spcPct val="0"/>
              </a:spcBef>
              <a:spcAft>
                <a:spcPct val="0"/>
              </a:spcAft>
              <a:defRPr sz="2400" b="1">
                <a:solidFill>
                  <a:schemeClr val="lt1"/>
                </a:solidFill>
                <a:latin typeface="+mn-lt"/>
                <a:ea typeface="+mn-ea"/>
                <a:cs typeface="+mn-cs"/>
              </a:defRPr>
            </a:lvl7pPr>
            <a:lvl8pPr marL="1371600" algn="l" rtl="0" eaLnBrk="0" fontAlgn="base" hangingPunct="0">
              <a:lnSpc>
                <a:spcPct val="90000"/>
              </a:lnSpc>
              <a:spcBef>
                <a:spcPct val="0"/>
              </a:spcBef>
              <a:spcAft>
                <a:spcPct val="0"/>
              </a:spcAft>
              <a:defRPr sz="2400" b="1">
                <a:solidFill>
                  <a:schemeClr val="lt1"/>
                </a:solidFill>
                <a:latin typeface="+mn-lt"/>
                <a:ea typeface="+mn-ea"/>
                <a:cs typeface="+mn-cs"/>
              </a:defRPr>
            </a:lvl8pPr>
            <a:lvl9pPr marL="1828800" algn="l" rtl="0" eaLnBrk="0" fontAlgn="base" hangingPunct="0">
              <a:lnSpc>
                <a:spcPct val="90000"/>
              </a:lnSpc>
              <a:spcBef>
                <a:spcPct val="0"/>
              </a:spcBef>
              <a:spcAft>
                <a:spcPct val="0"/>
              </a:spcAft>
              <a:defRPr sz="2400" b="1">
                <a:solidFill>
                  <a:schemeClr val="lt1"/>
                </a:solidFill>
                <a:latin typeface="+mn-lt"/>
                <a:ea typeface="+mn-ea"/>
                <a:cs typeface="+mn-cs"/>
              </a:defRPr>
            </a:lvl9pPr>
          </a:lstStyle>
          <a:p>
            <a:pPr algn="ctr">
              <a:defRPr/>
            </a:pPr>
            <a:r>
              <a:rPr lang="en-GB" sz="3600" dirty="0">
                <a:solidFill>
                  <a:schemeClr val="tx1"/>
                </a:solidFill>
              </a:rPr>
              <a:t>Modelling Steps</a:t>
            </a:r>
          </a:p>
        </p:txBody>
      </p:sp>
    </p:spTree>
    <p:extLst>
      <p:ext uri="{BB962C8B-B14F-4D97-AF65-F5344CB8AC3E}">
        <p14:creationId xmlns:p14="http://schemas.microsoft.com/office/powerpoint/2010/main" val="3565204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EFCDBE-3C7E-4A73-7748-33CE7BDD7D31}"/>
              </a:ext>
            </a:extLst>
          </p:cNvPr>
          <p:cNvPicPr/>
          <p:nvPr/>
        </p:nvPicPr>
        <p:blipFill>
          <a:blip r:embed="rId2"/>
          <a:srcRect/>
          <a:stretch>
            <a:fillRect/>
          </a:stretch>
        </p:blipFill>
        <p:spPr>
          <a:xfrm>
            <a:off x="11073526" y="6020554"/>
            <a:ext cx="1118474" cy="837446"/>
          </a:xfrm>
          <a:prstGeom prst="rect">
            <a:avLst/>
          </a:prstGeom>
          <a:noFill/>
          <a:ln>
            <a:noFill/>
            <a:prstDash/>
          </a:ln>
        </p:spPr>
      </p:pic>
      <p:sp>
        <p:nvSpPr>
          <p:cNvPr id="13" name="Title 1">
            <a:extLst>
              <a:ext uri="{FF2B5EF4-FFF2-40B4-BE49-F238E27FC236}">
                <a16:creationId xmlns:a16="http://schemas.microsoft.com/office/drawing/2014/main" id="{684DF8DB-AB5D-39AD-0B36-4419B87067E0}"/>
              </a:ext>
            </a:extLst>
          </p:cNvPr>
          <p:cNvSpPr>
            <a:spLocks noGrp="1"/>
          </p:cNvSpPr>
          <p:nvPr>
            <p:ph type="title"/>
          </p:nvPr>
        </p:nvSpPr>
        <p:spPr>
          <a:xfrm>
            <a:off x="374472" y="230829"/>
            <a:ext cx="11443056" cy="1361911"/>
          </a:xfrm>
        </p:spPr>
        <p:txBody>
          <a:bodyPr>
            <a:noAutofit/>
          </a:bodyPr>
          <a:lstStyle/>
          <a:p>
            <a:pPr>
              <a:lnSpc>
                <a:spcPts val="3200"/>
              </a:lnSpc>
              <a:spcBef>
                <a:spcPts val="600"/>
              </a:spcBef>
              <a:spcAft>
                <a:spcPts val="500"/>
              </a:spcAft>
              <a:defRPr/>
            </a:pPr>
            <a:br>
              <a:rPr lang="en-SG" dirty="0">
                <a:solidFill>
                  <a:schemeClr val="accent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en-SG" dirty="0"/>
              <a:t>Scorecard Development Steps</a:t>
            </a:r>
            <a:br>
              <a:rPr lang="en-SG" sz="3200" b="1" dirty="0">
                <a:solidFill>
                  <a:schemeClr val="accent1"/>
                </a:solidFill>
                <a:ea typeface="Malgun Gothic Semilight" panose="020B0502040204020203" pitchFamily="34" charset="-128"/>
                <a:cs typeface="Malgun Gothic Semilight" panose="020B0502040204020203" pitchFamily="34" charset="-128"/>
              </a:rPr>
            </a:br>
            <a:br>
              <a:rPr lang="en-SG" sz="3200" b="1" dirty="0">
                <a:solidFill>
                  <a:schemeClr val="accent1"/>
                </a:solidFill>
                <a:ea typeface="Malgun Gothic Semilight" panose="020B0502040204020203" pitchFamily="34" charset="-128"/>
                <a:cs typeface="Malgun Gothic Semilight" panose="020B0502040204020203" pitchFamily="34" charset="-128"/>
              </a:rPr>
            </a:br>
            <a:br>
              <a:rPr lang="en-SG" sz="2000" dirty="0">
                <a:solidFill>
                  <a:schemeClr val="accent1"/>
                </a:solidFill>
                <a:ea typeface="Malgun Gothic Semilight" panose="020B0502040204020203" pitchFamily="34" charset="-128"/>
                <a:cs typeface="Malgun Gothic Semilight" panose="020B0502040204020203" pitchFamily="34" charset="-128"/>
              </a:rPr>
            </a:br>
            <a:endParaRPr lang="en-GB" sz="2000" dirty="0">
              <a:solidFill>
                <a:schemeClr val="accent1"/>
              </a:solidFill>
              <a:ea typeface="Malgun Gothic Semilight" panose="020B0502040204020203" pitchFamily="34" charset="-128"/>
              <a:cs typeface="Malgun Gothic Semilight" panose="020B0502040204020203" pitchFamily="34" charset="-128"/>
            </a:endParaRPr>
          </a:p>
        </p:txBody>
      </p:sp>
      <p:sp>
        <p:nvSpPr>
          <p:cNvPr id="34" name="Oval 33">
            <a:extLst>
              <a:ext uri="{FF2B5EF4-FFF2-40B4-BE49-F238E27FC236}">
                <a16:creationId xmlns:a16="http://schemas.microsoft.com/office/drawing/2014/main" id="{F6915E6E-32A5-284E-2C67-53CE353E7E33}"/>
              </a:ext>
            </a:extLst>
          </p:cNvPr>
          <p:cNvSpPr/>
          <p:nvPr/>
        </p:nvSpPr>
        <p:spPr>
          <a:xfrm>
            <a:off x="339213" y="2186551"/>
            <a:ext cx="1700981" cy="1229032"/>
          </a:xfrm>
          <a:prstGeom prst="ellipse">
            <a:avLst/>
          </a:prstGeom>
          <a:solidFill>
            <a:srgbClr val="0E2841">
              <a:lumMod val="25000"/>
              <a:lumOff val="75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ptos" panose="02110004020202020204"/>
                <a:ea typeface="+mn-ea"/>
                <a:cs typeface="+mn-cs"/>
              </a:rPr>
              <a:t>Design and Data Requirements</a:t>
            </a:r>
          </a:p>
        </p:txBody>
      </p:sp>
      <p:sp>
        <p:nvSpPr>
          <p:cNvPr id="35" name="Oval 34">
            <a:extLst>
              <a:ext uri="{FF2B5EF4-FFF2-40B4-BE49-F238E27FC236}">
                <a16:creationId xmlns:a16="http://schemas.microsoft.com/office/drawing/2014/main" id="{C195EF2E-01A6-0981-4DF6-D493CDFF40A8}"/>
              </a:ext>
            </a:extLst>
          </p:cNvPr>
          <p:cNvSpPr/>
          <p:nvPr/>
        </p:nvSpPr>
        <p:spPr>
          <a:xfrm>
            <a:off x="3077497" y="2186551"/>
            <a:ext cx="1700981" cy="1229032"/>
          </a:xfrm>
          <a:prstGeom prst="ellipse">
            <a:avLst/>
          </a:prstGeom>
          <a:solidFill>
            <a:srgbClr val="0E2841">
              <a:lumMod val="50000"/>
              <a:lumOff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ptos" panose="02110004020202020204"/>
                <a:ea typeface="+mn-ea"/>
                <a:cs typeface="+mn-cs"/>
              </a:rPr>
              <a:t>Initial Analysis</a:t>
            </a:r>
          </a:p>
        </p:txBody>
      </p:sp>
      <p:sp>
        <p:nvSpPr>
          <p:cNvPr id="36" name="Oval 35">
            <a:extLst>
              <a:ext uri="{FF2B5EF4-FFF2-40B4-BE49-F238E27FC236}">
                <a16:creationId xmlns:a16="http://schemas.microsoft.com/office/drawing/2014/main" id="{3844E4B5-EB7E-4291-B4BB-C511D84DAE0F}"/>
              </a:ext>
            </a:extLst>
          </p:cNvPr>
          <p:cNvSpPr/>
          <p:nvPr/>
        </p:nvSpPr>
        <p:spPr>
          <a:xfrm>
            <a:off x="10151806" y="2199968"/>
            <a:ext cx="1700981" cy="1229032"/>
          </a:xfrm>
          <a:prstGeom prst="ellipse">
            <a:avLst/>
          </a:prstGeom>
          <a:solidFill>
            <a:srgbClr val="0E2841">
              <a:lumMod val="50000"/>
              <a:lumOff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ptos" panose="02110004020202020204"/>
                <a:ea typeface="+mn-ea"/>
                <a:cs typeface="+mn-cs"/>
              </a:rPr>
              <a:t>Modelling </a:t>
            </a:r>
            <a:r>
              <a:rPr kumimoji="0" lang="en-GB" sz="1200" b="0" i="0" u="none" strike="noStrike" kern="0" cap="none" spc="0" normalizeH="0" baseline="0" noProof="0" dirty="0" err="1">
                <a:ln>
                  <a:noFill/>
                </a:ln>
                <a:solidFill>
                  <a:prstClr val="white"/>
                </a:solidFill>
                <a:effectLst/>
                <a:uLnTx/>
                <a:uFillTx/>
                <a:latin typeface="Aptos" panose="02110004020202020204"/>
                <a:ea typeface="+mn-ea"/>
                <a:cs typeface="+mn-cs"/>
              </a:rPr>
              <a:t>incl</a:t>
            </a:r>
            <a:r>
              <a:rPr kumimoji="0" lang="en-GB" sz="1200" b="0" i="0" u="none" strike="noStrike" kern="0" cap="none" spc="0" normalizeH="0" baseline="0" noProof="0" dirty="0">
                <a:ln>
                  <a:noFill/>
                </a:ln>
                <a:solidFill>
                  <a:prstClr val="white"/>
                </a:solidFill>
                <a:effectLst/>
                <a:uLnTx/>
                <a:uFillTx/>
                <a:latin typeface="Aptos" panose="02110004020202020204"/>
                <a:ea typeface="+mn-ea"/>
                <a:cs typeface="+mn-cs"/>
              </a:rPr>
              <a:t> Reject Inference</a:t>
            </a:r>
          </a:p>
        </p:txBody>
      </p:sp>
      <p:sp>
        <p:nvSpPr>
          <p:cNvPr id="37" name="Arrow: Right 36">
            <a:extLst>
              <a:ext uri="{FF2B5EF4-FFF2-40B4-BE49-F238E27FC236}">
                <a16:creationId xmlns:a16="http://schemas.microsoft.com/office/drawing/2014/main" id="{0B0371AF-29B5-81B2-C4DC-E57C3ECCCB97}"/>
              </a:ext>
            </a:extLst>
          </p:cNvPr>
          <p:cNvSpPr/>
          <p:nvPr/>
        </p:nvSpPr>
        <p:spPr>
          <a:xfrm>
            <a:off x="2177846" y="2569768"/>
            <a:ext cx="761999" cy="484632"/>
          </a:xfrm>
          <a:prstGeom prst="rightArrow">
            <a:avLst/>
          </a:prstGeom>
          <a:solidFill>
            <a:srgbClr val="196B24">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8" name="Arrow: Right 37">
            <a:extLst>
              <a:ext uri="{FF2B5EF4-FFF2-40B4-BE49-F238E27FC236}">
                <a16:creationId xmlns:a16="http://schemas.microsoft.com/office/drawing/2014/main" id="{944F6E1C-5BA5-FE42-1982-5E899B7276F6}"/>
              </a:ext>
            </a:extLst>
          </p:cNvPr>
          <p:cNvSpPr/>
          <p:nvPr/>
        </p:nvSpPr>
        <p:spPr>
          <a:xfrm>
            <a:off x="4960374" y="2569768"/>
            <a:ext cx="761999" cy="484632"/>
          </a:xfrm>
          <a:prstGeom prst="rightArrow">
            <a:avLst/>
          </a:prstGeom>
          <a:solidFill>
            <a:srgbClr val="196B24">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9" name="Arrow: Right 38">
            <a:extLst>
              <a:ext uri="{FF2B5EF4-FFF2-40B4-BE49-F238E27FC236}">
                <a16:creationId xmlns:a16="http://schemas.microsoft.com/office/drawing/2014/main" id="{9C031B93-3478-0ACA-3935-265EB95E236F}"/>
              </a:ext>
            </a:extLst>
          </p:cNvPr>
          <p:cNvSpPr/>
          <p:nvPr/>
        </p:nvSpPr>
        <p:spPr>
          <a:xfrm>
            <a:off x="8709636" y="2571363"/>
            <a:ext cx="761999" cy="484632"/>
          </a:xfrm>
          <a:prstGeom prst="rightArrow">
            <a:avLst/>
          </a:prstGeom>
          <a:solidFill>
            <a:srgbClr val="196B24">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0" name="Oval 39">
            <a:extLst>
              <a:ext uri="{FF2B5EF4-FFF2-40B4-BE49-F238E27FC236}">
                <a16:creationId xmlns:a16="http://schemas.microsoft.com/office/drawing/2014/main" id="{60F58A11-C477-075C-5A94-E17C1B227461}"/>
              </a:ext>
            </a:extLst>
          </p:cNvPr>
          <p:cNvSpPr/>
          <p:nvPr/>
        </p:nvSpPr>
        <p:spPr>
          <a:xfrm>
            <a:off x="6730180" y="4890677"/>
            <a:ext cx="1700981" cy="1229032"/>
          </a:xfrm>
          <a:prstGeom prst="ellipse">
            <a:avLst/>
          </a:prstGeom>
          <a:solidFill>
            <a:srgbClr val="0E2841">
              <a:lumMod val="50000"/>
              <a:lumOff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ptos" panose="02110004020202020204"/>
                <a:ea typeface="+mn-ea"/>
                <a:cs typeface="+mn-cs"/>
              </a:rPr>
              <a:t>Model Diagnostics</a:t>
            </a:r>
          </a:p>
        </p:txBody>
      </p:sp>
      <p:sp>
        <p:nvSpPr>
          <p:cNvPr id="41" name="Oval 40">
            <a:extLst>
              <a:ext uri="{FF2B5EF4-FFF2-40B4-BE49-F238E27FC236}">
                <a16:creationId xmlns:a16="http://schemas.microsoft.com/office/drawing/2014/main" id="{3BD24811-5647-BC9B-4C68-5AE5E8721086}"/>
              </a:ext>
            </a:extLst>
          </p:cNvPr>
          <p:cNvSpPr/>
          <p:nvPr/>
        </p:nvSpPr>
        <p:spPr>
          <a:xfrm>
            <a:off x="6386053" y="2199968"/>
            <a:ext cx="1700981" cy="1229032"/>
          </a:xfrm>
          <a:prstGeom prst="ellipse">
            <a:avLst/>
          </a:prstGeom>
          <a:solidFill>
            <a:srgbClr val="0E2841">
              <a:lumMod val="25000"/>
              <a:lumOff val="75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ptos" panose="02110004020202020204"/>
                <a:ea typeface="+mn-ea"/>
                <a:cs typeface="+mn-cs"/>
              </a:rPr>
              <a:t>Variable Reduction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a:solidFill>
                  <a:prstClr val="white"/>
                </a:solidFill>
                <a:latin typeface="Aptos" panose="02110004020202020204"/>
              </a:rPr>
              <a:t>(PCA, Correlation, </a:t>
            </a:r>
            <a:r>
              <a:rPr lang="en-GB" sz="1200" kern="0" dirty="0" err="1">
                <a:solidFill>
                  <a:prstClr val="white"/>
                </a:solidFill>
                <a:latin typeface="Aptos" panose="02110004020202020204"/>
              </a:rPr>
              <a:t>VoI</a:t>
            </a:r>
            <a:r>
              <a:rPr lang="en-GB" sz="1200" kern="0" dirty="0">
                <a:solidFill>
                  <a:prstClr val="white"/>
                </a:solidFill>
                <a:latin typeface="Aptos" panose="02110004020202020204"/>
              </a:rPr>
              <a:t>)</a:t>
            </a:r>
            <a:endParaRPr kumimoji="0" lang="en-GB"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2" name="Oval 41">
            <a:extLst>
              <a:ext uri="{FF2B5EF4-FFF2-40B4-BE49-F238E27FC236}">
                <a16:creationId xmlns:a16="http://schemas.microsoft.com/office/drawing/2014/main" id="{8E9DFC69-2082-75A3-E181-34747C9D8A30}"/>
              </a:ext>
            </a:extLst>
          </p:cNvPr>
          <p:cNvSpPr/>
          <p:nvPr/>
        </p:nvSpPr>
        <p:spPr>
          <a:xfrm>
            <a:off x="10151805" y="4890677"/>
            <a:ext cx="1700981" cy="1229032"/>
          </a:xfrm>
          <a:prstGeom prst="ellipse">
            <a:avLst/>
          </a:prstGeom>
          <a:solidFill>
            <a:srgbClr val="0E2841">
              <a:lumMod val="50000"/>
              <a:lumOff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ptos" panose="02110004020202020204"/>
                <a:ea typeface="+mn-ea"/>
                <a:cs typeface="+mn-cs"/>
              </a:rPr>
              <a:t>Strategy Develop</a:t>
            </a:r>
          </a:p>
        </p:txBody>
      </p:sp>
      <p:sp>
        <p:nvSpPr>
          <p:cNvPr id="43" name="Arrow: Right 42">
            <a:extLst>
              <a:ext uri="{FF2B5EF4-FFF2-40B4-BE49-F238E27FC236}">
                <a16:creationId xmlns:a16="http://schemas.microsoft.com/office/drawing/2014/main" id="{D00C8BC4-D4B7-D2E8-5797-BF4D7E0E41BB}"/>
              </a:ext>
            </a:extLst>
          </p:cNvPr>
          <p:cNvSpPr/>
          <p:nvPr/>
        </p:nvSpPr>
        <p:spPr>
          <a:xfrm>
            <a:off x="8910483" y="5262877"/>
            <a:ext cx="761999" cy="484632"/>
          </a:xfrm>
          <a:prstGeom prst="rightArrow">
            <a:avLst/>
          </a:prstGeom>
          <a:solidFill>
            <a:srgbClr val="196B24">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4" name="Arrow: Right 43">
            <a:extLst>
              <a:ext uri="{FF2B5EF4-FFF2-40B4-BE49-F238E27FC236}">
                <a16:creationId xmlns:a16="http://schemas.microsoft.com/office/drawing/2014/main" id="{44DE3610-2638-F0B0-AF9A-81821A71A990}"/>
              </a:ext>
            </a:extLst>
          </p:cNvPr>
          <p:cNvSpPr/>
          <p:nvPr/>
        </p:nvSpPr>
        <p:spPr>
          <a:xfrm rot="7912048">
            <a:off x="8291073" y="3954043"/>
            <a:ext cx="2088605" cy="484632"/>
          </a:xfrm>
          <a:prstGeom prst="rightArrow">
            <a:avLst/>
          </a:prstGeom>
          <a:solidFill>
            <a:srgbClr val="196B24">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5" name="TextBox 44">
            <a:extLst>
              <a:ext uri="{FF2B5EF4-FFF2-40B4-BE49-F238E27FC236}">
                <a16:creationId xmlns:a16="http://schemas.microsoft.com/office/drawing/2014/main" id="{0FAD0DF1-0D58-EA5F-EB45-229BCA69C4D7}"/>
              </a:ext>
            </a:extLst>
          </p:cNvPr>
          <p:cNvSpPr txBox="1"/>
          <p:nvPr/>
        </p:nvSpPr>
        <p:spPr>
          <a:xfrm>
            <a:off x="3077497" y="3750867"/>
            <a:ext cx="2747419" cy="1384995"/>
          </a:xfrm>
          <a:prstGeom prst="rect">
            <a:avLst/>
          </a:prstGeom>
          <a:noFill/>
        </p:spPr>
        <p:txBody>
          <a:bodyPr wrap="none" rtlCol="0">
            <a:spAutoFit/>
          </a:bodyPr>
          <a:lstStyle/>
          <a:p>
            <a:r>
              <a:rPr lang="en-GB" sz="1200" b="1" u="sng" dirty="0">
                <a:solidFill>
                  <a:prstClr val="black"/>
                </a:solidFill>
                <a:latin typeface="Aptos" panose="02110004020202020204"/>
              </a:rPr>
              <a:t>Initial Analysis</a:t>
            </a:r>
          </a:p>
          <a:p>
            <a:pPr marL="285750" indent="-285750">
              <a:buFont typeface="Arial" panose="020B0604020202020204" pitchFamily="34" charset="0"/>
              <a:buChar char="•"/>
            </a:pPr>
            <a:r>
              <a:rPr lang="en-GB" sz="1200" dirty="0">
                <a:solidFill>
                  <a:prstClr val="black"/>
                </a:solidFill>
                <a:latin typeface="Aptos" panose="02110004020202020204"/>
              </a:rPr>
              <a:t>Data Read In</a:t>
            </a:r>
          </a:p>
          <a:p>
            <a:pPr marL="285750" indent="-285750">
              <a:buFont typeface="Arial" panose="020B0604020202020204" pitchFamily="34" charset="0"/>
              <a:buChar char="•"/>
            </a:pPr>
            <a:r>
              <a:rPr lang="en-GB" sz="1200" dirty="0">
                <a:solidFill>
                  <a:prstClr val="black"/>
                </a:solidFill>
                <a:latin typeface="Aptos" panose="02110004020202020204"/>
              </a:rPr>
              <a:t>Data Manipulation</a:t>
            </a:r>
          </a:p>
          <a:p>
            <a:pPr marL="285750" indent="-285750">
              <a:buFont typeface="Arial" panose="020B0604020202020204" pitchFamily="34" charset="0"/>
              <a:buChar char="•"/>
            </a:pPr>
            <a:r>
              <a:rPr lang="en-GB" sz="1200" dirty="0">
                <a:solidFill>
                  <a:prstClr val="black"/>
                </a:solidFill>
                <a:latin typeface="Aptos" panose="02110004020202020204"/>
              </a:rPr>
              <a:t>Performance Definitions</a:t>
            </a:r>
          </a:p>
          <a:p>
            <a:pPr marL="285750" indent="-285750">
              <a:buFont typeface="Arial" panose="020B0604020202020204" pitchFamily="34" charset="0"/>
              <a:buChar char="•"/>
            </a:pPr>
            <a:r>
              <a:rPr lang="en-GB" sz="1200" dirty="0">
                <a:solidFill>
                  <a:prstClr val="black"/>
                </a:solidFill>
                <a:latin typeface="Aptos" panose="02110004020202020204"/>
              </a:rPr>
              <a:t>Segmentation </a:t>
            </a:r>
          </a:p>
          <a:p>
            <a:pPr marL="285750" indent="-285750">
              <a:buFont typeface="Arial" panose="020B0604020202020204" pitchFamily="34" charset="0"/>
              <a:buChar char="•"/>
            </a:pPr>
            <a:r>
              <a:rPr lang="en-GB" sz="1200" dirty="0">
                <a:solidFill>
                  <a:prstClr val="black"/>
                </a:solidFill>
                <a:latin typeface="Aptos" panose="02110004020202020204"/>
              </a:rPr>
              <a:t>Sampling</a:t>
            </a:r>
          </a:p>
          <a:p>
            <a:pPr marL="285750" indent="-285750">
              <a:buFont typeface="Arial" panose="020B0604020202020204" pitchFamily="34" charset="0"/>
              <a:buChar char="•"/>
            </a:pPr>
            <a:r>
              <a:rPr lang="en-GB" sz="1200" dirty="0">
                <a:solidFill>
                  <a:prstClr val="black"/>
                </a:solidFill>
                <a:latin typeface="Aptos" panose="02110004020202020204"/>
              </a:rPr>
              <a:t>Initial Analysis Workshop &amp; Report</a:t>
            </a:r>
          </a:p>
        </p:txBody>
      </p:sp>
      <p:sp>
        <p:nvSpPr>
          <p:cNvPr id="46" name="TextBox 45">
            <a:extLst>
              <a:ext uri="{FF2B5EF4-FFF2-40B4-BE49-F238E27FC236}">
                <a16:creationId xmlns:a16="http://schemas.microsoft.com/office/drawing/2014/main" id="{57179FA4-B13D-A49D-4035-05C6BFF83FF5}"/>
              </a:ext>
            </a:extLst>
          </p:cNvPr>
          <p:cNvSpPr txBox="1"/>
          <p:nvPr/>
        </p:nvSpPr>
        <p:spPr>
          <a:xfrm>
            <a:off x="161456" y="3750867"/>
            <a:ext cx="2621073" cy="1200329"/>
          </a:xfrm>
          <a:prstGeom prst="rect">
            <a:avLst/>
          </a:prstGeom>
          <a:noFill/>
        </p:spPr>
        <p:txBody>
          <a:bodyPr wrap="square" rtlCol="0">
            <a:spAutoFit/>
          </a:bodyPr>
          <a:lstStyle/>
          <a:p>
            <a:r>
              <a:rPr lang="en-GB" sz="1200" b="1" u="sng" dirty="0">
                <a:solidFill>
                  <a:prstClr val="black"/>
                </a:solidFill>
                <a:latin typeface="Aptos" panose="02110004020202020204"/>
              </a:rPr>
              <a:t>Design</a:t>
            </a:r>
          </a:p>
          <a:p>
            <a:pPr marL="285750" indent="-285750">
              <a:buFont typeface="Arial" panose="020B0604020202020204" pitchFamily="34" charset="0"/>
              <a:buChar char="•"/>
            </a:pPr>
            <a:r>
              <a:rPr lang="en-GB" sz="1200" dirty="0">
                <a:solidFill>
                  <a:prstClr val="black"/>
                </a:solidFill>
                <a:latin typeface="Aptos" panose="02110004020202020204"/>
              </a:rPr>
              <a:t>Design Workshop</a:t>
            </a:r>
          </a:p>
          <a:p>
            <a:pPr marL="285750" indent="-285750">
              <a:buFont typeface="Arial" panose="020B0604020202020204" pitchFamily="34" charset="0"/>
              <a:buChar char="•"/>
            </a:pPr>
            <a:r>
              <a:rPr lang="en-GB" sz="1200" dirty="0">
                <a:solidFill>
                  <a:prstClr val="black"/>
                </a:solidFill>
                <a:latin typeface="Aptos" panose="02110004020202020204"/>
              </a:rPr>
              <a:t>Business Objective / Problem</a:t>
            </a:r>
          </a:p>
          <a:p>
            <a:pPr marL="285750" indent="-285750">
              <a:buFont typeface="Arial" panose="020B0604020202020204" pitchFamily="34" charset="0"/>
              <a:buChar char="•"/>
            </a:pPr>
            <a:r>
              <a:rPr lang="en-GB" sz="1200" dirty="0">
                <a:solidFill>
                  <a:prstClr val="black"/>
                </a:solidFill>
                <a:latin typeface="Aptos" panose="02110004020202020204"/>
              </a:rPr>
              <a:t>Data Availability</a:t>
            </a:r>
          </a:p>
          <a:p>
            <a:pPr marL="285750" indent="-285750">
              <a:buFont typeface="Arial" panose="020B0604020202020204" pitchFamily="34" charset="0"/>
              <a:buChar char="•"/>
            </a:pPr>
            <a:r>
              <a:rPr lang="en-GB" sz="1200" dirty="0">
                <a:solidFill>
                  <a:prstClr val="black"/>
                </a:solidFill>
                <a:latin typeface="Aptos" panose="02110004020202020204"/>
              </a:rPr>
              <a:t>Portfolio Nuances</a:t>
            </a:r>
          </a:p>
          <a:p>
            <a:pPr marL="285750" indent="-285750">
              <a:buFont typeface="Arial" panose="020B0604020202020204" pitchFamily="34" charset="0"/>
              <a:buChar char="•"/>
            </a:pPr>
            <a:r>
              <a:rPr lang="en-GB" sz="1200" dirty="0">
                <a:solidFill>
                  <a:prstClr val="black"/>
                </a:solidFill>
                <a:latin typeface="Aptos" panose="02110004020202020204"/>
              </a:rPr>
              <a:t>Design Document</a:t>
            </a:r>
          </a:p>
        </p:txBody>
      </p:sp>
      <p:sp>
        <p:nvSpPr>
          <p:cNvPr id="49" name="TextBox 48">
            <a:extLst>
              <a:ext uri="{FF2B5EF4-FFF2-40B4-BE49-F238E27FC236}">
                <a16:creationId xmlns:a16="http://schemas.microsoft.com/office/drawing/2014/main" id="{CC3BE356-74A1-C022-D424-E45900BBDC72}"/>
              </a:ext>
            </a:extLst>
          </p:cNvPr>
          <p:cNvSpPr txBox="1"/>
          <p:nvPr/>
        </p:nvSpPr>
        <p:spPr>
          <a:xfrm>
            <a:off x="9422691" y="927967"/>
            <a:ext cx="2777614" cy="1200329"/>
          </a:xfrm>
          <a:prstGeom prst="rect">
            <a:avLst/>
          </a:prstGeom>
          <a:noFill/>
        </p:spPr>
        <p:txBody>
          <a:bodyPr wrap="square" rtlCol="0">
            <a:spAutoFit/>
          </a:bodyPr>
          <a:lstStyle/>
          <a:p>
            <a:r>
              <a:rPr lang="en-GB" sz="1200" b="1" u="sng" dirty="0">
                <a:solidFill>
                  <a:prstClr val="black"/>
                </a:solidFill>
                <a:latin typeface="Aptos" panose="02110004020202020204"/>
              </a:rPr>
              <a:t>Modelling</a:t>
            </a:r>
          </a:p>
          <a:p>
            <a:pPr marL="285750" indent="-285750">
              <a:buFont typeface="Arial" panose="020B0604020202020204" pitchFamily="34" charset="0"/>
              <a:buChar char="•"/>
            </a:pPr>
            <a:r>
              <a:rPr lang="en-GB" sz="1200" dirty="0">
                <a:solidFill>
                  <a:prstClr val="black"/>
                </a:solidFill>
                <a:latin typeface="Aptos" panose="02110004020202020204"/>
              </a:rPr>
              <a:t>Characteristic Classing</a:t>
            </a:r>
          </a:p>
          <a:p>
            <a:pPr marL="285750" indent="-285750">
              <a:buFont typeface="Arial" panose="020B0604020202020204" pitchFamily="34" charset="0"/>
              <a:buChar char="•"/>
            </a:pPr>
            <a:r>
              <a:rPr lang="en-GB" sz="1200" dirty="0">
                <a:solidFill>
                  <a:prstClr val="black"/>
                </a:solidFill>
                <a:latin typeface="Aptos" panose="02110004020202020204"/>
              </a:rPr>
              <a:t>Modelling – Linear vs Logistic Regression</a:t>
            </a:r>
          </a:p>
          <a:p>
            <a:pPr marL="285750" indent="-285750">
              <a:buFont typeface="Arial" panose="020B0604020202020204" pitchFamily="34" charset="0"/>
              <a:buChar char="•"/>
            </a:pPr>
            <a:r>
              <a:rPr lang="en-GB" sz="1200" dirty="0">
                <a:solidFill>
                  <a:prstClr val="black"/>
                </a:solidFill>
                <a:latin typeface="Aptos" panose="02110004020202020204"/>
              </a:rPr>
              <a:t>Model Assessment &amp; Re-model</a:t>
            </a:r>
          </a:p>
          <a:p>
            <a:pPr marL="285750" indent="-285750">
              <a:buFont typeface="Arial" panose="020B0604020202020204" pitchFamily="34" charset="0"/>
              <a:buChar char="•"/>
            </a:pPr>
            <a:r>
              <a:rPr lang="en-GB" sz="1200" dirty="0">
                <a:solidFill>
                  <a:prstClr val="black"/>
                </a:solidFill>
                <a:latin typeface="Aptos" panose="02110004020202020204"/>
              </a:rPr>
              <a:t>Finalisation Workshop &amp; Report</a:t>
            </a:r>
          </a:p>
        </p:txBody>
      </p:sp>
      <p:sp>
        <p:nvSpPr>
          <p:cNvPr id="3" name="TextBox 2">
            <a:extLst>
              <a:ext uri="{FF2B5EF4-FFF2-40B4-BE49-F238E27FC236}">
                <a16:creationId xmlns:a16="http://schemas.microsoft.com/office/drawing/2014/main" id="{E643F46A-4981-19C9-FC89-E9F036BAEC3B}"/>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
        <p:nvSpPr>
          <p:cNvPr id="5" name="Rectangle: Rounded Corners 4">
            <a:extLst>
              <a:ext uri="{FF2B5EF4-FFF2-40B4-BE49-F238E27FC236}">
                <a16:creationId xmlns:a16="http://schemas.microsoft.com/office/drawing/2014/main" id="{63110994-FBA5-70E4-8256-74EDFEE5EAED}"/>
              </a:ext>
            </a:extLst>
          </p:cNvPr>
          <p:cNvSpPr/>
          <p:nvPr/>
        </p:nvSpPr>
        <p:spPr>
          <a:xfrm>
            <a:off x="338204" y="5647663"/>
            <a:ext cx="1700980" cy="91440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t>Essential that the design is correct and aligned to business requirements</a:t>
            </a:r>
          </a:p>
        </p:txBody>
      </p:sp>
      <p:sp>
        <p:nvSpPr>
          <p:cNvPr id="6" name="Rectangle: Rounded Corners 5">
            <a:extLst>
              <a:ext uri="{FF2B5EF4-FFF2-40B4-BE49-F238E27FC236}">
                <a16:creationId xmlns:a16="http://schemas.microsoft.com/office/drawing/2014/main" id="{0015DE7F-B73E-2065-ECCD-69D5BB5131D3}"/>
              </a:ext>
            </a:extLst>
          </p:cNvPr>
          <p:cNvSpPr/>
          <p:nvPr/>
        </p:nvSpPr>
        <p:spPr>
          <a:xfrm>
            <a:off x="3097727" y="5647663"/>
            <a:ext cx="1700980" cy="91440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t>Design is confirmed through data analysis</a:t>
            </a:r>
          </a:p>
          <a:p>
            <a:pPr algn="ctr"/>
            <a:r>
              <a:rPr lang="en-GB" sz="1000" dirty="0"/>
              <a:t>e.g. the performance definition, the development sample etc</a:t>
            </a:r>
          </a:p>
        </p:txBody>
      </p:sp>
      <p:sp>
        <p:nvSpPr>
          <p:cNvPr id="7" name="Rectangle: Rounded Corners 6">
            <a:extLst>
              <a:ext uri="{FF2B5EF4-FFF2-40B4-BE49-F238E27FC236}">
                <a16:creationId xmlns:a16="http://schemas.microsoft.com/office/drawing/2014/main" id="{B296D7CC-4DE2-5C18-20D9-9590E58E882D}"/>
              </a:ext>
            </a:extLst>
          </p:cNvPr>
          <p:cNvSpPr/>
          <p:nvPr/>
        </p:nvSpPr>
        <p:spPr>
          <a:xfrm>
            <a:off x="6476406" y="738291"/>
            <a:ext cx="1700980" cy="91440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t>Low predictive chars will be business logic check to determine whether they are considered for modelling</a:t>
            </a:r>
          </a:p>
        </p:txBody>
      </p:sp>
    </p:spTree>
    <p:extLst>
      <p:ext uri="{BB962C8B-B14F-4D97-AF65-F5344CB8AC3E}">
        <p14:creationId xmlns:p14="http://schemas.microsoft.com/office/powerpoint/2010/main" val="1148694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253397" y="37587"/>
            <a:ext cx="51640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Data Sample Construction</a:t>
            </a:r>
          </a:p>
        </p:txBody>
      </p:sp>
      <p:grpSp>
        <p:nvGrpSpPr>
          <p:cNvPr id="62" name="Group 61"/>
          <p:cNvGrpSpPr/>
          <p:nvPr/>
        </p:nvGrpSpPr>
        <p:grpSpPr>
          <a:xfrm>
            <a:off x="3898766" y="1259838"/>
            <a:ext cx="7314292" cy="2580137"/>
            <a:chOff x="2755766" y="1259837"/>
            <a:chExt cx="7314292" cy="2580137"/>
          </a:xfrm>
        </p:grpSpPr>
        <p:cxnSp>
          <p:nvCxnSpPr>
            <p:cNvPr id="5" name="Straight Connector 4"/>
            <p:cNvCxnSpPr/>
            <p:nvPr/>
          </p:nvCxnSpPr>
          <p:spPr bwMode="auto">
            <a:xfrm>
              <a:off x="3449171" y="1862418"/>
              <a:ext cx="5829300" cy="13447"/>
            </a:xfrm>
            <a:prstGeom prst="line">
              <a:avLst/>
            </a:prstGeom>
            <a:noFill/>
            <a:ln w="9525" cap="flat" cmpd="sng" algn="ctr">
              <a:solidFill>
                <a:schemeClr val="accent1"/>
              </a:solidFill>
              <a:prstDash val="solid"/>
              <a:round/>
              <a:headEnd type="none" w="med" len="med"/>
              <a:tailEnd type="none" w="med" len="med"/>
            </a:ln>
            <a:effectLst/>
          </p:spPr>
        </p:cxnSp>
        <p:cxnSp>
          <p:nvCxnSpPr>
            <p:cNvPr id="27" name="Straight Connector 26"/>
            <p:cNvCxnSpPr/>
            <p:nvPr/>
          </p:nvCxnSpPr>
          <p:spPr bwMode="auto">
            <a:xfrm>
              <a:off x="6336725" y="1504366"/>
              <a:ext cx="0" cy="922828"/>
            </a:xfrm>
            <a:prstGeom prst="line">
              <a:avLst/>
            </a:prstGeom>
            <a:noFill/>
            <a:ln w="9525" cap="flat" cmpd="sng" algn="ctr">
              <a:solidFill>
                <a:schemeClr val="accent1"/>
              </a:solidFill>
              <a:prstDash val="solid"/>
              <a:round/>
              <a:headEnd type="none" w="med" len="med"/>
              <a:tailEnd type="none" w="med" len="med"/>
            </a:ln>
            <a:effectLst/>
          </p:spPr>
        </p:cxnSp>
        <p:sp>
          <p:nvSpPr>
            <p:cNvPr id="31" name="Right Brace 30"/>
            <p:cNvSpPr/>
            <p:nvPr/>
          </p:nvSpPr>
          <p:spPr bwMode="auto">
            <a:xfrm rot="5400000">
              <a:off x="4753050" y="862694"/>
              <a:ext cx="268138" cy="2860863"/>
            </a:xfrm>
            <a:prstGeom prst="rightBrac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32" name="Right Brace 31"/>
            <p:cNvSpPr/>
            <p:nvPr/>
          </p:nvSpPr>
          <p:spPr bwMode="auto">
            <a:xfrm rot="5400000">
              <a:off x="7657660" y="873622"/>
              <a:ext cx="281587" cy="2852455"/>
            </a:xfrm>
            <a:prstGeom prst="rightBrac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cxnSp>
          <p:nvCxnSpPr>
            <p:cNvPr id="42" name="Straight Arrow Connector 41"/>
            <p:cNvCxnSpPr/>
            <p:nvPr/>
          </p:nvCxnSpPr>
          <p:spPr bwMode="auto">
            <a:xfrm flipV="1">
              <a:off x="3509682" y="2916644"/>
              <a:ext cx="5714999" cy="1"/>
            </a:xfrm>
            <a:prstGeom prst="straightConnector1">
              <a:avLst/>
            </a:prstGeom>
            <a:noFill/>
            <a:ln w="9525" cap="flat" cmpd="sng" algn="ctr">
              <a:solidFill>
                <a:schemeClr val="accent1"/>
              </a:solidFill>
              <a:prstDash val="solid"/>
              <a:round/>
              <a:headEnd type="none" w="med" len="med"/>
              <a:tailEnd type="triangle"/>
            </a:ln>
            <a:effectLst/>
          </p:spPr>
        </p:cxnSp>
        <p:cxnSp>
          <p:nvCxnSpPr>
            <p:cNvPr id="48" name="Straight Arrow Connector 47"/>
            <p:cNvCxnSpPr/>
            <p:nvPr/>
          </p:nvCxnSpPr>
          <p:spPr bwMode="auto">
            <a:xfrm flipH="1">
              <a:off x="9244624" y="1649667"/>
              <a:ext cx="31113" cy="1299760"/>
            </a:xfrm>
            <a:prstGeom prst="straightConnector1">
              <a:avLst/>
            </a:prstGeom>
            <a:noFill/>
            <a:ln w="9525" cap="flat" cmpd="sng" algn="ctr">
              <a:solidFill>
                <a:schemeClr val="accent1"/>
              </a:solidFill>
              <a:prstDash val="solid"/>
              <a:round/>
              <a:headEnd type="none" w="med" len="med"/>
              <a:tailEnd type="triangle"/>
            </a:ln>
            <a:effectLst/>
          </p:spPr>
        </p:cxnSp>
        <p:cxnSp>
          <p:nvCxnSpPr>
            <p:cNvPr id="49" name="Straight Arrow Connector 48"/>
            <p:cNvCxnSpPr/>
            <p:nvPr/>
          </p:nvCxnSpPr>
          <p:spPr bwMode="auto">
            <a:xfrm>
              <a:off x="6334546" y="2712360"/>
              <a:ext cx="4357" cy="237067"/>
            </a:xfrm>
            <a:prstGeom prst="straightConnector1">
              <a:avLst/>
            </a:prstGeom>
            <a:noFill/>
            <a:ln w="9525" cap="flat" cmpd="sng" algn="ctr">
              <a:solidFill>
                <a:schemeClr val="accent1"/>
              </a:solidFill>
              <a:prstDash val="solid"/>
              <a:round/>
              <a:headEnd type="none" w="med" len="med"/>
              <a:tailEnd type="triangle"/>
            </a:ln>
            <a:effectLst/>
          </p:spPr>
        </p:cxnSp>
        <p:cxnSp>
          <p:nvCxnSpPr>
            <p:cNvPr id="53" name="Straight Arrow Connector 52"/>
            <p:cNvCxnSpPr/>
            <p:nvPr/>
          </p:nvCxnSpPr>
          <p:spPr bwMode="auto">
            <a:xfrm>
              <a:off x="3505325" y="2712360"/>
              <a:ext cx="4357" cy="237067"/>
            </a:xfrm>
            <a:prstGeom prst="straightConnector1">
              <a:avLst/>
            </a:prstGeom>
            <a:noFill/>
            <a:ln w="9525" cap="flat" cmpd="sng" algn="ctr">
              <a:solidFill>
                <a:schemeClr val="accent1"/>
              </a:solidFill>
              <a:prstDash val="solid"/>
              <a:round/>
              <a:headEnd type="none" w="med" len="med"/>
              <a:tailEnd type="triangle"/>
            </a:ln>
            <a:effectLst/>
          </p:spPr>
        </p:cxnSp>
        <p:sp>
          <p:nvSpPr>
            <p:cNvPr id="54" name="TextBox 53"/>
            <p:cNvSpPr txBox="1"/>
            <p:nvPr/>
          </p:nvSpPr>
          <p:spPr>
            <a:xfrm>
              <a:off x="4131609" y="2385258"/>
              <a:ext cx="2401876" cy="369332"/>
            </a:xfrm>
            <a:prstGeom prst="rect">
              <a:avLst/>
            </a:prstGeom>
            <a:noFill/>
          </p:spPr>
          <p:txBody>
            <a:bodyPr wrap="none" rtlCol="0">
              <a:spAutoFit/>
            </a:bodyPr>
            <a:lstStyle/>
            <a:p>
              <a:r>
                <a:rPr lang="en-GB" dirty="0"/>
                <a:t>12 Months Applications</a:t>
              </a:r>
            </a:p>
          </p:txBody>
        </p:sp>
        <p:sp>
          <p:nvSpPr>
            <p:cNvPr id="55" name="TextBox 54"/>
            <p:cNvSpPr txBox="1"/>
            <p:nvPr/>
          </p:nvSpPr>
          <p:spPr>
            <a:xfrm>
              <a:off x="7075009" y="2385257"/>
              <a:ext cx="2458943" cy="369332"/>
            </a:xfrm>
            <a:prstGeom prst="rect">
              <a:avLst/>
            </a:prstGeom>
            <a:noFill/>
          </p:spPr>
          <p:txBody>
            <a:bodyPr wrap="none" rtlCol="0">
              <a:spAutoFit/>
            </a:bodyPr>
            <a:lstStyle/>
            <a:p>
              <a:r>
                <a:rPr lang="en-GB" dirty="0"/>
                <a:t>12 Months Performance</a:t>
              </a:r>
            </a:p>
          </p:txBody>
        </p:sp>
        <p:sp>
          <p:nvSpPr>
            <p:cNvPr id="56" name="TextBox 55"/>
            <p:cNvSpPr txBox="1"/>
            <p:nvPr/>
          </p:nvSpPr>
          <p:spPr>
            <a:xfrm>
              <a:off x="5762534" y="2913975"/>
              <a:ext cx="1202573" cy="923330"/>
            </a:xfrm>
            <a:prstGeom prst="rect">
              <a:avLst/>
            </a:prstGeom>
            <a:noFill/>
          </p:spPr>
          <p:txBody>
            <a:bodyPr wrap="none" rtlCol="0">
              <a:spAutoFit/>
            </a:bodyPr>
            <a:lstStyle/>
            <a:p>
              <a:pPr algn="ctr"/>
              <a:r>
                <a:rPr lang="en-GB" dirty="0"/>
                <a:t>12 </a:t>
              </a:r>
              <a:r>
                <a:rPr lang="en-GB" dirty="0" err="1"/>
                <a:t>Mths</a:t>
              </a:r>
              <a:endParaRPr lang="en-GB" dirty="0"/>
            </a:p>
            <a:p>
              <a:pPr algn="ctr"/>
              <a:r>
                <a:rPr lang="en-GB" dirty="0"/>
                <a:t>Ago</a:t>
              </a:r>
            </a:p>
            <a:p>
              <a:pPr algn="ctr"/>
              <a:r>
                <a:rPr lang="en-GB" dirty="0"/>
                <a:t>(Dec 2013)</a:t>
              </a:r>
            </a:p>
          </p:txBody>
        </p:sp>
        <p:sp>
          <p:nvSpPr>
            <p:cNvPr id="57" name="TextBox 56"/>
            <p:cNvSpPr txBox="1"/>
            <p:nvPr/>
          </p:nvSpPr>
          <p:spPr>
            <a:xfrm>
              <a:off x="8481418" y="2916644"/>
              <a:ext cx="1588640" cy="923330"/>
            </a:xfrm>
            <a:prstGeom prst="rect">
              <a:avLst/>
            </a:prstGeom>
            <a:noFill/>
          </p:spPr>
          <p:txBody>
            <a:bodyPr wrap="none" rtlCol="0">
              <a:spAutoFit/>
            </a:bodyPr>
            <a:lstStyle/>
            <a:p>
              <a:pPr algn="ctr"/>
              <a:r>
                <a:rPr lang="en-GB" dirty="0"/>
                <a:t>Outcome Point</a:t>
              </a:r>
            </a:p>
            <a:p>
              <a:pPr algn="ctr"/>
              <a:r>
                <a:rPr lang="en-GB" dirty="0"/>
                <a:t>Now</a:t>
              </a:r>
            </a:p>
            <a:p>
              <a:pPr algn="ctr"/>
              <a:r>
                <a:rPr lang="en-GB" dirty="0"/>
                <a:t>(Dec 2014)</a:t>
              </a:r>
            </a:p>
          </p:txBody>
        </p:sp>
        <p:sp>
          <p:nvSpPr>
            <p:cNvPr id="58" name="TextBox 57"/>
            <p:cNvSpPr txBox="1"/>
            <p:nvPr/>
          </p:nvSpPr>
          <p:spPr>
            <a:xfrm>
              <a:off x="2956138" y="2913975"/>
              <a:ext cx="1152880" cy="923330"/>
            </a:xfrm>
            <a:prstGeom prst="rect">
              <a:avLst/>
            </a:prstGeom>
            <a:noFill/>
          </p:spPr>
          <p:txBody>
            <a:bodyPr wrap="none" rtlCol="0">
              <a:spAutoFit/>
            </a:bodyPr>
            <a:lstStyle/>
            <a:p>
              <a:pPr algn="ctr"/>
              <a:r>
                <a:rPr lang="en-GB" dirty="0"/>
                <a:t>24 </a:t>
              </a:r>
              <a:r>
                <a:rPr lang="en-GB" dirty="0" err="1"/>
                <a:t>Mths</a:t>
              </a:r>
              <a:endParaRPr lang="en-GB" dirty="0"/>
            </a:p>
            <a:p>
              <a:pPr algn="ctr"/>
              <a:r>
                <a:rPr lang="en-GB" dirty="0"/>
                <a:t>Ago</a:t>
              </a:r>
            </a:p>
            <a:p>
              <a:pPr algn="ctr"/>
              <a:r>
                <a:rPr lang="en-GB" dirty="0"/>
                <a:t>(Jan 2013)</a:t>
              </a:r>
            </a:p>
          </p:txBody>
        </p:sp>
        <p:sp>
          <p:nvSpPr>
            <p:cNvPr id="59" name="TextBox 58"/>
            <p:cNvSpPr txBox="1"/>
            <p:nvPr/>
          </p:nvSpPr>
          <p:spPr>
            <a:xfrm>
              <a:off x="4324465" y="1551724"/>
              <a:ext cx="1716239" cy="369332"/>
            </a:xfrm>
            <a:prstGeom prst="rect">
              <a:avLst/>
            </a:prstGeom>
            <a:noFill/>
          </p:spPr>
          <p:txBody>
            <a:bodyPr wrap="none" rtlCol="0">
              <a:spAutoFit/>
            </a:bodyPr>
            <a:lstStyle/>
            <a:p>
              <a:r>
                <a:rPr lang="en-GB" dirty="0"/>
                <a:t>Sample Window</a:t>
              </a:r>
            </a:p>
          </p:txBody>
        </p:sp>
        <p:sp>
          <p:nvSpPr>
            <p:cNvPr id="60" name="TextBox 59"/>
            <p:cNvSpPr txBox="1"/>
            <p:nvPr/>
          </p:nvSpPr>
          <p:spPr>
            <a:xfrm>
              <a:off x="7171853" y="1572090"/>
              <a:ext cx="1891030" cy="369332"/>
            </a:xfrm>
            <a:prstGeom prst="rect">
              <a:avLst/>
            </a:prstGeom>
            <a:noFill/>
          </p:spPr>
          <p:txBody>
            <a:bodyPr wrap="none" rtlCol="0">
              <a:spAutoFit/>
            </a:bodyPr>
            <a:lstStyle/>
            <a:p>
              <a:r>
                <a:rPr lang="en-GB" dirty="0"/>
                <a:t>Outcome Window</a:t>
              </a:r>
            </a:p>
          </p:txBody>
        </p:sp>
        <p:sp>
          <p:nvSpPr>
            <p:cNvPr id="61" name="TextBox 60"/>
            <p:cNvSpPr txBox="1"/>
            <p:nvPr/>
          </p:nvSpPr>
          <p:spPr>
            <a:xfrm>
              <a:off x="2755766" y="1259837"/>
              <a:ext cx="1828386" cy="338554"/>
            </a:xfrm>
            <a:prstGeom prst="rect">
              <a:avLst/>
            </a:prstGeom>
            <a:noFill/>
          </p:spPr>
          <p:txBody>
            <a:bodyPr wrap="none" rtlCol="0">
              <a:spAutoFit/>
            </a:bodyPr>
            <a:lstStyle/>
            <a:p>
              <a:r>
                <a:rPr lang="en-GB" sz="1600" b="1" u="sng" dirty="0"/>
                <a:t>Application Scoring</a:t>
              </a:r>
            </a:p>
          </p:txBody>
        </p:sp>
      </p:grpSp>
      <p:grpSp>
        <p:nvGrpSpPr>
          <p:cNvPr id="63" name="Group 62"/>
          <p:cNvGrpSpPr/>
          <p:nvPr/>
        </p:nvGrpSpPr>
        <p:grpSpPr>
          <a:xfrm>
            <a:off x="3829289" y="3987538"/>
            <a:ext cx="7314292" cy="2580137"/>
            <a:chOff x="2755766" y="1259837"/>
            <a:chExt cx="7314292" cy="2580137"/>
          </a:xfrm>
        </p:grpSpPr>
        <p:cxnSp>
          <p:nvCxnSpPr>
            <p:cNvPr id="64" name="Straight Connector 63"/>
            <p:cNvCxnSpPr/>
            <p:nvPr/>
          </p:nvCxnSpPr>
          <p:spPr bwMode="auto">
            <a:xfrm>
              <a:off x="3449171" y="1862418"/>
              <a:ext cx="5829300" cy="13447"/>
            </a:xfrm>
            <a:prstGeom prst="line">
              <a:avLst/>
            </a:prstGeom>
            <a:noFill/>
            <a:ln w="9525" cap="flat" cmpd="sng" algn="ctr">
              <a:solidFill>
                <a:schemeClr val="accent1"/>
              </a:solidFill>
              <a:prstDash val="solid"/>
              <a:round/>
              <a:headEnd type="none" w="med" len="med"/>
              <a:tailEnd type="none" w="med" len="med"/>
            </a:ln>
            <a:effectLst/>
          </p:spPr>
        </p:cxnSp>
        <p:cxnSp>
          <p:nvCxnSpPr>
            <p:cNvPr id="65" name="Straight Connector 64"/>
            <p:cNvCxnSpPr/>
            <p:nvPr/>
          </p:nvCxnSpPr>
          <p:spPr bwMode="auto">
            <a:xfrm>
              <a:off x="6336725" y="1504366"/>
              <a:ext cx="0" cy="922828"/>
            </a:xfrm>
            <a:prstGeom prst="line">
              <a:avLst/>
            </a:prstGeom>
            <a:noFill/>
            <a:ln w="9525" cap="flat" cmpd="sng" algn="ctr">
              <a:solidFill>
                <a:schemeClr val="accent1"/>
              </a:solidFill>
              <a:prstDash val="solid"/>
              <a:round/>
              <a:headEnd type="none" w="med" len="med"/>
              <a:tailEnd type="none" w="med" len="med"/>
            </a:ln>
            <a:effectLst/>
          </p:spPr>
        </p:cxnSp>
        <p:sp>
          <p:nvSpPr>
            <p:cNvPr id="66" name="Right Brace 65"/>
            <p:cNvSpPr/>
            <p:nvPr/>
          </p:nvSpPr>
          <p:spPr bwMode="auto">
            <a:xfrm rot="5400000">
              <a:off x="4753050" y="862694"/>
              <a:ext cx="268138" cy="2860863"/>
            </a:xfrm>
            <a:prstGeom prst="rightBrac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67" name="Right Brace 66"/>
            <p:cNvSpPr/>
            <p:nvPr/>
          </p:nvSpPr>
          <p:spPr bwMode="auto">
            <a:xfrm rot="5400000">
              <a:off x="7657660" y="873622"/>
              <a:ext cx="281587" cy="2852455"/>
            </a:xfrm>
            <a:prstGeom prst="rightBrac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cxnSp>
          <p:nvCxnSpPr>
            <p:cNvPr id="68" name="Straight Arrow Connector 67"/>
            <p:cNvCxnSpPr/>
            <p:nvPr/>
          </p:nvCxnSpPr>
          <p:spPr bwMode="auto">
            <a:xfrm flipV="1">
              <a:off x="3509682" y="2916644"/>
              <a:ext cx="5714999" cy="1"/>
            </a:xfrm>
            <a:prstGeom prst="straightConnector1">
              <a:avLst/>
            </a:prstGeom>
            <a:noFill/>
            <a:ln w="9525" cap="flat" cmpd="sng" algn="ctr">
              <a:solidFill>
                <a:schemeClr val="accent1"/>
              </a:solidFill>
              <a:prstDash val="solid"/>
              <a:round/>
              <a:headEnd type="none" w="med" len="med"/>
              <a:tailEnd type="triangle"/>
            </a:ln>
            <a:effectLst/>
          </p:spPr>
        </p:cxnSp>
        <p:cxnSp>
          <p:nvCxnSpPr>
            <p:cNvPr id="69" name="Straight Arrow Connector 68"/>
            <p:cNvCxnSpPr/>
            <p:nvPr/>
          </p:nvCxnSpPr>
          <p:spPr bwMode="auto">
            <a:xfrm flipH="1">
              <a:off x="9244624" y="1649667"/>
              <a:ext cx="31113" cy="1299760"/>
            </a:xfrm>
            <a:prstGeom prst="straightConnector1">
              <a:avLst/>
            </a:prstGeom>
            <a:noFill/>
            <a:ln w="9525" cap="flat" cmpd="sng" algn="ctr">
              <a:solidFill>
                <a:schemeClr val="accent1"/>
              </a:solidFill>
              <a:prstDash val="solid"/>
              <a:round/>
              <a:headEnd type="none" w="med" len="med"/>
              <a:tailEnd type="triangle"/>
            </a:ln>
            <a:effectLst/>
          </p:spPr>
        </p:cxnSp>
        <p:cxnSp>
          <p:nvCxnSpPr>
            <p:cNvPr id="70" name="Straight Arrow Connector 69"/>
            <p:cNvCxnSpPr/>
            <p:nvPr/>
          </p:nvCxnSpPr>
          <p:spPr bwMode="auto">
            <a:xfrm>
              <a:off x="6334546" y="2712360"/>
              <a:ext cx="4357" cy="237067"/>
            </a:xfrm>
            <a:prstGeom prst="straightConnector1">
              <a:avLst/>
            </a:prstGeom>
            <a:noFill/>
            <a:ln w="9525" cap="flat" cmpd="sng" algn="ctr">
              <a:solidFill>
                <a:schemeClr val="accent1"/>
              </a:solidFill>
              <a:prstDash val="solid"/>
              <a:round/>
              <a:headEnd type="none" w="med" len="med"/>
              <a:tailEnd type="triangle"/>
            </a:ln>
            <a:effectLst/>
          </p:spPr>
        </p:cxnSp>
        <p:cxnSp>
          <p:nvCxnSpPr>
            <p:cNvPr id="71" name="Straight Arrow Connector 70"/>
            <p:cNvCxnSpPr/>
            <p:nvPr/>
          </p:nvCxnSpPr>
          <p:spPr bwMode="auto">
            <a:xfrm>
              <a:off x="3505325" y="2712360"/>
              <a:ext cx="4357" cy="237067"/>
            </a:xfrm>
            <a:prstGeom prst="straightConnector1">
              <a:avLst/>
            </a:prstGeom>
            <a:noFill/>
            <a:ln w="9525" cap="flat" cmpd="sng" algn="ctr">
              <a:solidFill>
                <a:schemeClr val="accent1"/>
              </a:solidFill>
              <a:prstDash val="solid"/>
              <a:round/>
              <a:headEnd type="none" w="med" len="med"/>
              <a:tailEnd type="triangle"/>
            </a:ln>
            <a:effectLst/>
          </p:spPr>
        </p:cxnSp>
        <p:sp>
          <p:nvSpPr>
            <p:cNvPr id="72" name="TextBox 71"/>
            <p:cNvSpPr txBox="1"/>
            <p:nvPr/>
          </p:nvSpPr>
          <p:spPr>
            <a:xfrm>
              <a:off x="3560985" y="2385257"/>
              <a:ext cx="2401876" cy="369332"/>
            </a:xfrm>
            <a:prstGeom prst="rect">
              <a:avLst/>
            </a:prstGeom>
            <a:noFill/>
          </p:spPr>
          <p:txBody>
            <a:bodyPr wrap="none" rtlCol="0">
              <a:spAutoFit/>
            </a:bodyPr>
            <a:lstStyle/>
            <a:p>
              <a:r>
                <a:rPr lang="en-GB" dirty="0"/>
                <a:t>12 Months Applications</a:t>
              </a:r>
            </a:p>
          </p:txBody>
        </p:sp>
        <p:sp>
          <p:nvSpPr>
            <p:cNvPr id="73" name="TextBox 72"/>
            <p:cNvSpPr txBox="1"/>
            <p:nvPr/>
          </p:nvSpPr>
          <p:spPr>
            <a:xfrm>
              <a:off x="7226638" y="2340718"/>
              <a:ext cx="1391856" cy="646331"/>
            </a:xfrm>
            <a:prstGeom prst="rect">
              <a:avLst/>
            </a:prstGeom>
            <a:noFill/>
          </p:spPr>
          <p:txBody>
            <a:bodyPr wrap="none" rtlCol="0">
              <a:spAutoFit/>
            </a:bodyPr>
            <a:lstStyle/>
            <a:p>
              <a:r>
                <a:rPr lang="en-GB" dirty="0"/>
                <a:t>12 Months </a:t>
              </a:r>
            </a:p>
            <a:p>
              <a:r>
                <a:rPr lang="en-GB" dirty="0"/>
                <a:t>Performance</a:t>
              </a:r>
            </a:p>
          </p:txBody>
        </p:sp>
        <p:sp>
          <p:nvSpPr>
            <p:cNvPr id="74" name="TextBox 73"/>
            <p:cNvSpPr txBox="1"/>
            <p:nvPr/>
          </p:nvSpPr>
          <p:spPr>
            <a:xfrm>
              <a:off x="5762534" y="2913975"/>
              <a:ext cx="1202573" cy="923330"/>
            </a:xfrm>
            <a:prstGeom prst="rect">
              <a:avLst/>
            </a:prstGeom>
            <a:noFill/>
          </p:spPr>
          <p:txBody>
            <a:bodyPr wrap="none" rtlCol="0">
              <a:spAutoFit/>
            </a:bodyPr>
            <a:lstStyle/>
            <a:p>
              <a:pPr algn="ctr"/>
              <a:r>
                <a:rPr lang="en-GB" dirty="0"/>
                <a:t>12 </a:t>
              </a:r>
              <a:r>
                <a:rPr lang="en-GB" dirty="0" err="1"/>
                <a:t>Mths</a:t>
              </a:r>
              <a:endParaRPr lang="en-GB" dirty="0"/>
            </a:p>
            <a:p>
              <a:pPr algn="ctr"/>
              <a:r>
                <a:rPr lang="en-GB" dirty="0"/>
                <a:t>Ago</a:t>
              </a:r>
            </a:p>
            <a:p>
              <a:pPr algn="ctr"/>
              <a:r>
                <a:rPr lang="en-GB" dirty="0"/>
                <a:t>(Dec 2013)</a:t>
              </a:r>
            </a:p>
          </p:txBody>
        </p:sp>
        <p:sp>
          <p:nvSpPr>
            <p:cNvPr id="75" name="TextBox 74"/>
            <p:cNvSpPr txBox="1"/>
            <p:nvPr/>
          </p:nvSpPr>
          <p:spPr>
            <a:xfrm>
              <a:off x="8481418" y="2916644"/>
              <a:ext cx="1588640" cy="923330"/>
            </a:xfrm>
            <a:prstGeom prst="rect">
              <a:avLst/>
            </a:prstGeom>
            <a:noFill/>
          </p:spPr>
          <p:txBody>
            <a:bodyPr wrap="none" rtlCol="0">
              <a:spAutoFit/>
            </a:bodyPr>
            <a:lstStyle/>
            <a:p>
              <a:pPr algn="ctr"/>
              <a:r>
                <a:rPr lang="en-GB" dirty="0"/>
                <a:t>Outcome Point</a:t>
              </a:r>
            </a:p>
            <a:p>
              <a:pPr algn="ctr"/>
              <a:r>
                <a:rPr lang="en-GB" dirty="0"/>
                <a:t>Now</a:t>
              </a:r>
            </a:p>
            <a:p>
              <a:pPr algn="ctr"/>
              <a:r>
                <a:rPr lang="en-GB" dirty="0"/>
                <a:t>(Dec 2014)</a:t>
              </a:r>
            </a:p>
          </p:txBody>
        </p:sp>
        <p:sp>
          <p:nvSpPr>
            <p:cNvPr id="76" name="TextBox 75"/>
            <p:cNvSpPr txBox="1"/>
            <p:nvPr/>
          </p:nvSpPr>
          <p:spPr>
            <a:xfrm>
              <a:off x="2956138" y="2913975"/>
              <a:ext cx="1152880" cy="923330"/>
            </a:xfrm>
            <a:prstGeom prst="rect">
              <a:avLst/>
            </a:prstGeom>
            <a:noFill/>
          </p:spPr>
          <p:txBody>
            <a:bodyPr wrap="none" rtlCol="0">
              <a:spAutoFit/>
            </a:bodyPr>
            <a:lstStyle/>
            <a:p>
              <a:pPr algn="ctr"/>
              <a:r>
                <a:rPr lang="en-GB" dirty="0"/>
                <a:t>24 </a:t>
              </a:r>
              <a:r>
                <a:rPr lang="en-GB" dirty="0" err="1"/>
                <a:t>Mths</a:t>
              </a:r>
              <a:endParaRPr lang="en-GB" dirty="0"/>
            </a:p>
            <a:p>
              <a:pPr algn="ctr"/>
              <a:r>
                <a:rPr lang="en-GB" dirty="0"/>
                <a:t>Ago</a:t>
              </a:r>
            </a:p>
            <a:p>
              <a:pPr algn="ctr"/>
              <a:r>
                <a:rPr lang="en-GB" dirty="0"/>
                <a:t>(Jan 2013)</a:t>
              </a:r>
            </a:p>
          </p:txBody>
        </p:sp>
        <p:sp>
          <p:nvSpPr>
            <p:cNvPr id="77" name="TextBox 76"/>
            <p:cNvSpPr txBox="1"/>
            <p:nvPr/>
          </p:nvSpPr>
          <p:spPr>
            <a:xfrm>
              <a:off x="4324465" y="1551724"/>
              <a:ext cx="1986891" cy="369332"/>
            </a:xfrm>
            <a:prstGeom prst="rect">
              <a:avLst/>
            </a:prstGeom>
            <a:noFill/>
          </p:spPr>
          <p:txBody>
            <a:bodyPr wrap="none" rtlCol="0">
              <a:spAutoFit/>
            </a:bodyPr>
            <a:lstStyle/>
            <a:p>
              <a:r>
                <a:rPr lang="en-GB" dirty="0"/>
                <a:t>Observation Period</a:t>
              </a:r>
            </a:p>
          </p:txBody>
        </p:sp>
        <p:sp>
          <p:nvSpPr>
            <p:cNvPr id="78" name="TextBox 77"/>
            <p:cNvSpPr txBox="1"/>
            <p:nvPr/>
          </p:nvSpPr>
          <p:spPr>
            <a:xfrm>
              <a:off x="7171853" y="1572090"/>
              <a:ext cx="1891030" cy="369332"/>
            </a:xfrm>
            <a:prstGeom prst="rect">
              <a:avLst/>
            </a:prstGeom>
            <a:noFill/>
          </p:spPr>
          <p:txBody>
            <a:bodyPr wrap="none" rtlCol="0">
              <a:spAutoFit/>
            </a:bodyPr>
            <a:lstStyle/>
            <a:p>
              <a:r>
                <a:rPr lang="en-GB" dirty="0"/>
                <a:t>Outcome Window</a:t>
              </a:r>
            </a:p>
          </p:txBody>
        </p:sp>
        <p:sp>
          <p:nvSpPr>
            <p:cNvPr id="79" name="TextBox 78"/>
            <p:cNvSpPr txBox="1"/>
            <p:nvPr/>
          </p:nvSpPr>
          <p:spPr>
            <a:xfrm>
              <a:off x="2755766" y="1259837"/>
              <a:ext cx="1872244" cy="338554"/>
            </a:xfrm>
            <a:prstGeom prst="rect">
              <a:avLst/>
            </a:prstGeom>
            <a:noFill/>
          </p:spPr>
          <p:txBody>
            <a:bodyPr wrap="none" rtlCol="0">
              <a:spAutoFit/>
            </a:bodyPr>
            <a:lstStyle/>
            <a:p>
              <a:r>
                <a:rPr lang="en-GB" sz="1600" b="1" u="sng" dirty="0"/>
                <a:t>Behavioural Scoring</a:t>
              </a:r>
            </a:p>
          </p:txBody>
        </p:sp>
      </p:grpSp>
      <p:sp>
        <p:nvSpPr>
          <p:cNvPr id="80" name="TextBox 79"/>
          <p:cNvSpPr txBox="1"/>
          <p:nvPr/>
        </p:nvSpPr>
        <p:spPr>
          <a:xfrm>
            <a:off x="7063721" y="5140650"/>
            <a:ext cx="1085682" cy="369332"/>
          </a:xfrm>
          <a:prstGeom prst="rect">
            <a:avLst/>
          </a:prstGeom>
          <a:noFill/>
        </p:spPr>
        <p:txBody>
          <a:bodyPr wrap="none" rtlCol="0">
            <a:spAutoFit/>
          </a:bodyPr>
          <a:lstStyle/>
          <a:p>
            <a:r>
              <a:rPr lang="en-GB" dirty="0" err="1"/>
              <a:t>Obs</a:t>
            </a:r>
            <a:r>
              <a:rPr lang="en-GB" dirty="0"/>
              <a:t> Point</a:t>
            </a:r>
          </a:p>
        </p:txBody>
      </p:sp>
      <p:sp>
        <p:nvSpPr>
          <p:cNvPr id="2" name="TextBox 1"/>
          <p:cNvSpPr txBox="1"/>
          <p:nvPr/>
        </p:nvSpPr>
        <p:spPr>
          <a:xfrm>
            <a:off x="6158019" y="6439953"/>
            <a:ext cx="3761222" cy="369332"/>
          </a:xfrm>
          <a:prstGeom prst="rect">
            <a:avLst/>
          </a:prstGeom>
          <a:noFill/>
        </p:spPr>
        <p:txBody>
          <a:bodyPr wrap="none" rtlCol="0">
            <a:spAutoFit/>
          </a:bodyPr>
          <a:lstStyle/>
          <a:p>
            <a:r>
              <a:rPr lang="en-GB" dirty="0"/>
              <a:t>*could have multiple sample windows</a:t>
            </a:r>
          </a:p>
        </p:txBody>
      </p:sp>
      <p:pic>
        <p:nvPicPr>
          <p:cNvPr id="3" name="Picture 2">
            <a:extLst>
              <a:ext uri="{FF2B5EF4-FFF2-40B4-BE49-F238E27FC236}">
                <a16:creationId xmlns:a16="http://schemas.microsoft.com/office/drawing/2014/main" id="{663F3BB2-F561-E04D-D0F7-F29D9CBFBC6A}"/>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10" name="Rectangle 9">
            <a:extLst>
              <a:ext uri="{FF2B5EF4-FFF2-40B4-BE49-F238E27FC236}">
                <a16:creationId xmlns:a16="http://schemas.microsoft.com/office/drawing/2014/main" id="{9BAEC719-F7A4-3DDC-7AB6-7AF09DD7AADB}"/>
              </a:ext>
            </a:extLst>
          </p:cNvPr>
          <p:cNvSpPr/>
          <p:nvPr/>
        </p:nvSpPr>
        <p:spPr>
          <a:xfrm>
            <a:off x="244020" y="990688"/>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Design</a:t>
            </a:r>
          </a:p>
          <a:p>
            <a:pPr algn="ctr"/>
            <a:r>
              <a:rPr lang="en-GB" sz="1200" dirty="0"/>
              <a:t>(Business Problem, What Data is Available, High-level </a:t>
            </a:r>
            <a:r>
              <a:rPr lang="en-GB" sz="1200" dirty="0" err="1"/>
              <a:t>Solutionising</a:t>
            </a:r>
            <a:r>
              <a:rPr lang="en-GB" sz="1200" dirty="0"/>
              <a:t>) </a:t>
            </a:r>
          </a:p>
        </p:txBody>
      </p:sp>
      <p:sp>
        <p:nvSpPr>
          <p:cNvPr id="26" name="Rectangle 25">
            <a:extLst>
              <a:ext uri="{FF2B5EF4-FFF2-40B4-BE49-F238E27FC236}">
                <a16:creationId xmlns:a16="http://schemas.microsoft.com/office/drawing/2014/main" id="{1E95FF0B-DDC0-D5E0-F83D-51AEAC6B573E}"/>
              </a:ext>
            </a:extLst>
          </p:cNvPr>
          <p:cNvSpPr/>
          <p:nvPr/>
        </p:nvSpPr>
        <p:spPr>
          <a:xfrm>
            <a:off x="244020" y="2988110"/>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Sourcing</a:t>
            </a:r>
          </a:p>
          <a:p>
            <a:pPr algn="ctr"/>
            <a:r>
              <a:rPr lang="en-GB" sz="1200" dirty="0"/>
              <a:t>(extract, merge, quality checks etc.)</a:t>
            </a:r>
          </a:p>
        </p:txBody>
      </p:sp>
      <p:sp>
        <p:nvSpPr>
          <p:cNvPr id="28" name="Rectangle 27">
            <a:extLst>
              <a:ext uri="{FF2B5EF4-FFF2-40B4-BE49-F238E27FC236}">
                <a16:creationId xmlns:a16="http://schemas.microsoft.com/office/drawing/2014/main" id="{959B70A9-5B7C-21D2-EF4C-A974E1DDAAD8}"/>
              </a:ext>
            </a:extLst>
          </p:cNvPr>
          <p:cNvSpPr/>
          <p:nvPr/>
        </p:nvSpPr>
        <p:spPr>
          <a:xfrm>
            <a:off x="244020" y="4985533"/>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Manipulation</a:t>
            </a:r>
          </a:p>
          <a:p>
            <a:pPr algn="ctr"/>
            <a:r>
              <a:rPr lang="en-GB" sz="1200" dirty="0"/>
              <a:t>(char derivation, segmentation investigation, performance definitions, exclusions etc.)</a:t>
            </a:r>
          </a:p>
        </p:txBody>
      </p:sp>
      <p:sp>
        <p:nvSpPr>
          <p:cNvPr id="29" name="Arrow: Down 28">
            <a:extLst>
              <a:ext uri="{FF2B5EF4-FFF2-40B4-BE49-F238E27FC236}">
                <a16:creationId xmlns:a16="http://schemas.microsoft.com/office/drawing/2014/main" id="{5DC8C935-4797-D895-E7C0-871702078C9A}"/>
              </a:ext>
            </a:extLst>
          </p:cNvPr>
          <p:cNvSpPr/>
          <p:nvPr/>
        </p:nvSpPr>
        <p:spPr>
          <a:xfrm>
            <a:off x="1465249" y="2450687"/>
            <a:ext cx="484632" cy="415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AC5E43CB-8C25-B548-A835-6EE95D0AD6AE}"/>
              </a:ext>
            </a:extLst>
          </p:cNvPr>
          <p:cNvSpPr/>
          <p:nvPr/>
        </p:nvSpPr>
        <p:spPr>
          <a:xfrm>
            <a:off x="1465249" y="4446548"/>
            <a:ext cx="484632" cy="415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5C91DC2C-D73C-337A-A01C-8827F107A55C}"/>
              </a:ext>
            </a:extLst>
          </p:cNvPr>
          <p:cNvSpPr/>
          <p:nvPr/>
        </p:nvSpPr>
        <p:spPr>
          <a:xfrm rot="16200000">
            <a:off x="3392808" y="3455946"/>
            <a:ext cx="484632" cy="415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941092"/>
      </p:ext>
    </p:extLst>
  </p:cSld>
  <p:clrMapOvr>
    <a:masterClrMapping/>
  </p:clrMapOvr>
  <p:transition spd="med">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DC7F-AB81-942F-DAEC-4CB261CBCFE4}"/>
              </a:ext>
            </a:extLst>
          </p:cNvPr>
          <p:cNvSpPr>
            <a:spLocks noGrp="1"/>
          </p:cNvSpPr>
          <p:nvPr>
            <p:ph type="title"/>
          </p:nvPr>
        </p:nvSpPr>
        <p:spPr>
          <a:xfrm>
            <a:off x="0" y="327606"/>
            <a:ext cx="10515600" cy="366389"/>
          </a:xfrm>
        </p:spPr>
        <p:txBody>
          <a:bodyPr>
            <a:normAutofit fontScale="90000"/>
          </a:bodyPr>
          <a:lstStyle/>
          <a:p>
            <a:r>
              <a:rPr lang="en-PH" altLang="en-US" sz="3600" dirty="0">
                <a:solidFill>
                  <a:schemeClr val="tx1"/>
                </a:solidFill>
              </a:rPr>
              <a:t>Data Sample Construction</a:t>
            </a:r>
            <a:br>
              <a:rPr lang="en-PH" altLang="en-US" sz="3600" dirty="0"/>
            </a:br>
            <a:endParaRPr lang="en-GB" dirty="0"/>
          </a:p>
        </p:txBody>
      </p:sp>
      <p:pic>
        <p:nvPicPr>
          <p:cNvPr id="4" name="Picture 3">
            <a:extLst>
              <a:ext uri="{FF2B5EF4-FFF2-40B4-BE49-F238E27FC236}">
                <a16:creationId xmlns:a16="http://schemas.microsoft.com/office/drawing/2014/main" id="{EB0EDBFE-16AA-C2F9-1C00-6A26ECE173BB}"/>
              </a:ext>
            </a:extLst>
          </p:cNvPr>
          <p:cNvPicPr>
            <a:picLocks noChangeAspect="1"/>
          </p:cNvPicPr>
          <p:nvPr/>
        </p:nvPicPr>
        <p:blipFill>
          <a:blip r:embed="rId2"/>
          <a:stretch>
            <a:fillRect/>
          </a:stretch>
        </p:blipFill>
        <p:spPr>
          <a:xfrm>
            <a:off x="223262" y="1226848"/>
            <a:ext cx="3885932" cy="5340559"/>
          </a:xfrm>
          <a:prstGeom prst="rect">
            <a:avLst/>
          </a:prstGeom>
        </p:spPr>
      </p:pic>
      <p:sp>
        <p:nvSpPr>
          <p:cNvPr id="5" name="TextBox 11">
            <a:extLst>
              <a:ext uri="{FF2B5EF4-FFF2-40B4-BE49-F238E27FC236}">
                <a16:creationId xmlns:a16="http://schemas.microsoft.com/office/drawing/2014/main" id="{36ACA175-8486-3F04-8E02-6942E354A931}"/>
              </a:ext>
            </a:extLst>
          </p:cNvPr>
          <p:cNvSpPr txBox="1">
            <a:spLocks noChangeArrowheads="1"/>
          </p:cNvSpPr>
          <p:nvPr/>
        </p:nvSpPr>
        <p:spPr bwMode="auto">
          <a:xfrm>
            <a:off x="5491411" y="1390416"/>
            <a:ext cx="1821332"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576072">
              <a:spcAft>
                <a:spcPts val="600"/>
              </a:spcAft>
            </a:pPr>
            <a:r>
              <a:rPr lang="en-PH" altLang="en-US" sz="2268" b="1" kern="1200">
                <a:solidFill>
                  <a:schemeClr val="bg1"/>
                </a:solidFill>
                <a:latin typeface="Calibri" pitchFamily="34" charset="0"/>
                <a:ea typeface="+mn-ea"/>
                <a:cs typeface="+mn-cs"/>
              </a:rPr>
              <a:t>GDS Link Asia</a:t>
            </a:r>
            <a:endParaRPr lang="en-PH" altLang="en-US" sz="3600" b="1">
              <a:solidFill>
                <a:schemeClr val="bg1"/>
              </a:solidFill>
            </a:endParaRPr>
          </a:p>
        </p:txBody>
      </p:sp>
      <p:sp>
        <p:nvSpPr>
          <p:cNvPr id="6" name="Rounded Rectangle 1">
            <a:extLst>
              <a:ext uri="{FF2B5EF4-FFF2-40B4-BE49-F238E27FC236}">
                <a16:creationId xmlns:a16="http://schemas.microsoft.com/office/drawing/2014/main" id="{BB072A2D-C090-24C7-6BA1-E2F67C89B1E2}"/>
              </a:ext>
            </a:extLst>
          </p:cNvPr>
          <p:cNvSpPr/>
          <p:nvPr/>
        </p:nvSpPr>
        <p:spPr bwMode="auto">
          <a:xfrm>
            <a:off x="6421983" y="2971101"/>
            <a:ext cx="323431" cy="519191"/>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2014" indent="-112014" algn="ctr" defTabSz="576072" eaLnBrk="0" fontAlgn="base" hangingPunct="0">
              <a:lnSpc>
                <a:spcPct val="90000"/>
              </a:lnSpc>
              <a:spcBef>
                <a:spcPct val="20000"/>
              </a:spcBef>
              <a:spcAft>
                <a:spcPct val="20000"/>
              </a:spcAft>
            </a:pPr>
            <a:r>
              <a:rPr lang="en-GB" sz="756" kern="1200">
                <a:solidFill>
                  <a:srgbClr val="003399"/>
                </a:solidFill>
                <a:latin typeface="Arial" charset="0"/>
                <a:ea typeface="+mn-ea"/>
                <a:cs typeface="Arial" charset="0"/>
              </a:rPr>
              <a:t>Jan</a:t>
            </a:r>
          </a:p>
          <a:p>
            <a:pPr marL="112014" indent="-112014" algn="ctr" defTabSz="576072" eaLnBrk="0" fontAlgn="base" hangingPunct="0">
              <a:lnSpc>
                <a:spcPct val="90000"/>
              </a:lnSpc>
              <a:spcBef>
                <a:spcPct val="20000"/>
              </a:spcBef>
              <a:spcAft>
                <a:spcPct val="20000"/>
              </a:spcAft>
            </a:pPr>
            <a:r>
              <a:rPr lang="en-US" altLang="ko-KR" sz="756" kern="1200">
                <a:solidFill>
                  <a:srgbClr val="003399"/>
                </a:solidFill>
                <a:latin typeface="Arial" charset="0"/>
                <a:ea typeface="+mn-ea"/>
                <a:cs typeface="Arial" charset="0"/>
              </a:rPr>
              <a:t>1</a:t>
            </a:r>
            <a:endParaRPr lang="en-GB" sz="1200">
              <a:solidFill>
                <a:srgbClr val="003399"/>
              </a:solidFill>
              <a:latin typeface="Arial" charset="0"/>
              <a:cs typeface="Arial" charset="0"/>
            </a:endParaRPr>
          </a:p>
        </p:txBody>
      </p:sp>
      <p:sp>
        <p:nvSpPr>
          <p:cNvPr id="7" name="Rounded Rectangle 80">
            <a:extLst>
              <a:ext uri="{FF2B5EF4-FFF2-40B4-BE49-F238E27FC236}">
                <a16:creationId xmlns:a16="http://schemas.microsoft.com/office/drawing/2014/main" id="{76958ACD-ABF3-C579-3617-0115EA13B75B}"/>
              </a:ext>
            </a:extLst>
          </p:cNvPr>
          <p:cNvSpPr/>
          <p:nvPr/>
        </p:nvSpPr>
        <p:spPr bwMode="auto">
          <a:xfrm>
            <a:off x="6745415" y="3284601"/>
            <a:ext cx="323431" cy="519191"/>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2014" indent="-112014" algn="ctr" defTabSz="576072" eaLnBrk="0" fontAlgn="base" hangingPunct="0">
              <a:lnSpc>
                <a:spcPct val="90000"/>
              </a:lnSpc>
              <a:spcBef>
                <a:spcPct val="20000"/>
              </a:spcBef>
              <a:spcAft>
                <a:spcPct val="20000"/>
              </a:spcAft>
            </a:pPr>
            <a:r>
              <a:rPr lang="en-GB" sz="756" kern="1200">
                <a:solidFill>
                  <a:srgbClr val="003399"/>
                </a:solidFill>
                <a:latin typeface="Arial" charset="0"/>
                <a:ea typeface="+mn-ea"/>
                <a:cs typeface="Arial" charset="0"/>
              </a:rPr>
              <a:t>Feb</a:t>
            </a:r>
          </a:p>
          <a:p>
            <a:pPr marL="112014" indent="-112014" algn="ctr" defTabSz="576072" eaLnBrk="0" fontAlgn="base" hangingPunct="0">
              <a:lnSpc>
                <a:spcPct val="90000"/>
              </a:lnSpc>
              <a:spcBef>
                <a:spcPct val="20000"/>
              </a:spcBef>
              <a:spcAft>
                <a:spcPct val="20000"/>
              </a:spcAft>
            </a:pPr>
            <a:r>
              <a:rPr lang="en-US" altLang="ko-KR" sz="756" kern="1200">
                <a:solidFill>
                  <a:srgbClr val="003399"/>
                </a:solidFill>
                <a:latin typeface="Arial" charset="0"/>
                <a:ea typeface="+mn-ea"/>
                <a:cs typeface="Arial" charset="0"/>
              </a:rPr>
              <a:t>2</a:t>
            </a:r>
            <a:endParaRPr lang="en-GB" sz="1200">
              <a:solidFill>
                <a:srgbClr val="003399"/>
              </a:solidFill>
              <a:latin typeface="Arial" charset="0"/>
              <a:cs typeface="Arial" charset="0"/>
            </a:endParaRPr>
          </a:p>
        </p:txBody>
      </p:sp>
      <p:sp>
        <p:nvSpPr>
          <p:cNvPr id="8" name="Rounded Rectangle 81">
            <a:extLst>
              <a:ext uri="{FF2B5EF4-FFF2-40B4-BE49-F238E27FC236}">
                <a16:creationId xmlns:a16="http://schemas.microsoft.com/office/drawing/2014/main" id="{E6156BEE-16D3-745B-7276-EE49D0C31A34}"/>
              </a:ext>
            </a:extLst>
          </p:cNvPr>
          <p:cNvSpPr/>
          <p:nvPr/>
        </p:nvSpPr>
        <p:spPr bwMode="auto">
          <a:xfrm>
            <a:off x="7068846" y="3598102"/>
            <a:ext cx="323431" cy="519191"/>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2014" indent="-112014" algn="ctr" defTabSz="576072" eaLnBrk="0" fontAlgn="base" hangingPunct="0">
              <a:lnSpc>
                <a:spcPct val="90000"/>
              </a:lnSpc>
              <a:spcBef>
                <a:spcPct val="20000"/>
              </a:spcBef>
              <a:spcAft>
                <a:spcPct val="20000"/>
              </a:spcAft>
            </a:pPr>
            <a:r>
              <a:rPr lang="en-GB" sz="756" kern="1200">
                <a:solidFill>
                  <a:srgbClr val="003399"/>
                </a:solidFill>
                <a:latin typeface="Arial" charset="0"/>
                <a:ea typeface="+mn-ea"/>
                <a:cs typeface="Arial" charset="0"/>
              </a:rPr>
              <a:t>Mar</a:t>
            </a:r>
          </a:p>
          <a:p>
            <a:pPr marL="112014" indent="-112014" algn="ctr" defTabSz="576072" eaLnBrk="0" fontAlgn="base" hangingPunct="0">
              <a:lnSpc>
                <a:spcPct val="90000"/>
              </a:lnSpc>
              <a:spcBef>
                <a:spcPct val="20000"/>
              </a:spcBef>
              <a:spcAft>
                <a:spcPct val="20000"/>
              </a:spcAft>
            </a:pPr>
            <a:r>
              <a:rPr lang="en-US" altLang="ko-KR" sz="756" kern="1200">
                <a:solidFill>
                  <a:srgbClr val="003399"/>
                </a:solidFill>
                <a:latin typeface="Arial" charset="0"/>
                <a:ea typeface="+mn-ea"/>
                <a:cs typeface="Arial" charset="0"/>
              </a:rPr>
              <a:t>3</a:t>
            </a:r>
            <a:endParaRPr lang="en-GB" sz="1200">
              <a:solidFill>
                <a:srgbClr val="003399"/>
              </a:solidFill>
              <a:latin typeface="Arial" charset="0"/>
              <a:cs typeface="Arial" charset="0"/>
            </a:endParaRPr>
          </a:p>
        </p:txBody>
      </p:sp>
      <p:sp>
        <p:nvSpPr>
          <p:cNvPr id="9" name="Rounded Rectangle 82">
            <a:extLst>
              <a:ext uri="{FF2B5EF4-FFF2-40B4-BE49-F238E27FC236}">
                <a16:creationId xmlns:a16="http://schemas.microsoft.com/office/drawing/2014/main" id="{5F1326A2-9967-2D9E-E470-A86A4A3F9D24}"/>
              </a:ext>
            </a:extLst>
          </p:cNvPr>
          <p:cNvSpPr/>
          <p:nvPr/>
        </p:nvSpPr>
        <p:spPr bwMode="auto">
          <a:xfrm>
            <a:off x="8321354" y="4317310"/>
            <a:ext cx="388760" cy="519191"/>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2014" indent="-112014" algn="ctr" defTabSz="576072" eaLnBrk="0" fontAlgn="base" hangingPunct="0">
              <a:lnSpc>
                <a:spcPct val="90000"/>
              </a:lnSpc>
              <a:spcBef>
                <a:spcPct val="20000"/>
              </a:spcBef>
              <a:spcAft>
                <a:spcPct val="20000"/>
              </a:spcAft>
            </a:pPr>
            <a:r>
              <a:rPr lang="en-GB" sz="756" kern="1200">
                <a:solidFill>
                  <a:srgbClr val="003399"/>
                </a:solidFill>
                <a:latin typeface="Arial" charset="0"/>
                <a:ea typeface="+mn-ea"/>
                <a:cs typeface="Arial" charset="0"/>
              </a:rPr>
              <a:t>Dec</a:t>
            </a:r>
          </a:p>
          <a:p>
            <a:pPr marL="112014" indent="-112014" algn="ctr" defTabSz="576072" eaLnBrk="0" fontAlgn="base" hangingPunct="0">
              <a:lnSpc>
                <a:spcPct val="90000"/>
              </a:lnSpc>
              <a:spcBef>
                <a:spcPct val="20000"/>
              </a:spcBef>
              <a:spcAft>
                <a:spcPct val="20000"/>
              </a:spcAft>
            </a:pPr>
            <a:r>
              <a:rPr lang="en-US" altLang="ko-KR" sz="756" kern="1200">
                <a:solidFill>
                  <a:srgbClr val="003399"/>
                </a:solidFill>
                <a:latin typeface="Arial" charset="0"/>
                <a:ea typeface="+mn-ea"/>
                <a:cs typeface="Arial" charset="0"/>
              </a:rPr>
              <a:t>12</a:t>
            </a:r>
            <a:endParaRPr lang="en-GB" sz="1200">
              <a:solidFill>
                <a:srgbClr val="003399"/>
              </a:solidFill>
              <a:latin typeface="Arial" charset="0"/>
              <a:cs typeface="Arial" charset="0"/>
            </a:endParaRPr>
          </a:p>
        </p:txBody>
      </p:sp>
      <p:cxnSp>
        <p:nvCxnSpPr>
          <p:cNvPr id="10" name="Straight Arrow Connector 9">
            <a:extLst>
              <a:ext uri="{FF2B5EF4-FFF2-40B4-BE49-F238E27FC236}">
                <a16:creationId xmlns:a16="http://schemas.microsoft.com/office/drawing/2014/main" id="{C3877927-D38A-DA14-E6FF-B75065C1437F}"/>
              </a:ext>
            </a:extLst>
          </p:cNvPr>
          <p:cNvCxnSpPr/>
          <p:nvPr/>
        </p:nvCxnSpPr>
        <p:spPr bwMode="auto">
          <a:xfrm>
            <a:off x="7443343" y="4047784"/>
            <a:ext cx="878011" cy="544726"/>
          </a:xfrm>
          <a:prstGeom prst="straightConnector1">
            <a:avLst/>
          </a:prstGeom>
          <a:noFill/>
          <a:ln w="9525" cap="flat" cmpd="sng" algn="ctr">
            <a:solidFill>
              <a:schemeClr val="accent1"/>
            </a:solidFill>
            <a:prstDash val="dash"/>
            <a:round/>
            <a:headEnd type="none" w="med" len="med"/>
            <a:tailEnd type="triangle"/>
          </a:ln>
          <a:effectLst/>
        </p:spPr>
      </p:cxnSp>
      <p:cxnSp>
        <p:nvCxnSpPr>
          <p:cNvPr id="11" name="Straight Connector 10">
            <a:extLst>
              <a:ext uri="{FF2B5EF4-FFF2-40B4-BE49-F238E27FC236}">
                <a16:creationId xmlns:a16="http://schemas.microsoft.com/office/drawing/2014/main" id="{B5B9840D-6B4E-F684-AD9F-19DCFB2CCF28}"/>
              </a:ext>
            </a:extLst>
          </p:cNvPr>
          <p:cNvCxnSpPr/>
          <p:nvPr/>
        </p:nvCxnSpPr>
        <p:spPr bwMode="auto">
          <a:xfrm>
            <a:off x="6745414" y="3234952"/>
            <a:ext cx="2566167" cy="0"/>
          </a:xfrm>
          <a:prstGeom prst="line">
            <a:avLst/>
          </a:prstGeom>
          <a:noFill/>
          <a:ln w="31750" cap="flat" cmpd="sng" algn="ctr">
            <a:solidFill>
              <a:schemeClr val="accent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568F7433-F3A5-B259-D42F-268711058652}"/>
              </a:ext>
            </a:extLst>
          </p:cNvPr>
          <p:cNvCxnSpPr/>
          <p:nvPr/>
        </p:nvCxnSpPr>
        <p:spPr bwMode="auto">
          <a:xfrm>
            <a:off x="7068845" y="3544197"/>
            <a:ext cx="2566167" cy="0"/>
          </a:xfrm>
          <a:prstGeom prst="line">
            <a:avLst/>
          </a:prstGeom>
          <a:noFill/>
          <a:ln w="31750" cap="flat" cmpd="sng" algn="ctr">
            <a:solidFill>
              <a:schemeClr val="accent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B4A85711-1D97-1BC2-9181-AE3F3256C214}"/>
              </a:ext>
            </a:extLst>
          </p:cNvPr>
          <p:cNvCxnSpPr/>
          <p:nvPr/>
        </p:nvCxnSpPr>
        <p:spPr bwMode="auto">
          <a:xfrm>
            <a:off x="7392276" y="3859116"/>
            <a:ext cx="2566167" cy="0"/>
          </a:xfrm>
          <a:prstGeom prst="line">
            <a:avLst/>
          </a:prstGeom>
          <a:noFill/>
          <a:ln w="31750" cap="flat" cmpd="sng" algn="ctr">
            <a:solidFill>
              <a:schemeClr val="accent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61091139-4134-37D1-48B1-2448ED88E4B3}"/>
              </a:ext>
            </a:extLst>
          </p:cNvPr>
          <p:cNvCxnSpPr/>
          <p:nvPr/>
        </p:nvCxnSpPr>
        <p:spPr bwMode="auto">
          <a:xfrm>
            <a:off x="8710114" y="4576906"/>
            <a:ext cx="2566167" cy="0"/>
          </a:xfrm>
          <a:prstGeom prst="line">
            <a:avLst/>
          </a:prstGeom>
          <a:noFill/>
          <a:ln w="31750" cap="flat" cmpd="sng" algn="ctr">
            <a:solidFill>
              <a:schemeClr val="accent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A758CFC3-8518-780D-0F5D-7DC1AAF32147}"/>
              </a:ext>
            </a:extLst>
          </p:cNvPr>
          <p:cNvSpPr txBox="1"/>
          <p:nvPr/>
        </p:nvSpPr>
        <p:spPr>
          <a:xfrm>
            <a:off x="4654296" y="2025967"/>
            <a:ext cx="2424798" cy="286232"/>
          </a:xfrm>
          <a:prstGeom prst="rect">
            <a:avLst/>
          </a:prstGeom>
          <a:noFill/>
        </p:spPr>
        <p:txBody>
          <a:bodyPr wrap="square" rtlCol="0">
            <a:spAutoFit/>
          </a:bodyPr>
          <a:lstStyle/>
          <a:p>
            <a:pPr defTabSz="576072">
              <a:spcAft>
                <a:spcPts val="600"/>
              </a:spcAft>
            </a:pPr>
            <a:r>
              <a:rPr lang="en-GB" sz="1260" b="1" u="sng" kern="1200">
                <a:solidFill>
                  <a:schemeClr val="tx1"/>
                </a:solidFill>
                <a:latin typeface="+mn-lt"/>
                <a:ea typeface="+mn-ea"/>
                <a:cs typeface="+mn-cs"/>
              </a:rPr>
              <a:t>Modelling Data</a:t>
            </a:r>
            <a:endParaRPr lang="en-GB" sz="2000" b="1" u="sng"/>
          </a:p>
        </p:txBody>
      </p:sp>
      <p:sp>
        <p:nvSpPr>
          <p:cNvPr id="16" name="Right Brace 15">
            <a:extLst>
              <a:ext uri="{FF2B5EF4-FFF2-40B4-BE49-F238E27FC236}">
                <a16:creationId xmlns:a16="http://schemas.microsoft.com/office/drawing/2014/main" id="{8B8CD351-D709-9219-76A3-7C1E0A3C119C}"/>
              </a:ext>
            </a:extLst>
          </p:cNvPr>
          <p:cNvSpPr/>
          <p:nvPr/>
        </p:nvSpPr>
        <p:spPr bwMode="auto">
          <a:xfrm rot="16200000">
            <a:off x="7887205" y="1495658"/>
            <a:ext cx="181249" cy="2667504"/>
          </a:xfrm>
          <a:prstGeom prst="rightBrac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17" name="TextBox 16">
            <a:extLst>
              <a:ext uri="{FF2B5EF4-FFF2-40B4-BE49-F238E27FC236}">
                <a16:creationId xmlns:a16="http://schemas.microsoft.com/office/drawing/2014/main" id="{710208EF-4599-F37F-F509-FEC9913A02EE}"/>
              </a:ext>
            </a:extLst>
          </p:cNvPr>
          <p:cNvSpPr txBox="1"/>
          <p:nvPr/>
        </p:nvSpPr>
        <p:spPr>
          <a:xfrm>
            <a:off x="6901440" y="2557046"/>
            <a:ext cx="3116811" cy="247440"/>
          </a:xfrm>
          <a:prstGeom prst="rect">
            <a:avLst/>
          </a:prstGeom>
          <a:noFill/>
        </p:spPr>
        <p:txBody>
          <a:bodyPr wrap="square" rtlCol="0">
            <a:spAutoFit/>
          </a:bodyPr>
          <a:lstStyle/>
          <a:p>
            <a:pPr defTabSz="576072">
              <a:spcAft>
                <a:spcPts val="600"/>
              </a:spcAft>
            </a:pPr>
            <a:r>
              <a:rPr lang="en-GB" sz="1008" b="1" kern="1200">
                <a:solidFill>
                  <a:schemeClr val="tx1"/>
                </a:solidFill>
                <a:latin typeface="+mn-lt"/>
                <a:ea typeface="+mn-ea"/>
                <a:cs typeface="+mn-cs"/>
              </a:rPr>
              <a:t>Sample Window</a:t>
            </a:r>
            <a:endParaRPr lang="en-GB" sz="1600" b="1"/>
          </a:p>
        </p:txBody>
      </p:sp>
      <p:sp>
        <p:nvSpPr>
          <p:cNvPr id="18" name="TextBox 17">
            <a:extLst>
              <a:ext uri="{FF2B5EF4-FFF2-40B4-BE49-F238E27FC236}">
                <a16:creationId xmlns:a16="http://schemas.microsoft.com/office/drawing/2014/main" id="{B17231C2-D0A0-733D-3420-60FD6A811121}"/>
              </a:ext>
            </a:extLst>
          </p:cNvPr>
          <p:cNvSpPr txBox="1"/>
          <p:nvPr/>
        </p:nvSpPr>
        <p:spPr>
          <a:xfrm>
            <a:off x="5413390" y="3541358"/>
            <a:ext cx="1284326" cy="711541"/>
          </a:xfrm>
          <a:prstGeom prst="rect">
            <a:avLst/>
          </a:prstGeom>
          <a:noFill/>
        </p:spPr>
        <p:txBody>
          <a:bodyPr wrap="none" rtlCol="0">
            <a:spAutoFit/>
          </a:bodyPr>
          <a:lstStyle/>
          <a:p>
            <a:pPr algn="ctr" defTabSz="576072">
              <a:spcAft>
                <a:spcPts val="600"/>
              </a:spcAft>
            </a:pPr>
            <a:r>
              <a:rPr lang="en-GB" sz="1008" b="1" kern="1200">
                <a:solidFill>
                  <a:schemeClr val="tx1"/>
                </a:solidFill>
                <a:latin typeface="+mn-lt"/>
                <a:ea typeface="+mn-ea"/>
                <a:cs typeface="+mn-cs"/>
              </a:rPr>
              <a:t>Monthly Application</a:t>
            </a:r>
          </a:p>
          <a:p>
            <a:pPr algn="ctr" defTabSz="576072">
              <a:spcAft>
                <a:spcPts val="600"/>
              </a:spcAft>
            </a:pPr>
            <a:r>
              <a:rPr lang="en-GB" sz="1008" b="1" kern="1200">
                <a:solidFill>
                  <a:schemeClr val="tx1"/>
                </a:solidFill>
                <a:latin typeface="+mn-lt"/>
                <a:ea typeface="+mn-ea"/>
                <a:cs typeface="+mn-cs"/>
              </a:rPr>
              <a:t>Or Transactional </a:t>
            </a:r>
          </a:p>
          <a:p>
            <a:pPr algn="ctr" defTabSz="576072">
              <a:spcAft>
                <a:spcPts val="600"/>
              </a:spcAft>
            </a:pPr>
            <a:r>
              <a:rPr lang="en-GB" sz="1008" b="1" kern="1200">
                <a:solidFill>
                  <a:schemeClr val="tx1"/>
                </a:solidFill>
                <a:latin typeface="+mn-lt"/>
                <a:ea typeface="+mn-ea"/>
                <a:cs typeface="+mn-cs"/>
              </a:rPr>
              <a:t>Files</a:t>
            </a:r>
            <a:endParaRPr lang="en-GB" sz="1600" b="1"/>
          </a:p>
        </p:txBody>
      </p:sp>
      <p:sp>
        <p:nvSpPr>
          <p:cNvPr id="19" name="TextBox 18">
            <a:extLst>
              <a:ext uri="{FF2B5EF4-FFF2-40B4-BE49-F238E27FC236}">
                <a16:creationId xmlns:a16="http://schemas.microsoft.com/office/drawing/2014/main" id="{A3A5AF21-91BF-D926-7462-E493642AFC57}"/>
              </a:ext>
            </a:extLst>
          </p:cNvPr>
          <p:cNvSpPr txBox="1"/>
          <p:nvPr/>
        </p:nvSpPr>
        <p:spPr>
          <a:xfrm>
            <a:off x="5599446" y="4186713"/>
            <a:ext cx="1773242" cy="247440"/>
          </a:xfrm>
          <a:prstGeom prst="rect">
            <a:avLst/>
          </a:prstGeom>
          <a:noFill/>
        </p:spPr>
        <p:txBody>
          <a:bodyPr wrap="none" rtlCol="0">
            <a:spAutoFit/>
          </a:bodyPr>
          <a:lstStyle/>
          <a:p>
            <a:pPr algn="ctr" defTabSz="576072">
              <a:spcAft>
                <a:spcPts val="600"/>
              </a:spcAft>
            </a:pPr>
            <a:r>
              <a:rPr lang="en-GB" sz="1008" b="1" kern="1200">
                <a:solidFill>
                  <a:schemeClr val="tx1"/>
                </a:solidFill>
                <a:latin typeface="+mn-lt"/>
                <a:ea typeface="+mn-ea"/>
                <a:cs typeface="+mn-cs"/>
              </a:rPr>
              <a:t>Rolling Observation Windows</a:t>
            </a:r>
            <a:endParaRPr lang="en-GB" sz="1600" b="1"/>
          </a:p>
        </p:txBody>
      </p:sp>
      <p:sp>
        <p:nvSpPr>
          <p:cNvPr id="20" name="TextBox 19">
            <a:extLst>
              <a:ext uri="{FF2B5EF4-FFF2-40B4-BE49-F238E27FC236}">
                <a16:creationId xmlns:a16="http://schemas.microsoft.com/office/drawing/2014/main" id="{78C09DFB-0B47-21E6-33A4-16AB4CFD953E}"/>
              </a:ext>
            </a:extLst>
          </p:cNvPr>
          <p:cNvSpPr txBox="1"/>
          <p:nvPr/>
        </p:nvSpPr>
        <p:spPr>
          <a:xfrm>
            <a:off x="9311581" y="3112619"/>
            <a:ext cx="1823754" cy="247440"/>
          </a:xfrm>
          <a:prstGeom prst="rect">
            <a:avLst/>
          </a:prstGeom>
          <a:noFill/>
        </p:spPr>
        <p:txBody>
          <a:bodyPr wrap="square" rtlCol="0">
            <a:spAutoFit/>
          </a:bodyPr>
          <a:lstStyle/>
          <a:p>
            <a:pPr algn="ctr" defTabSz="576072">
              <a:spcAft>
                <a:spcPts val="600"/>
              </a:spcAft>
            </a:pPr>
            <a:r>
              <a:rPr lang="en-GB" sz="1008" b="1" kern="1200">
                <a:solidFill>
                  <a:schemeClr val="tx1"/>
                </a:solidFill>
                <a:latin typeface="+mn-lt"/>
                <a:ea typeface="+mn-ea"/>
                <a:cs typeface="+mn-cs"/>
              </a:rPr>
              <a:t>Outcome Point</a:t>
            </a:r>
            <a:endParaRPr lang="en-GB" sz="1600" b="1"/>
          </a:p>
        </p:txBody>
      </p:sp>
      <p:sp>
        <p:nvSpPr>
          <p:cNvPr id="21" name="TextBox 20">
            <a:extLst>
              <a:ext uri="{FF2B5EF4-FFF2-40B4-BE49-F238E27FC236}">
                <a16:creationId xmlns:a16="http://schemas.microsoft.com/office/drawing/2014/main" id="{D1E92722-3A45-5B26-8E4A-72A017A7D472}"/>
              </a:ext>
            </a:extLst>
          </p:cNvPr>
          <p:cNvSpPr txBox="1"/>
          <p:nvPr/>
        </p:nvSpPr>
        <p:spPr>
          <a:xfrm>
            <a:off x="8484232" y="4209630"/>
            <a:ext cx="3010127" cy="247440"/>
          </a:xfrm>
          <a:prstGeom prst="rect">
            <a:avLst/>
          </a:prstGeom>
          <a:noFill/>
        </p:spPr>
        <p:txBody>
          <a:bodyPr wrap="square" rtlCol="0">
            <a:spAutoFit/>
          </a:bodyPr>
          <a:lstStyle/>
          <a:p>
            <a:pPr algn="ctr" defTabSz="576072">
              <a:spcAft>
                <a:spcPts val="600"/>
              </a:spcAft>
            </a:pPr>
            <a:r>
              <a:rPr lang="en-GB" sz="1008" b="1" kern="1200">
                <a:solidFill>
                  <a:schemeClr val="tx1"/>
                </a:solidFill>
                <a:latin typeface="+mn-lt"/>
                <a:ea typeface="+mn-ea"/>
                <a:cs typeface="+mn-cs"/>
              </a:rPr>
              <a:t>Rolling Performance Windows / </a:t>
            </a:r>
            <a:endParaRPr lang="en-GB" sz="1600" b="1"/>
          </a:p>
        </p:txBody>
      </p:sp>
      <p:sp>
        <p:nvSpPr>
          <p:cNvPr id="22" name="TextBox 21">
            <a:extLst>
              <a:ext uri="{FF2B5EF4-FFF2-40B4-BE49-F238E27FC236}">
                <a16:creationId xmlns:a16="http://schemas.microsoft.com/office/drawing/2014/main" id="{88369784-DDDF-5D46-4AFF-70A1F339A928}"/>
              </a:ext>
            </a:extLst>
          </p:cNvPr>
          <p:cNvSpPr txBox="1"/>
          <p:nvPr/>
        </p:nvSpPr>
        <p:spPr>
          <a:xfrm>
            <a:off x="5302481" y="4996720"/>
            <a:ext cx="6215353" cy="324961"/>
          </a:xfrm>
          <a:prstGeom prst="rect">
            <a:avLst/>
          </a:prstGeom>
          <a:noFill/>
        </p:spPr>
        <p:txBody>
          <a:bodyPr wrap="square" rtlCol="0">
            <a:spAutoFit/>
          </a:bodyPr>
          <a:lstStyle/>
          <a:p>
            <a:pPr defTabSz="576072">
              <a:spcAft>
                <a:spcPts val="600"/>
              </a:spcAft>
            </a:pPr>
            <a:r>
              <a:rPr lang="en-GB" sz="756" kern="1200" dirty="0">
                <a:solidFill>
                  <a:schemeClr val="tx1"/>
                </a:solidFill>
                <a:latin typeface="+mn-lt"/>
                <a:ea typeface="+mn-ea"/>
                <a:cs typeface="+mn-cs"/>
              </a:rPr>
              <a:t>*Typically used when the number of bads is not low, and mature relatively quickly or when the portfolio requires a fixed outcome period (i.e. all bads have the same time to exhibit poor performance)</a:t>
            </a:r>
            <a:endParaRPr lang="en-GB" sz="1200" dirty="0"/>
          </a:p>
        </p:txBody>
      </p:sp>
      <p:pic>
        <p:nvPicPr>
          <p:cNvPr id="24" name="Picture 23">
            <a:extLst>
              <a:ext uri="{FF2B5EF4-FFF2-40B4-BE49-F238E27FC236}">
                <a16:creationId xmlns:a16="http://schemas.microsoft.com/office/drawing/2014/main" id="{8BE4A4ED-5882-59B1-F8B8-CE1904FF000E}"/>
              </a:ext>
            </a:extLst>
          </p:cNvPr>
          <p:cNvPicPr>
            <a:picLocks noChangeAspect="1"/>
          </p:cNvPicPr>
          <p:nvPr/>
        </p:nvPicPr>
        <p:blipFill>
          <a:blip r:embed="rId3"/>
          <a:stretch>
            <a:fillRect/>
          </a:stretch>
        </p:blipFill>
        <p:spPr>
          <a:xfrm>
            <a:off x="11076335" y="6022776"/>
            <a:ext cx="1115665" cy="835224"/>
          </a:xfrm>
          <a:prstGeom prst="rect">
            <a:avLst/>
          </a:prstGeom>
        </p:spPr>
      </p:pic>
    </p:spTree>
    <p:extLst>
      <p:ext uri="{BB962C8B-B14F-4D97-AF65-F5344CB8AC3E}">
        <p14:creationId xmlns:p14="http://schemas.microsoft.com/office/powerpoint/2010/main" val="2405736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64147"/>
            <a:ext cx="70320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2800" dirty="0"/>
              <a:t>Development Team Data Sample Construction</a:t>
            </a:r>
          </a:p>
          <a:p>
            <a:pPr eaLnBrk="1" hangingPunct="1">
              <a:spcBef>
                <a:spcPct val="0"/>
              </a:spcBef>
              <a:buFontTx/>
              <a:buNone/>
            </a:pPr>
            <a:r>
              <a:rPr lang="en-PH" altLang="en-US" sz="2800" dirty="0"/>
              <a:t>Fixed Window</a:t>
            </a:r>
          </a:p>
        </p:txBody>
      </p:sp>
      <p:sp>
        <p:nvSpPr>
          <p:cNvPr id="30" name="TextBox 29"/>
          <p:cNvSpPr txBox="1"/>
          <p:nvPr/>
        </p:nvSpPr>
        <p:spPr>
          <a:xfrm>
            <a:off x="1567706" y="1396511"/>
            <a:ext cx="1818062" cy="400110"/>
          </a:xfrm>
          <a:prstGeom prst="rect">
            <a:avLst/>
          </a:prstGeom>
          <a:noFill/>
        </p:spPr>
        <p:txBody>
          <a:bodyPr wrap="none" rtlCol="0">
            <a:spAutoFit/>
          </a:bodyPr>
          <a:lstStyle/>
          <a:p>
            <a:pPr algn="ctr"/>
            <a:r>
              <a:rPr lang="en-GB" sz="2000" b="1" u="sng" dirty="0"/>
              <a:t>Modelling Data</a:t>
            </a:r>
          </a:p>
        </p:txBody>
      </p:sp>
      <p:sp>
        <p:nvSpPr>
          <p:cNvPr id="21" name="Rounded Rectangle 20"/>
          <p:cNvSpPr/>
          <p:nvPr/>
        </p:nvSpPr>
        <p:spPr bwMode="auto">
          <a:xfrm>
            <a:off x="1593475" y="2716305"/>
            <a:ext cx="4007224" cy="820270"/>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Transaction Data</a:t>
            </a:r>
          </a:p>
        </p:txBody>
      </p:sp>
      <p:cxnSp>
        <p:nvCxnSpPr>
          <p:cNvPr id="22" name="Straight Connector 21"/>
          <p:cNvCxnSpPr/>
          <p:nvPr/>
        </p:nvCxnSpPr>
        <p:spPr bwMode="auto">
          <a:xfrm>
            <a:off x="5600699" y="3139889"/>
            <a:ext cx="4054288" cy="0"/>
          </a:xfrm>
          <a:prstGeom prst="line">
            <a:avLst/>
          </a:prstGeom>
          <a:noFill/>
          <a:ln w="31750" cap="flat" cmpd="sng" algn="ctr">
            <a:solidFill>
              <a:schemeClr val="accent1"/>
            </a:solidFill>
            <a:prstDash val="solid"/>
            <a:round/>
            <a:headEnd type="none" w="med" len="med"/>
            <a:tailEnd type="none" w="med" len="med"/>
          </a:ln>
          <a:effectLst/>
        </p:spPr>
      </p:cxnSp>
      <p:cxnSp>
        <p:nvCxnSpPr>
          <p:cNvPr id="5" name="Straight Connector 4"/>
          <p:cNvCxnSpPr/>
          <p:nvPr/>
        </p:nvCxnSpPr>
        <p:spPr bwMode="auto">
          <a:xfrm>
            <a:off x="9654987" y="2716305"/>
            <a:ext cx="0" cy="820270"/>
          </a:xfrm>
          <a:prstGeom prst="line">
            <a:avLst/>
          </a:prstGeom>
          <a:noFill/>
          <a:ln w="9525" cap="flat" cmpd="sng" algn="ctr">
            <a:solidFill>
              <a:schemeClr val="accent1"/>
            </a:solidFill>
            <a:prstDash val="solid"/>
            <a:round/>
            <a:headEnd type="none" w="med" len="med"/>
            <a:tailEnd type="none" w="med" len="med"/>
          </a:ln>
          <a:effectLst/>
        </p:spPr>
      </p:cxnSp>
      <p:sp>
        <p:nvSpPr>
          <p:cNvPr id="27" name="TextBox 26"/>
          <p:cNvSpPr txBox="1"/>
          <p:nvPr/>
        </p:nvSpPr>
        <p:spPr>
          <a:xfrm>
            <a:off x="8651347" y="2104858"/>
            <a:ext cx="2007280" cy="338554"/>
          </a:xfrm>
          <a:prstGeom prst="rect">
            <a:avLst/>
          </a:prstGeom>
          <a:noFill/>
        </p:spPr>
        <p:txBody>
          <a:bodyPr wrap="square" rtlCol="0">
            <a:spAutoFit/>
          </a:bodyPr>
          <a:lstStyle/>
          <a:p>
            <a:pPr algn="ctr"/>
            <a:r>
              <a:rPr lang="en-GB" sz="1600" b="1" dirty="0"/>
              <a:t>Outcome Point </a:t>
            </a:r>
          </a:p>
        </p:txBody>
      </p:sp>
      <p:sp>
        <p:nvSpPr>
          <p:cNvPr id="31" name="TextBox 30"/>
          <p:cNvSpPr txBox="1"/>
          <p:nvPr/>
        </p:nvSpPr>
        <p:spPr>
          <a:xfrm>
            <a:off x="1292028" y="3685678"/>
            <a:ext cx="1224310" cy="584775"/>
          </a:xfrm>
          <a:prstGeom prst="rect">
            <a:avLst/>
          </a:prstGeom>
          <a:noFill/>
        </p:spPr>
        <p:txBody>
          <a:bodyPr wrap="none" rtlCol="0">
            <a:spAutoFit/>
          </a:bodyPr>
          <a:lstStyle/>
          <a:p>
            <a:pPr algn="ctr"/>
            <a:r>
              <a:rPr lang="en-GB" sz="1600" b="1" dirty="0"/>
              <a:t>24 </a:t>
            </a:r>
          </a:p>
          <a:p>
            <a:pPr algn="ctr"/>
            <a:r>
              <a:rPr lang="en-GB" sz="1600" b="1" dirty="0"/>
              <a:t>Months Ago</a:t>
            </a:r>
          </a:p>
        </p:txBody>
      </p:sp>
      <p:sp>
        <p:nvSpPr>
          <p:cNvPr id="32" name="TextBox 31"/>
          <p:cNvSpPr txBox="1"/>
          <p:nvPr/>
        </p:nvSpPr>
        <p:spPr>
          <a:xfrm>
            <a:off x="2844730" y="2381049"/>
            <a:ext cx="1578894" cy="338554"/>
          </a:xfrm>
          <a:prstGeom prst="rect">
            <a:avLst/>
          </a:prstGeom>
          <a:noFill/>
        </p:spPr>
        <p:txBody>
          <a:bodyPr wrap="none" rtlCol="0">
            <a:spAutoFit/>
          </a:bodyPr>
          <a:lstStyle/>
          <a:p>
            <a:pPr algn="ctr"/>
            <a:r>
              <a:rPr lang="en-GB" sz="1600" b="1" dirty="0"/>
              <a:t>Sample Window</a:t>
            </a:r>
          </a:p>
        </p:txBody>
      </p:sp>
      <p:sp>
        <p:nvSpPr>
          <p:cNvPr id="34" name="TextBox 33"/>
          <p:cNvSpPr txBox="1"/>
          <p:nvPr/>
        </p:nvSpPr>
        <p:spPr>
          <a:xfrm>
            <a:off x="4833532" y="3685678"/>
            <a:ext cx="1224310" cy="584775"/>
          </a:xfrm>
          <a:prstGeom prst="rect">
            <a:avLst/>
          </a:prstGeom>
          <a:noFill/>
        </p:spPr>
        <p:txBody>
          <a:bodyPr wrap="none" rtlCol="0">
            <a:spAutoFit/>
          </a:bodyPr>
          <a:lstStyle/>
          <a:p>
            <a:pPr algn="ctr"/>
            <a:r>
              <a:rPr lang="en-GB" sz="1600" b="1" dirty="0"/>
              <a:t>12 </a:t>
            </a:r>
          </a:p>
          <a:p>
            <a:pPr algn="ctr"/>
            <a:r>
              <a:rPr lang="en-GB" sz="1600" b="1" dirty="0"/>
              <a:t>Months Ago</a:t>
            </a:r>
          </a:p>
        </p:txBody>
      </p:sp>
      <p:sp>
        <p:nvSpPr>
          <p:cNvPr id="35" name="TextBox 34"/>
          <p:cNvSpPr txBox="1"/>
          <p:nvPr/>
        </p:nvSpPr>
        <p:spPr>
          <a:xfrm>
            <a:off x="9364073" y="3685513"/>
            <a:ext cx="581826" cy="338554"/>
          </a:xfrm>
          <a:prstGeom prst="rect">
            <a:avLst/>
          </a:prstGeom>
          <a:noFill/>
        </p:spPr>
        <p:txBody>
          <a:bodyPr wrap="none" rtlCol="0">
            <a:spAutoFit/>
          </a:bodyPr>
          <a:lstStyle/>
          <a:p>
            <a:pPr algn="ctr"/>
            <a:r>
              <a:rPr lang="en-GB" sz="1600" b="1" dirty="0"/>
              <a:t>Now</a:t>
            </a:r>
          </a:p>
        </p:txBody>
      </p:sp>
      <p:sp>
        <p:nvSpPr>
          <p:cNvPr id="36" name="TextBox 35"/>
          <p:cNvSpPr txBox="1"/>
          <p:nvPr/>
        </p:nvSpPr>
        <p:spPr>
          <a:xfrm>
            <a:off x="6852010" y="2736481"/>
            <a:ext cx="1726050" cy="584775"/>
          </a:xfrm>
          <a:prstGeom prst="rect">
            <a:avLst/>
          </a:prstGeom>
          <a:noFill/>
        </p:spPr>
        <p:txBody>
          <a:bodyPr wrap="none" rtlCol="0">
            <a:spAutoFit/>
          </a:bodyPr>
          <a:lstStyle/>
          <a:p>
            <a:pPr algn="ctr"/>
            <a:r>
              <a:rPr lang="en-GB" sz="1600" b="1" dirty="0"/>
              <a:t>Performance Data</a:t>
            </a:r>
          </a:p>
          <a:p>
            <a:pPr algn="ctr"/>
            <a:endParaRPr lang="en-GB" altLang="ko-KR" sz="1600" b="1" dirty="0"/>
          </a:p>
        </p:txBody>
      </p:sp>
      <p:sp>
        <p:nvSpPr>
          <p:cNvPr id="8" name="TextBox 7"/>
          <p:cNvSpPr txBox="1"/>
          <p:nvPr/>
        </p:nvSpPr>
        <p:spPr>
          <a:xfrm>
            <a:off x="1300368" y="4815911"/>
            <a:ext cx="8932613" cy="1138773"/>
          </a:xfrm>
          <a:prstGeom prst="rect">
            <a:avLst/>
          </a:prstGeom>
          <a:noFill/>
        </p:spPr>
        <p:txBody>
          <a:bodyPr wrap="square" rtlCol="0">
            <a:spAutoFit/>
          </a:bodyPr>
          <a:lstStyle/>
          <a:p>
            <a:r>
              <a:rPr lang="en-GB" sz="1600" dirty="0"/>
              <a:t>*Typically used when the number of </a:t>
            </a:r>
            <a:r>
              <a:rPr lang="en-GB" sz="1600" dirty="0" err="1"/>
              <a:t>bads</a:t>
            </a:r>
            <a:r>
              <a:rPr lang="en-GB" sz="1600" dirty="0"/>
              <a:t> is low, the earliest </a:t>
            </a:r>
            <a:r>
              <a:rPr lang="en-GB" sz="1600" dirty="0" err="1"/>
              <a:t>bads</a:t>
            </a:r>
            <a:r>
              <a:rPr lang="en-GB" sz="1600" dirty="0"/>
              <a:t> are given longer</a:t>
            </a:r>
          </a:p>
          <a:p>
            <a:r>
              <a:rPr lang="en-GB" sz="1600" dirty="0"/>
              <a:t> (up to 24 months in this case) to mature</a:t>
            </a:r>
          </a:p>
          <a:p>
            <a:endParaRPr lang="en-GB" sz="1600" dirty="0"/>
          </a:p>
          <a:p>
            <a:endParaRPr lang="en-GB" sz="2000" dirty="0"/>
          </a:p>
        </p:txBody>
      </p:sp>
      <p:pic>
        <p:nvPicPr>
          <p:cNvPr id="2" name="Picture 1">
            <a:extLst>
              <a:ext uri="{FF2B5EF4-FFF2-40B4-BE49-F238E27FC236}">
                <a16:creationId xmlns:a16="http://schemas.microsoft.com/office/drawing/2014/main" id="{D368CE56-E3BF-51C6-F99D-01C1647F97FD}"/>
              </a:ext>
            </a:extLst>
          </p:cNvPr>
          <p:cNvPicPr/>
          <p:nvPr/>
        </p:nvPicPr>
        <p:blipFill>
          <a:blip r:embed="rId3"/>
          <a:srcRect/>
          <a:stretch>
            <a:fillRect/>
          </a:stretch>
        </p:blipFill>
        <p:spPr>
          <a:xfrm>
            <a:off x="11073526" y="6020554"/>
            <a:ext cx="1118474" cy="837446"/>
          </a:xfrm>
          <a:prstGeom prst="rect">
            <a:avLst/>
          </a:prstGeom>
          <a:noFill/>
          <a:ln>
            <a:noFill/>
            <a:prstDash/>
          </a:ln>
        </p:spPr>
      </p:pic>
      <p:pic>
        <p:nvPicPr>
          <p:cNvPr id="3" name="Picture 2">
            <a:extLst>
              <a:ext uri="{FF2B5EF4-FFF2-40B4-BE49-F238E27FC236}">
                <a16:creationId xmlns:a16="http://schemas.microsoft.com/office/drawing/2014/main" id="{3F1AE5F5-67A1-F673-6492-BA7B1A279D59}"/>
              </a:ext>
            </a:extLst>
          </p:cNvPr>
          <p:cNvPicPr>
            <a:picLocks noChangeAspect="1"/>
          </p:cNvPicPr>
          <p:nvPr/>
        </p:nvPicPr>
        <p:blipFill>
          <a:blip r:embed="rId4"/>
          <a:stretch>
            <a:fillRect/>
          </a:stretch>
        </p:blipFill>
        <p:spPr>
          <a:xfrm>
            <a:off x="8452019" y="6407226"/>
            <a:ext cx="2621507" cy="493819"/>
          </a:xfrm>
          <a:prstGeom prst="rect">
            <a:avLst/>
          </a:prstGeom>
        </p:spPr>
      </p:pic>
    </p:spTree>
    <p:extLst>
      <p:ext uri="{BB962C8B-B14F-4D97-AF65-F5344CB8AC3E}">
        <p14:creationId xmlns:p14="http://schemas.microsoft.com/office/powerpoint/2010/main" val="3634265168"/>
      </p:ext>
    </p:extLst>
  </p:cSld>
  <p:clrMapOvr>
    <a:masterClrMapping/>
  </p:clrMapOvr>
  <p:transition spd="med">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29179" y="-17396"/>
            <a:ext cx="74961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dirty="0"/>
              <a:t>Example Performance Definition - Complex</a:t>
            </a:r>
          </a:p>
        </p:txBody>
      </p:sp>
      <p:graphicFrame>
        <p:nvGraphicFramePr>
          <p:cNvPr id="2" name="Table 1"/>
          <p:cNvGraphicFramePr>
            <a:graphicFrameLocks noGrp="1"/>
          </p:cNvGraphicFramePr>
          <p:nvPr>
            <p:extLst>
              <p:ext uri="{D42A27DB-BD31-4B8C-83A1-F6EECF244321}">
                <p14:modId xmlns:p14="http://schemas.microsoft.com/office/powerpoint/2010/main" val="968263803"/>
              </p:ext>
            </p:extLst>
          </p:nvPr>
        </p:nvGraphicFramePr>
        <p:xfrm>
          <a:off x="6680719" y="969209"/>
          <a:ext cx="3470989" cy="5332826"/>
        </p:xfrm>
        <a:graphic>
          <a:graphicData uri="http://schemas.openxmlformats.org/drawingml/2006/table">
            <a:tbl>
              <a:tblPr/>
              <a:tblGrid>
                <a:gridCol w="387124">
                  <a:extLst>
                    <a:ext uri="{9D8B030D-6E8A-4147-A177-3AD203B41FA5}">
                      <a16:colId xmlns:a16="http://schemas.microsoft.com/office/drawing/2014/main" val="20000"/>
                    </a:ext>
                  </a:extLst>
                </a:gridCol>
                <a:gridCol w="1667135">
                  <a:extLst>
                    <a:ext uri="{9D8B030D-6E8A-4147-A177-3AD203B41FA5}">
                      <a16:colId xmlns:a16="http://schemas.microsoft.com/office/drawing/2014/main" val="20001"/>
                    </a:ext>
                  </a:extLst>
                </a:gridCol>
                <a:gridCol w="1416730">
                  <a:extLst>
                    <a:ext uri="{9D8B030D-6E8A-4147-A177-3AD203B41FA5}">
                      <a16:colId xmlns:a16="http://schemas.microsoft.com/office/drawing/2014/main" val="20002"/>
                    </a:ext>
                  </a:extLst>
                </a:gridCol>
              </a:tblGrid>
              <a:tr h="745312">
                <a:tc>
                  <a:txBody>
                    <a:bodyPr/>
                    <a:lstStyle/>
                    <a:p>
                      <a:pPr algn="l" fontAlgn="t"/>
                      <a:r>
                        <a:rPr lang="en-GB" sz="1600" b="1" i="0" u="none" strike="noStrike" dirty="0">
                          <a:solidFill>
                            <a:srgbClr val="000000"/>
                          </a:solidFill>
                          <a:effectLst/>
                          <a:latin typeface="Calibri" panose="020F0502020204030204" pitchFamily="34" charset="0"/>
                        </a:rPr>
                        <a:t>GB Flag</a:t>
                      </a:r>
                    </a:p>
                    <a:p>
                      <a:pPr algn="l" fontAlgn="t"/>
                      <a:endParaRPr lang="en-GB" sz="1600" b="1" i="0" u="none" strike="noStrike" dirty="0">
                        <a:solidFill>
                          <a:srgbClr val="000000"/>
                        </a:solidFill>
                        <a:effectLst/>
                        <a:latin typeface="Calibri" panose="020F0502020204030204" pitchFamily="34" charset="0"/>
                      </a:endParaRP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600" b="1" i="0" u="none" strike="noStrike" dirty="0">
                          <a:solidFill>
                            <a:srgbClr val="000000"/>
                          </a:solidFill>
                          <a:effectLst/>
                          <a:latin typeface="Calibri" panose="020F0502020204030204" pitchFamily="34" charset="0"/>
                        </a:rPr>
                        <a:t>Good-Bad Definition</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600" b="1" i="0" u="none" strike="noStrike" dirty="0">
                          <a:solidFill>
                            <a:srgbClr val="000000"/>
                          </a:solidFill>
                          <a:effectLst/>
                          <a:latin typeface="Calibri" panose="020F0502020204030204" pitchFamily="34" charset="0"/>
                        </a:rPr>
                        <a:t>Classification</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273504">
                <a:tc>
                  <a:txBody>
                    <a:bodyPr/>
                    <a:lstStyle/>
                    <a:p>
                      <a:pPr algn="l" fontAlgn="t"/>
                      <a:r>
                        <a:rPr lang="en-GB" sz="1100" b="0" i="0" u="none" strike="noStrike">
                          <a:solidFill>
                            <a:srgbClr val="000000"/>
                          </a:solidFill>
                          <a:effectLst/>
                          <a:latin typeface="Calibri" panose="020F0502020204030204" pitchFamily="34" charset="0"/>
                        </a:rPr>
                        <a:t> </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 </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a:solidFill>
                            <a:srgbClr val="000000"/>
                          </a:solidFill>
                          <a:effectLst/>
                          <a:latin typeface="Calibri" panose="020F0502020204030204" pitchFamily="34" charset="0"/>
                        </a:rPr>
                        <a:t> </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1"/>
                  </a:ext>
                </a:extLst>
              </a:tr>
              <a:tr h="547009">
                <a:tc>
                  <a:txBody>
                    <a:bodyPr/>
                    <a:lstStyle/>
                    <a:p>
                      <a:pPr algn="l" fontAlgn="t"/>
                      <a:r>
                        <a:rPr lang="en-GB" sz="1100" b="0" i="0" u="none" strike="noStrike">
                          <a:solidFill>
                            <a:srgbClr val="000000"/>
                          </a:solidFill>
                          <a:effectLst/>
                          <a:latin typeface="Calibri" panose="020F0502020204030204" pitchFamily="34" charset="0"/>
                        </a:rPr>
                        <a:t>1</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Voluntary Cancel / Close / Deceased / Never Active</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r>
                        <a:rPr lang="en-GB" sz="1100" b="0" i="0" u="none" strike="noStrike" dirty="0">
                          <a:solidFill>
                            <a:srgbClr val="000000"/>
                          </a:solidFill>
                          <a:effectLst/>
                          <a:latin typeface="Calibri" panose="020F0502020204030204" pitchFamily="34" charset="0"/>
                        </a:rPr>
                        <a:t>Exclusion</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2"/>
                  </a:ext>
                </a:extLst>
              </a:tr>
              <a:tr h="396753">
                <a:tc>
                  <a:txBody>
                    <a:bodyPr/>
                    <a:lstStyle/>
                    <a:p>
                      <a:pPr algn="l" fontAlgn="t"/>
                      <a:r>
                        <a:rPr lang="en-GB" sz="1100" b="0" i="0" u="none" strike="noStrike">
                          <a:solidFill>
                            <a:srgbClr val="000000"/>
                          </a:solidFill>
                          <a:effectLst/>
                          <a:latin typeface="Calibri" panose="020F0502020204030204" pitchFamily="34" charset="0"/>
                        </a:rPr>
                        <a:t>2</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Bankruptcy</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Bad / 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3"/>
                  </a:ext>
                </a:extLst>
              </a:tr>
              <a:tr h="273504">
                <a:tc>
                  <a:txBody>
                    <a:bodyPr/>
                    <a:lstStyle/>
                    <a:p>
                      <a:pPr algn="l" fontAlgn="t"/>
                      <a:r>
                        <a:rPr lang="en-GB" sz="1100" b="0" i="0" u="none" strike="noStrike">
                          <a:solidFill>
                            <a:srgbClr val="000000"/>
                          </a:solidFill>
                          <a:effectLst/>
                          <a:latin typeface="Calibri" panose="020F0502020204030204" pitchFamily="34" charset="0"/>
                        </a:rPr>
                        <a:t>3</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Write-Off</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Bad / 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4"/>
                  </a:ext>
                </a:extLst>
              </a:tr>
              <a:tr h="273504">
                <a:tc>
                  <a:txBody>
                    <a:bodyPr/>
                    <a:lstStyle/>
                    <a:p>
                      <a:pPr algn="l" fontAlgn="t"/>
                      <a:r>
                        <a:rPr lang="en-GB" sz="1100" b="0" i="0" u="none" strike="noStrike">
                          <a:solidFill>
                            <a:srgbClr val="000000"/>
                          </a:solidFill>
                          <a:effectLst/>
                          <a:latin typeface="Calibri" panose="020F0502020204030204" pitchFamily="34" charset="0"/>
                        </a:rPr>
                        <a:t>4</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Re-Age / Re-Structured</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Bad / 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5"/>
                  </a:ext>
                </a:extLst>
              </a:tr>
              <a:tr h="547009">
                <a:tc>
                  <a:txBody>
                    <a:bodyPr/>
                    <a:lstStyle/>
                    <a:p>
                      <a:pPr algn="l" fontAlgn="t"/>
                      <a:r>
                        <a:rPr lang="en-GB" sz="1100" b="0" i="0" u="none" strike="noStrike">
                          <a:solidFill>
                            <a:srgbClr val="000000"/>
                          </a:solidFill>
                          <a:effectLst/>
                          <a:latin typeface="Calibri" panose="020F0502020204030204" pitchFamily="34" charset="0"/>
                        </a:rPr>
                        <a:t>5</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Ever 90+ Days Past Due &gt;= $100 in the last 12 months</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Bad / 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6"/>
                  </a:ext>
                </a:extLst>
              </a:tr>
              <a:tr h="547009">
                <a:tc>
                  <a:txBody>
                    <a:bodyPr/>
                    <a:lstStyle/>
                    <a:p>
                      <a:pPr algn="l" fontAlgn="t"/>
                      <a:r>
                        <a:rPr lang="en-GB" sz="1100" b="0" i="0" u="none" strike="noStrike">
                          <a:solidFill>
                            <a:srgbClr val="000000"/>
                          </a:solidFill>
                          <a:effectLst/>
                          <a:latin typeface="Calibri" panose="020F0502020204030204" pitchFamily="34" charset="0"/>
                        </a:rPr>
                        <a:t>6</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Ever 60+ Days Past Due in the last 12 months</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Indeterminate / Non-Default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7"/>
                  </a:ext>
                </a:extLst>
              </a:tr>
              <a:tr h="635204">
                <a:tc>
                  <a:txBody>
                    <a:bodyPr/>
                    <a:lstStyle/>
                    <a:p>
                      <a:pPr algn="l" fontAlgn="t"/>
                      <a:r>
                        <a:rPr lang="en-GB" sz="1100" b="0" i="0" u="none" strike="noStrike">
                          <a:solidFill>
                            <a:srgbClr val="000000"/>
                          </a:solidFill>
                          <a:effectLst/>
                          <a:latin typeface="Calibri" panose="020F0502020204030204" pitchFamily="34" charset="0"/>
                        </a:rPr>
                        <a:t>7</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Ever 30+ Days Past Due in the last 12 months</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Indeterminate / Non-Default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8"/>
                  </a:ext>
                </a:extLst>
              </a:tr>
              <a:tr h="547009">
                <a:tc>
                  <a:txBody>
                    <a:bodyPr/>
                    <a:lstStyle/>
                    <a:p>
                      <a:pPr algn="l" fontAlgn="t"/>
                      <a:r>
                        <a:rPr lang="en-GB" sz="1100" b="0" i="0" u="none" strike="noStrike">
                          <a:solidFill>
                            <a:srgbClr val="000000"/>
                          </a:solidFill>
                          <a:effectLst/>
                          <a:latin typeface="Calibri" panose="020F0502020204030204" pitchFamily="34" charset="0"/>
                        </a:rPr>
                        <a:t>8</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Ever x-Days Past Due in the last 12 months</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Good / Non-Default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9"/>
                  </a:ext>
                </a:extLst>
              </a:tr>
              <a:tr h="547009">
                <a:tc>
                  <a:txBody>
                    <a:bodyPr/>
                    <a:lstStyle/>
                    <a:p>
                      <a:pPr algn="l" fontAlgn="t"/>
                      <a:r>
                        <a:rPr lang="en-GB" sz="1100" b="0" i="0" u="none" strike="noStrike">
                          <a:solidFill>
                            <a:srgbClr val="000000"/>
                          </a:solidFill>
                          <a:effectLst/>
                          <a:latin typeface="Calibri" panose="020F0502020204030204" pitchFamily="34" charset="0"/>
                        </a:rPr>
                        <a:t>9</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Up-to Date in the last 12 months</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Good / Non-Default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10"/>
                  </a:ext>
                </a:extLst>
              </a:tr>
            </a:tbl>
          </a:graphicData>
        </a:graphic>
      </p:graphicFrame>
      <p:sp>
        <p:nvSpPr>
          <p:cNvPr id="24" name="Rectangle 23">
            <a:extLst>
              <a:ext uri="{FF2B5EF4-FFF2-40B4-BE49-F238E27FC236}">
                <a16:creationId xmlns:a16="http://schemas.microsoft.com/office/drawing/2014/main" id="{F47F905A-4AF0-75FA-AE2B-29B9F9C6DA02}"/>
              </a:ext>
            </a:extLst>
          </p:cNvPr>
          <p:cNvSpPr/>
          <p:nvPr/>
        </p:nvSpPr>
        <p:spPr>
          <a:xfrm>
            <a:off x="2071396" y="969209"/>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Design</a:t>
            </a:r>
          </a:p>
          <a:p>
            <a:pPr algn="ctr"/>
            <a:r>
              <a:rPr lang="en-GB" sz="1200" dirty="0"/>
              <a:t>(Business Problem, What Data is Available, High-level </a:t>
            </a:r>
            <a:r>
              <a:rPr lang="en-GB" sz="1200" dirty="0" err="1"/>
              <a:t>Solutionising</a:t>
            </a:r>
            <a:r>
              <a:rPr lang="en-GB" sz="1200" dirty="0"/>
              <a:t>) </a:t>
            </a:r>
          </a:p>
        </p:txBody>
      </p:sp>
      <p:sp>
        <p:nvSpPr>
          <p:cNvPr id="25" name="Rectangle 24">
            <a:extLst>
              <a:ext uri="{FF2B5EF4-FFF2-40B4-BE49-F238E27FC236}">
                <a16:creationId xmlns:a16="http://schemas.microsoft.com/office/drawing/2014/main" id="{81B734D6-9903-1179-5D09-6114C19C6552}"/>
              </a:ext>
            </a:extLst>
          </p:cNvPr>
          <p:cNvSpPr/>
          <p:nvPr/>
        </p:nvSpPr>
        <p:spPr>
          <a:xfrm>
            <a:off x="2071396" y="2966631"/>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Sourcing</a:t>
            </a:r>
          </a:p>
          <a:p>
            <a:pPr algn="ctr"/>
            <a:r>
              <a:rPr lang="en-GB" sz="1200" dirty="0"/>
              <a:t>(extract, merge, quality checks etc.)</a:t>
            </a:r>
          </a:p>
        </p:txBody>
      </p:sp>
      <p:sp>
        <p:nvSpPr>
          <p:cNvPr id="26" name="Rectangle 25">
            <a:extLst>
              <a:ext uri="{FF2B5EF4-FFF2-40B4-BE49-F238E27FC236}">
                <a16:creationId xmlns:a16="http://schemas.microsoft.com/office/drawing/2014/main" id="{2BB76760-F758-52B8-7C94-FC1D31423658}"/>
              </a:ext>
            </a:extLst>
          </p:cNvPr>
          <p:cNvSpPr/>
          <p:nvPr/>
        </p:nvSpPr>
        <p:spPr>
          <a:xfrm>
            <a:off x="2071396" y="4964054"/>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Manipulation</a:t>
            </a:r>
          </a:p>
          <a:p>
            <a:pPr algn="ctr"/>
            <a:r>
              <a:rPr lang="en-GB" sz="1200" dirty="0"/>
              <a:t>(char derivation, segmentation investigation, performance definitions, exclusions etc.)</a:t>
            </a:r>
          </a:p>
        </p:txBody>
      </p:sp>
      <p:sp>
        <p:nvSpPr>
          <p:cNvPr id="27" name="Arrow: Down 26">
            <a:extLst>
              <a:ext uri="{FF2B5EF4-FFF2-40B4-BE49-F238E27FC236}">
                <a16:creationId xmlns:a16="http://schemas.microsoft.com/office/drawing/2014/main" id="{82E982AF-E1C5-7A96-BD2D-CB2D5B53E584}"/>
              </a:ext>
            </a:extLst>
          </p:cNvPr>
          <p:cNvSpPr/>
          <p:nvPr/>
        </p:nvSpPr>
        <p:spPr>
          <a:xfrm>
            <a:off x="3292625" y="2429208"/>
            <a:ext cx="484632" cy="415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9BD194CF-8D92-B7BB-3C51-53B74CC47764}"/>
              </a:ext>
            </a:extLst>
          </p:cNvPr>
          <p:cNvSpPr/>
          <p:nvPr/>
        </p:nvSpPr>
        <p:spPr>
          <a:xfrm>
            <a:off x="3292625" y="4425069"/>
            <a:ext cx="484632" cy="415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1754B8A0-AE6A-8405-0292-252D2E93AE4A}"/>
              </a:ext>
            </a:extLst>
          </p:cNvPr>
          <p:cNvSpPr/>
          <p:nvPr/>
        </p:nvSpPr>
        <p:spPr>
          <a:xfrm>
            <a:off x="5350399" y="345123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326B4AD-7E78-BD17-216C-7357A1B4C06C}"/>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4" name="TextBox 3">
            <a:extLst>
              <a:ext uri="{FF2B5EF4-FFF2-40B4-BE49-F238E27FC236}">
                <a16:creationId xmlns:a16="http://schemas.microsoft.com/office/drawing/2014/main" id="{5D7FD6E6-E701-B929-E25C-BE743E398A73}"/>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638641514"/>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89-53A6-F978-A8CF-1AE0A41B4C10}"/>
              </a:ext>
            </a:extLst>
          </p:cNvPr>
          <p:cNvSpPr>
            <a:spLocks noGrp="1"/>
          </p:cNvSpPr>
          <p:nvPr>
            <p:ph type="title"/>
          </p:nvPr>
        </p:nvSpPr>
        <p:spPr/>
        <p:txBody>
          <a:bodyPr/>
          <a:lstStyle/>
          <a:p>
            <a:r>
              <a:rPr lang="en-GB" dirty="0"/>
              <a:t>APDS Clients </a:t>
            </a:r>
          </a:p>
        </p:txBody>
      </p:sp>
      <p:pic>
        <p:nvPicPr>
          <p:cNvPr id="2050" name="Picture 2">
            <a:extLst>
              <a:ext uri="{FF2B5EF4-FFF2-40B4-BE49-F238E27FC236}">
                <a16:creationId xmlns:a16="http://schemas.microsoft.com/office/drawing/2014/main" id="{555AC383-C3FA-5D89-9709-3D3322F36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96835"/>
            <a:ext cx="1413294" cy="14132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1E6464C-A430-1167-6FC2-7F451662F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093" y="17145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ainsburys Bank Logo">
            <a:extLst>
              <a:ext uri="{FF2B5EF4-FFF2-40B4-BE49-F238E27FC236}">
                <a16:creationId xmlns:a16="http://schemas.microsoft.com/office/drawing/2014/main" id="{D61223D2-7645-2C66-1AF0-0064ECB94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972" y="196215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97D9DCD4-95EF-E229-F4B4-4ADD0F38B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4911" y="1896835"/>
            <a:ext cx="25146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Westpac Logo, symbol, meaning, history, PNG, brand">
            <a:extLst>
              <a:ext uri="{FF2B5EF4-FFF2-40B4-BE49-F238E27FC236}">
                <a16:creationId xmlns:a16="http://schemas.microsoft.com/office/drawing/2014/main" id="{50F940F7-659F-C5B1-B4EB-F149F0BD8F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3396" y="396047"/>
            <a:ext cx="2238247" cy="170879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CDA86A12-73CD-CF6D-B40E-DA3B726110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4" y="5061515"/>
            <a:ext cx="25717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7F8994F0-EBED-35E0-8B28-355B5A054D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8323" y="487952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9205660E-BF1C-75A6-3238-CE7BFF9430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3991" y="3181350"/>
            <a:ext cx="2348082"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E37AC705-93E3-5C2E-6BCB-DEB32CEA95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3106" y="5298990"/>
            <a:ext cx="1320573" cy="1047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of M Bank logo">
            <a:extLst>
              <a:ext uri="{FF2B5EF4-FFF2-40B4-BE49-F238E27FC236}">
                <a16:creationId xmlns:a16="http://schemas.microsoft.com/office/drawing/2014/main" id="{0EBF0A70-AEAE-B6BD-C59E-E6143C2B84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9744" y="3676651"/>
            <a:ext cx="260032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of Alinma Bank">
            <a:extLst>
              <a:ext uri="{FF2B5EF4-FFF2-40B4-BE49-F238E27FC236}">
                <a16:creationId xmlns:a16="http://schemas.microsoft.com/office/drawing/2014/main" id="{699A5F39-48E6-875F-9F8F-18AA416DDD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7432" y="361133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612659A-1A19-FE7C-541F-251FE10943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8322" y="437610"/>
            <a:ext cx="1714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6F6110B-991F-C82A-7F99-195CADE940EB}"/>
              </a:ext>
            </a:extLst>
          </p:cNvPr>
          <p:cNvPicPr/>
          <p:nvPr/>
        </p:nvPicPr>
        <p:blipFill>
          <a:blip r:embed="rId14"/>
          <a:srcRect/>
          <a:stretch>
            <a:fillRect/>
          </a:stretch>
        </p:blipFill>
        <p:spPr>
          <a:xfrm>
            <a:off x="11073526" y="6020554"/>
            <a:ext cx="1118474" cy="837446"/>
          </a:xfrm>
          <a:prstGeom prst="rect">
            <a:avLst/>
          </a:prstGeom>
          <a:noFill/>
          <a:ln>
            <a:noFill/>
            <a:prstDash/>
          </a:ln>
        </p:spPr>
      </p:pic>
      <p:pic>
        <p:nvPicPr>
          <p:cNvPr id="2066" name="Picture 18">
            <a:extLst>
              <a:ext uri="{FF2B5EF4-FFF2-40B4-BE49-F238E27FC236}">
                <a16:creationId xmlns:a16="http://schemas.microsoft.com/office/drawing/2014/main" id="{BC66C2C8-5BFF-56B7-2771-AB27B602C6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9171" y="4232560"/>
            <a:ext cx="1826080" cy="21328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C6B4A6-0543-0121-EE6C-D3303B2701BF}"/>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4007431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0" y="54713"/>
            <a:ext cx="71691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dirty="0"/>
              <a:t>Example Performance Definition - Simple</a:t>
            </a:r>
          </a:p>
        </p:txBody>
      </p:sp>
      <p:graphicFrame>
        <p:nvGraphicFramePr>
          <p:cNvPr id="2" name="Table 1"/>
          <p:cNvGraphicFramePr>
            <a:graphicFrameLocks noGrp="1"/>
          </p:cNvGraphicFramePr>
          <p:nvPr>
            <p:extLst>
              <p:ext uri="{D42A27DB-BD31-4B8C-83A1-F6EECF244321}">
                <p14:modId xmlns:p14="http://schemas.microsoft.com/office/powerpoint/2010/main" val="1670503890"/>
              </p:ext>
            </p:extLst>
          </p:nvPr>
        </p:nvGraphicFramePr>
        <p:xfrm>
          <a:off x="7016621" y="2124850"/>
          <a:ext cx="3470989" cy="3021543"/>
        </p:xfrm>
        <a:graphic>
          <a:graphicData uri="http://schemas.openxmlformats.org/drawingml/2006/table">
            <a:tbl>
              <a:tblPr/>
              <a:tblGrid>
                <a:gridCol w="387124">
                  <a:extLst>
                    <a:ext uri="{9D8B030D-6E8A-4147-A177-3AD203B41FA5}">
                      <a16:colId xmlns:a16="http://schemas.microsoft.com/office/drawing/2014/main" val="20000"/>
                    </a:ext>
                  </a:extLst>
                </a:gridCol>
                <a:gridCol w="1667135">
                  <a:extLst>
                    <a:ext uri="{9D8B030D-6E8A-4147-A177-3AD203B41FA5}">
                      <a16:colId xmlns:a16="http://schemas.microsoft.com/office/drawing/2014/main" val="20001"/>
                    </a:ext>
                  </a:extLst>
                </a:gridCol>
                <a:gridCol w="1416730">
                  <a:extLst>
                    <a:ext uri="{9D8B030D-6E8A-4147-A177-3AD203B41FA5}">
                      <a16:colId xmlns:a16="http://schemas.microsoft.com/office/drawing/2014/main" val="20002"/>
                    </a:ext>
                  </a:extLst>
                </a:gridCol>
              </a:tblGrid>
              <a:tr h="745312">
                <a:tc>
                  <a:txBody>
                    <a:bodyPr/>
                    <a:lstStyle/>
                    <a:p>
                      <a:pPr algn="l" fontAlgn="t"/>
                      <a:r>
                        <a:rPr lang="en-GB" sz="1600" b="1" i="0" u="none" strike="noStrike" dirty="0">
                          <a:solidFill>
                            <a:srgbClr val="000000"/>
                          </a:solidFill>
                          <a:effectLst/>
                          <a:latin typeface="Calibri" panose="020F0502020204030204" pitchFamily="34" charset="0"/>
                        </a:rPr>
                        <a:t>GB Flag</a:t>
                      </a:r>
                    </a:p>
                    <a:p>
                      <a:pPr algn="l" fontAlgn="t"/>
                      <a:endParaRPr lang="en-GB" sz="1600" b="1" i="0" u="none" strike="noStrike" dirty="0">
                        <a:solidFill>
                          <a:srgbClr val="000000"/>
                        </a:solidFill>
                        <a:effectLst/>
                        <a:latin typeface="Calibri" panose="020F0502020204030204" pitchFamily="34" charset="0"/>
                      </a:endParaRP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600" b="1" i="0" u="none" strike="noStrike" dirty="0">
                          <a:solidFill>
                            <a:srgbClr val="000000"/>
                          </a:solidFill>
                          <a:effectLst/>
                          <a:latin typeface="Calibri" panose="020F0502020204030204" pitchFamily="34" charset="0"/>
                        </a:rPr>
                        <a:t>Good-Bad Definition</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600" b="1" i="0" u="none" strike="noStrike" dirty="0">
                          <a:solidFill>
                            <a:srgbClr val="000000"/>
                          </a:solidFill>
                          <a:effectLst/>
                          <a:latin typeface="Calibri" panose="020F0502020204030204" pitchFamily="34" charset="0"/>
                        </a:rPr>
                        <a:t>Classification</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547009">
                <a:tc>
                  <a:txBody>
                    <a:bodyPr/>
                    <a:lstStyle/>
                    <a:p>
                      <a:pPr algn="l" fontAlgn="t"/>
                      <a:r>
                        <a:rPr lang="en-GB" sz="1100" b="0" i="0" u="none" strike="noStrike" dirty="0">
                          <a:solidFill>
                            <a:srgbClr val="000000"/>
                          </a:solidFill>
                          <a:effectLst/>
                          <a:latin typeface="Calibri" panose="020F0502020204030204" pitchFamily="34" charset="0"/>
                        </a:rPr>
                        <a:t>1</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Ever 90+ Days Past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Bad / 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6"/>
                  </a:ext>
                </a:extLst>
              </a:tr>
              <a:tr h="547009">
                <a:tc>
                  <a:txBody>
                    <a:bodyPr/>
                    <a:lstStyle/>
                    <a:p>
                      <a:pPr algn="l" fontAlgn="t"/>
                      <a:r>
                        <a:rPr lang="en-GB" sz="1100" b="0" i="0" u="none" strike="noStrike" dirty="0">
                          <a:solidFill>
                            <a:srgbClr val="000000"/>
                          </a:solidFill>
                          <a:effectLst/>
                          <a:latin typeface="Calibri" panose="020F0502020204030204" pitchFamily="34" charset="0"/>
                        </a:rPr>
                        <a:t>2</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Ever 30 – 90 Days Past Due in the last 12 months</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Indeterminate / Non-Default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7"/>
                  </a:ext>
                </a:extLst>
              </a:tr>
              <a:tr h="635204">
                <a:tc>
                  <a:txBody>
                    <a:bodyPr/>
                    <a:lstStyle/>
                    <a:p>
                      <a:pPr algn="l" fontAlgn="t"/>
                      <a:r>
                        <a:rPr lang="en-GB" sz="1100" b="0" i="0" u="none" strike="noStrike" dirty="0">
                          <a:solidFill>
                            <a:srgbClr val="000000"/>
                          </a:solidFill>
                          <a:effectLst/>
                          <a:latin typeface="Calibri" panose="020F0502020204030204" pitchFamily="34" charset="0"/>
                        </a:rPr>
                        <a:t>3</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Ever 30+ Days Past Due in the last 12 months</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Indeterminate / Non-Default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8"/>
                  </a:ext>
                </a:extLst>
              </a:tr>
              <a:tr h="547009">
                <a:tc>
                  <a:txBody>
                    <a:bodyPr/>
                    <a:lstStyle/>
                    <a:p>
                      <a:pPr algn="l" fontAlgn="t"/>
                      <a:r>
                        <a:rPr lang="en-GB" sz="1100" b="0" i="0" u="none" strike="noStrike" dirty="0">
                          <a:solidFill>
                            <a:srgbClr val="000000"/>
                          </a:solidFill>
                          <a:effectLst/>
                          <a:latin typeface="Calibri" panose="020F0502020204030204" pitchFamily="34" charset="0"/>
                        </a:rPr>
                        <a:t>4</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GB" sz="1100" b="0" i="0" u="none" strike="noStrike" dirty="0">
                          <a:solidFill>
                            <a:srgbClr val="000000"/>
                          </a:solidFill>
                          <a:effectLst/>
                          <a:latin typeface="Calibri" panose="020F0502020204030204" pitchFamily="34" charset="0"/>
                        </a:rPr>
                        <a:t>Worst Status  x-Days Past Due in the last 12 months</a:t>
                      </a:r>
                    </a:p>
                    <a:p>
                      <a:pPr algn="l" fontAlgn="t"/>
                      <a:r>
                        <a:rPr lang="en-GB" sz="1100" b="0" i="0" u="none" strike="noStrike" dirty="0">
                          <a:solidFill>
                            <a:srgbClr val="000000"/>
                          </a:solidFill>
                          <a:effectLst/>
                          <a:latin typeface="Calibri" panose="020F0502020204030204" pitchFamily="34" charset="0"/>
                        </a:rPr>
                        <a:t>(includes current)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t"/>
                      <a:r>
                        <a:rPr lang="en-GB" sz="1100" b="0" i="0" u="none" strike="noStrike" dirty="0">
                          <a:solidFill>
                            <a:srgbClr val="000000"/>
                          </a:solidFill>
                          <a:effectLst/>
                          <a:latin typeface="Calibri" panose="020F0502020204030204" pitchFamily="34" charset="0"/>
                        </a:rPr>
                        <a:t>Good / Non-Default</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9"/>
                  </a:ext>
                </a:extLst>
              </a:tr>
            </a:tbl>
          </a:graphicData>
        </a:graphic>
      </p:graphicFrame>
      <p:sp>
        <p:nvSpPr>
          <p:cNvPr id="24" name="Rectangle 23">
            <a:extLst>
              <a:ext uri="{FF2B5EF4-FFF2-40B4-BE49-F238E27FC236}">
                <a16:creationId xmlns:a16="http://schemas.microsoft.com/office/drawing/2014/main" id="{F47F905A-4AF0-75FA-AE2B-29B9F9C6DA02}"/>
              </a:ext>
            </a:extLst>
          </p:cNvPr>
          <p:cNvSpPr/>
          <p:nvPr/>
        </p:nvSpPr>
        <p:spPr>
          <a:xfrm>
            <a:off x="2071396" y="969209"/>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Design</a:t>
            </a:r>
          </a:p>
          <a:p>
            <a:pPr algn="ctr"/>
            <a:r>
              <a:rPr lang="en-GB" sz="1200" dirty="0"/>
              <a:t>(Business Problem, What Data is Available, High-level </a:t>
            </a:r>
            <a:r>
              <a:rPr lang="en-GB" sz="1200" dirty="0" err="1"/>
              <a:t>Solutionising</a:t>
            </a:r>
            <a:r>
              <a:rPr lang="en-GB" sz="1200" dirty="0"/>
              <a:t>) </a:t>
            </a:r>
          </a:p>
        </p:txBody>
      </p:sp>
      <p:sp>
        <p:nvSpPr>
          <p:cNvPr id="25" name="Rectangle 24">
            <a:extLst>
              <a:ext uri="{FF2B5EF4-FFF2-40B4-BE49-F238E27FC236}">
                <a16:creationId xmlns:a16="http://schemas.microsoft.com/office/drawing/2014/main" id="{81B734D6-9903-1179-5D09-6114C19C6552}"/>
              </a:ext>
            </a:extLst>
          </p:cNvPr>
          <p:cNvSpPr/>
          <p:nvPr/>
        </p:nvSpPr>
        <p:spPr>
          <a:xfrm>
            <a:off x="2071396" y="2966631"/>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Sourcing</a:t>
            </a:r>
          </a:p>
          <a:p>
            <a:pPr algn="ctr"/>
            <a:r>
              <a:rPr lang="en-GB" sz="1200" dirty="0"/>
              <a:t>(extract, merge, quality checks etc.)</a:t>
            </a:r>
          </a:p>
        </p:txBody>
      </p:sp>
      <p:sp>
        <p:nvSpPr>
          <p:cNvPr id="26" name="Rectangle 25">
            <a:extLst>
              <a:ext uri="{FF2B5EF4-FFF2-40B4-BE49-F238E27FC236}">
                <a16:creationId xmlns:a16="http://schemas.microsoft.com/office/drawing/2014/main" id="{2BB76760-F758-52B8-7C94-FC1D31423658}"/>
              </a:ext>
            </a:extLst>
          </p:cNvPr>
          <p:cNvSpPr/>
          <p:nvPr/>
        </p:nvSpPr>
        <p:spPr>
          <a:xfrm>
            <a:off x="2071396" y="4964054"/>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Manipulation</a:t>
            </a:r>
          </a:p>
          <a:p>
            <a:pPr algn="ctr"/>
            <a:r>
              <a:rPr lang="en-GB" sz="1200" dirty="0"/>
              <a:t>(char derivation, segmentation investigation, performance definitions, exclusions etc.)</a:t>
            </a:r>
          </a:p>
        </p:txBody>
      </p:sp>
      <p:sp>
        <p:nvSpPr>
          <p:cNvPr id="27" name="Arrow: Down 26">
            <a:extLst>
              <a:ext uri="{FF2B5EF4-FFF2-40B4-BE49-F238E27FC236}">
                <a16:creationId xmlns:a16="http://schemas.microsoft.com/office/drawing/2014/main" id="{82E982AF-E1C5-7A96-BD2D-CB2D5B53E584}"/>
              </a:ext>
            </a:extLst>
          </p:cNvPr>
          <p:cNvSpPr/>
          <p:nvPr/>
        </p:nvSpPr>
        <p:spPr>
          <a:xfrm>
            <a:off x="3292625" y="2429208"/>
            <a:ext cx="484632" cy="415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9BD194CF-8D92-B7BB-3C51-53B74CC47764}"/>
              </a:ext>
            </a:extLst>
          </p:cNvPr>
          <p:cNvSpPr/>
          <p:nvPr/>
        </p:nvSpPr>
        <p:spPr>
          <a:xfrm>
            <a:off x="3292625" y="4425069"/>
            <a:ext cx="484632" cy="415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1754B8A0-AE6A-8405-0292-252D2E93AE4A}"/>
              </a:ext>
            </a:extLst>
          </p:cNvPr>
          <p:cNvSpPr/>
          <p:nvPr/>
        </p:nvSpPr>
        <p:spPr>
          <a:xfrm>
            <a:off x="5350399" y="345123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6DFEE93-AF3E-AD3F-06CD-222097A7963D}"/>
              </a:ext>
            </a:extLst>
          </p:cNvPr>
          <p:cNvSpPr txBox="1"/>
          <p:nvPr/>
        </p:nvSpPr>
        <p:spPr>
          <a:xfrm>
            <a:off x="5751999" y="1526941"/>
            <a:ext cx="6000232" cy="369332"/>
          </a:xfrm>
          <a:prstGeom prst="rect">
            <a:avLst/>
          </a:prstGeom>
          <a:noFill/>
        </p:spPr>
        <p:txBody>
          <a:bodyPr wrap="none" rtlCol="0">
            <a:spAutoFit/>
          </a:bodyPr>
          <a:lstStyle/>
          <a:p>
            <a:r>
              <a:rPr lang="en-GB" dirty="0"/>
              <a:t>The aim is to the scorecard development as simple as possible</a:t>
            </a:r>
          </a:p>
        </p:txBody>
      </p:sp>
      <p:pic>
        <p:nvPicPr>
          <p:cNvPr id="4" name="Picture 3">
            <a:extLst>
              <a:ext uri="{FF2B5EF4-FFF2-40B4-BE49-F238E27FC236}">
                <a16:creationId xmlns:a16="http://schemas.microsoft.com/office/drawing/2014/main" id="{E54A9ABF-D472-FB93-CCFC-2A9B0D6C6AF9}"/>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BA9DF529-9BA0-0F5E-4FB6-AC58B4BB9A77}"/>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98734838"/>
      </p:ext>
    </p:extLst>
  </p:cSld>
  <p:clrMapOvr>
    <a:masterClrMapping/>
  </p:clrMapOvr>
  <p:transition spd="med">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28977" y="128300"/>
            <a:ext cx="57364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dirty="0"/>
              <a:t>Defining Exclusions (Application)</a:t>
            </a:r>
          </a:p>
        </p:txBody>
      </p:sp>
      <p:sp>
        <p:nvSpPr>
          <p:cNvPr id="13" name="Content Placeholder 12"/>
          <p:cNvSpPr>
            <a:spLocks noGrp="1"/>
          </p:cNvSpPr>
          <p:nvPr>
            <p:ph idx="1"/>
          </p:nvPr>
        </p:nvSpPr>
        <p:spPr>
          <a:xfrm>
            <a:off x="1563345" y="1525588"/>
            <a:ext cx="9075737" cy="4665662"/>
          </a:xfrm>
        </p:spPr>
        <p:txBody>
          <a:bodyPr/>
          <a:lstStyle/>
          <a:p>
            <a:pPr marL="0" indent="0">
              <a:buNone/>
            </a:pPr>
            <a:r>
              <a:rPr lang="en-GB" sz="2400" dirty="0">
                <a:solidFill>
                  <a:schemeClr val="tx1"/>
                </a:solidFill>
              </a:rPr>
              <a:t>Customers have certain characteristics which the bank views as favourable, therefore the applicant will be accepted regardless of score, e.g. </a:t>
            </a:r>
          </a:p>
          <a:p>
            <a:pPr lvl="2"/>
            <a:r>
              <a:rPr lang="en-GB" sz="1600" dirty="0"/>
              <a:t>a Premium Banking Customer</a:t>
            </a:r>
          </a:p>
          <a:p>
            <a:pPr lvl="2"/>
            <a:r>
              <a:rPr lang="en-GB" sz="1600" dirty="0"/>
              <a:t>a Brand Ambassador </a:t>
            </a:r>
          </a:p>
          <a:p>
            <a:pPr lvl="2"/>
            <a:r>
              <a:rPr lang="en-GB" sz="1600" dirty="0"/>
              <a:t>a VIP </a:t>
            </a:r>
          </a:p>
          <a:p>
            <a:pPr marL="0" indent="0">
              <a:buNone/>
            </a:pPr>
            <a:endParaRPr lang="en-GB" sz="2400" dirty="0">
              <a:solidFill>
                <a:schemeClr val="tx1"/>
              </a:solidFill>
            </a:endParaRPr>
          </a:p>
          <a:p>
            <a:pPr marL="0" indent="0">
              <a:buNone/>
            </a:pPr>
            <a:r>
              <a:rPr lang="en-GB" sz="2400" dirty="0">
                <a:solidFill>
                  <a:schemeClr val="tx1"/>
                </a:solidFill>
              </a:rPr>
              <a:t>The bank would like to treat these customers differently from the normal thru the door population when they for credit</a:t>
            </a:r>
          </a:p>
          <a:p>
            <a:r>
              <a:rPr lang="en-GB" sz="1600" dirty="0">
                <a:solidFill>
                  <a:schemeClr val="tx1"/>
                </a:solidFill>
              </a:rPr>
              <a:t>Example Exclusion Rules VIP</a:t>
            </a:r>
          </a:p>
          <a:p>
            <a:pPr lvl="2"/>
            <a:r>
              <a:rPr lang="en-GB" sz="1600" dirty="0"/>
              <a:t>Staff </a:t>
            </a:r>
          </a:p>
          <a:p>
            <a:pPr lvl="2"/>
            <a:r>
              <a:rPr lang="en-GB" sz="1600" dirty="0"/>
              <a:t>Students </a:t>
            </a:r>
          </a:p>
          <a:p>
            <a:pPr lvl="2"/>
            <a:r>
              <a:rPr lang="en-GB" sz="1600" dirty="0"/>
              <a:t>Pre-Approved Customers </a:t>
            </a:r>
          </a:p>
        </p:txBody>
      </p:sp>
      <p:pic>
        <p:nvPicPr>
          <p:cNvPr id="2" name="Picture 1">
            <a:extLst>
              <a:ext uri="{FF2B5EF4-FFF2-40B4-BE49-F238E27FC236}">
                <a16:creationId xmlns:a16="http://schemas.microsoft.com/office/drawing/2014/main" id="{01109ADA-9750-61AA-DB2B-1984AACE1DBF}"/>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9E237AD1-389C-81BB-AB51-1A1A6BC11932}"/>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349640456"/>
      </p:ext>
    </p:extLst>
  </p:cSld>
  <p:clrMapOvr>
    <a:masterClrMapping/>
  </p:clrMapOvr>
  <p:transition spd="med">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42263" y="-26470"/>
            <a:ext cx="85459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Defining Policy Rules (Application)</a:t>
            </a:r>
          </a:p>
        </p:txBody>
      </p:sp>
      <p:sp>
        <p:nvSpPr>
          <p:cNvPr id="13" name="Content Placeholder 12"/>
          <p:cNvSpPr>
            <a:spLocks noGrp="1"/>
          </p:cNvSpPr>
          <p:nvPr>
            <p:ph idx="1"/>
          </p:nvPr>
        </p:nvSpPr>
        <p:spPr>
          <a:xfrm>
            <a:off x="1563345" y="1525588"/>
            <a:ext cx="9075737" cy="4665662"/>
          </a:xfrm>
        </p:spPr>
        <p:txBody>
          <a:bodyPr>
            <a:normAutofit fontScale="77500" lnSpcReduction="20000"/>
          </a:bodyPr>
          <a:lstStyle/>
          <a:p>
            <a:r>
              <a:rPr lang="en-GB" dirty="0">
                <a:solidFill>
                  <a:schemeClr val="tx1"/>
                </a:solidFill>
              </a:rPr>
              <a:t>The applicant will automatically be rejected when hit any of the bank’s Policy Rules (which define the bank’s lending or regulatory criteria)</a:t>
            </a:r>
          </a:p>
          <a:p>
            <a:endParaRPr lang="en-GB" dirty="0">
              <a:solidFill>
                <a:schemeClr val="tx1"/>
              </a:solidFill>
            </a:endParaRPr>
          </a:p>
          <a:p>
            <a:r>
              <a:rPr lang="en-GB" dirty="0">
                <a:solidFill>
                  <a:schemeClr val="tx1"/>
                </a:solidFill>
              </a:rPr>
              <a:t>Policy Decline Rules are a set of criteria which each applicant must pass regardless of their application score</a:t>
            </a:r>
          </a:p>
          <a:p>
            <a:endParaRPr lang="en-GB" dirty="0">
              <a:solidFill>
                <a:schemeClr val="tx1"/>
              </a:solidFill>
            </a:endParaRPr>
          </a:p>
          <a:p>
            <a:r>
              <a:rPr lang="en-GB" dirty="0">
                <a:solidFill>
                  <a:schemeClr val="tx1"/>
                </a:solidFill>
              </a:rPr>
              <a:t>Example Policy Rules </a:t>
            </a:r>
          </a:p>
          <a:p>
            <a:pPr lvl="1"/>
            <a:r>
              <a:rPr lang="en-GB" sz="1800" dirty="0"/>
              <a:t>Age Between 18 and 70 </a:t>
            </a:r>
          </a:p>
          <a:p>
            <a:pPr lvl="1"/>
            <a:r>
              <a:rPr lang="en-GB" sz="1800" dirty="0"/>
              <a:t>Derogatory Records (Bankrupt, Legal Action, Charged Off) </a:t>
            </a:r>
          </a:p>
          <a:p>
            <a:pPr lvl="1"/>
            <a:r>
              <a:rPr lang="en-GB" sz="1800" dirty="0"/>
              <a:t>Excessive Credit Exposure</a:t>
            </a:r>
          </a:p>
          <a:p>
            <a:pPr lvl="1"/>
            <a:r>
              <a:rPr lang="en-GB" sz="1800" dirty="0"/>
              <a:t>High Debt to Income Ratios</a:t>
            </a:r>
          </a:p>
          <a:p>
            <a:pPr lvl="1"/>
            <a:endParaRPr lang="en-GB" sz="1800" dirty="0"/>
          </a:p>
          <a:p>
            <a:r>
              <a:rPr lang="en-GB" dirty="0">
                <a:solidFill>
                  <a:schemeClr val="tx1"/>
                </a:solidFill>
              </a:rPr>
              <a:t>Where the bank allows policy exemptions, we may analyse the effectiveness of the policy rules by looking into default rates by exception rule </a:t>
            </a:r>
          </a:p>
        </p:txBody>
      </p:sp>
      <p:pic>
        <p:nvPicPr>
          <p:cNvPr id="2" name="Picture 1">
            <a:extLst>
              <a:ext uri="{FF2B5EF4-FFF2-40B4-BE49-F238E27FC236}">
                <a16:creationId xmlns:a16="http://schemas.microsoft.com/office/drawing/2014/main" id="{92756D76-071A-7780-756A-0B788C2EEBED}"/>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DA4BE771-FB2A-7E5B-0F10-E04792CFE0E7}"/>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2033594834"/>
      </p:ext>
    </p:extLst>
  </p:cSld>
  <p:clrMapOvr>
    <a:masterClrMapping/>
  </p:clrMapOvr>
  <p:transition spd="med">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29547" y="20419"/>
            <a:ext cx="7495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Defining Exclusion Rules (Behavioural)</a:t>
            </a:r>
          </a:p>
        </p:txBody>
      </p:sp>
      <p:sp>
        <p:nvSpPr>
          <p:cNvPr id="13" name="Content Placeholder 12"/>
          <p:cNvSpPr>
            <a:spLocks noGrp="1"/>
          </p:cNvSpPr>
          <p:nvPr>
            <p:ph idx="1"/>
          </p:nvPr>
        </p:nvSpPr>
        <p:spPr>
          <a:xfrm>
            <a:off x="1050162" y="1189686"/>
            <a:ext cx="9075737" cy="4665662"/>
          </a:xfrm>
        </p:spPr>
        <p:txBody>
          <a:bodyPr>
            <a:normAutofit fontScale="92500" lnSpcReduction="10000"/>
          </a:bodyPr>
          <a:lstStyle/>
          <a:p>
            <a:r>
              <a:rPr lang="en-GB" dirty="0">
                <a:solidFill>
                  <a:schemeClr val="tx1"/>
                </a:solidFill>
              </a:rPr>
              <a:t>For the behavioural model the customer is already on book therefore the exclusion rules are slightly different</a:t>
            </a:r>
          </a:p>
          <a:p>
            <a:r>
              <a:rPr lang="en-GB" dirty="0">
                <a:solidFill>
                  <a:schemeClr val="tx1"/>
                </a:solidFill>
              </a:rPr>
              <a:t>There two levels of exclusion rules for existing customer, Observation &amp; Outcome</a:t>
            </a:r>
          </a:p>
          <a:p>
            <a:r>
              <a:rPr lang="en-GB" dirty="0">
                <a:solidFill>
                  <a:schemeClr val="tx1"/>
                </a:solidFill>
              </a:rPr>
              <a:t>Example Observation Exclusion Rules</a:t>
            </a:r>
          </a:p>
          <a:p>
            <a:pPr lvl="2"/>
            <a:r>
              <a:rPr lang="en-GB" sz="1200" dirty="0"/>
              <a:t>Bad at Observation </a:t>
            </a:r>
          </a:p>
          <a:p>
            <a:pPr lvl="2"/>
            <a:r>
              <a:rPr lang="en-GB" sz="1200" dirty="0"/>
              <a:t>Inactive in the 12 months prior to Observation Point (no predictive data)</a:t>
            </a:r>
          </a:p>
          <a:p>
            <a:pPr lvl="2"/>
            <a:r>
              <a:rPr lang="en-GB" sz="1200" dirty="0"/>
              <a:t>Fraud / Lost or Stolen / Dispute </a:t>
            </a:r>
          </a:p>
          <a:p>
            <a:r>
              <a:rPr lang="en-GB" dirty="0">
                <a:solidFill>
                  <a:schemeClr val="tx1"/>
                </a:solidFill>
              </a:rPr>
              <a:t>Example Outcome Exclusion Rules</a:t>
            </a:r>
          </a:p>
          <a:p>
            <a:pPr lvl="2"/>
            <a:r>
              <a:rPr lang="en-GB" sz="1200" dirty="0"/>
              <a:t>Deceased in the performance window </a:t>
            </a:r>
          </a:p>
          <a:p>
            <a:pPr lvl="2"/>
            <a:r>
              <a:rPr lang="en-GB" sz="1200" dirty="0"/>
              <a:t>Inactive for the entire performance window</a:t>
            </a:r>
          </a:p>
          <a:p>
            <a:pPr lvl="2"/>
            <a:r>
              <a:rPr lang="en-GB" sz="1200" dirty="0"/>
              <a:t>Fraud / Lost or Stolen / Dispute</a:t>
            </a:r>
          </a:p>
          <a:p>
            <a:pPr lvl="2"/>
            <a:endParaRPr lang="en-GB" sz="1200" dirty="0"/>
          </a:p>
          <a:p>
            <a:r>
              <a:rPr lang="en-GB" sz="2200" dirty="0">
                <a:solidFill>
                  <a:schemeClr val="tx1"/>
                </a:solidFill>
              </a:rPr>
              <a:t>Basel and IFRS9 Models may have separate exclusion rules, therefore these must be known as the operational scorecards are often the keystone within those model structures</a:t>
            </a:r>
          </a:p>
          <a:p>
            <a:pPr marL="514350" lvl="2" indent="0">
              <a:buNone/>
            </a:pPr>
            <a:endParaRPr lang="en-GB" dirty="0"/>
          </a:p>
          <a:p>
            <a:pPr lvl="2"/>
            <a:endParaRPr lang="en-GB" dirty="0"/>
          </a:p>
        </p:txBody>
      </p:sp>
      <p:pic>
        <p:nvPicPr>
          <p:cNvPr id="2" name="Picture 1">
            <a:extLst>
              <a:ext uri="{FF2B5EF4-FFF2-40B4-BE49-F238E27FC236}">
                <a16:creationId xmlns:a16="http://schemas.microsoft.com/office/drawing/2014/main" id="{9CDEF56E-2D91-9F4B-AA3A-4FC3EAF7784F}"/>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617833EC-E296-3F3E-CB38-BFA1EB96477F}"/>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948943198"/>
      </p:ext>
    </p:extLst>
  </p:cSld>
  <p:clrMapOvr>
    <a:masterClrMapping/>
  </p:clrMapOvr>
  <p:transition spd="med">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B946E-3AC6-E254-C264-50062BFB9ECE}"/>
              </a:ext>
            </a:extLst>
          </p:cNvPr>
          <p:cNvSpPr>
            <a:spLocks noGrp="1"/>
          </p:cNvSpPr>
          <p:nvPr>
            <p:ph type="title"/>
          </p:nvPr>
        </p:nvSpPr>
        <p:spPr>
          <a:xfrm>
            <a:off x="686834" y="1153572"/>
            <a:ext cx="3200400" cy="4461163"/>
          </a:xfrm>
        </p:spPr>
        <p:txBody>
          <a:bodyPr>
            <a:normAutofit/>
          </a:bodyPr>
          <a:lstStyle/>
          <a:p>
            <a:r>
              <a:rPr lang="en-GB">
                <a:solidFill>
                  <a:srgbClr val="FFFFFF"/>
                </a:solidFill>
              </a:rPr>
              <a:t>Exercise 3 – Performance Definitions and Outcomes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EC247F8-6D2A-39E9-F49C-45E4E2EA04D1}"/>
              </a:ext>
            </a:extLst>
          </p:cNvPr>
          <p:cNvSpPr>
            <a:spLocks noGrp="1"/>
          </p:cNvSpPr>
          <p:nvPr>
            <p:ph idx="1"/>
          </p:nvPr>
        </p:nvSpPr>
        <p:spPr>
          <a:xfrm>
            <a:off x="4447308" y="591344"/>
            <a:ext cx="6906491" cy="5585619"/>
          </a:xfrm>
        </p:spPr>
        <p:txBody>
          <a:bodyPr anchor="ctr">
            <a:normAutofit/>
          </a:bodyPr>
          <a:lstStyle/>
          <a:p>
            <a:r>
              <a:rPr lang="en-GB" dirty="0"/>
              <a:t>Please define your performance definition for your risk or propensity model</a:t>
            </a:r>
          </a:p>
          <a:p>
            <a:pPr lvl="1"/>
            <a:r>
              <a:rPr lang="en-GB" dirty="0"/>
              <a:t>What are your key assumptions and the rationale behind your thinking?</a:t>
            </a:r>
          </a:p>
          <a:p>
            <a:pPr lvl="1"/>
            <a:r>
              <a:rPr lang="en-GB" dirty="0"/>
              <a:t>Please relate your definition back to a business prompt?</a:t>
            </a:r>
          </a:p>
        </p:txBody>
      </p:sp>
      <p:pic>
        <p:nvPicPr>
          <p:cNvPr id="4" name="Picture 3">
            <a:extLst>
              <a:ext uri="{FF2B5EF4-FFF2-40B4-BE49-F238E27FC236}">
                <a16:creationId xmlns:a16="http://schemas.microsoft.com/office/drawing/2014/main" id="{9B9C8DC8-AEC1-2854-104A-4E36403AE558}"/>
              </a:ext>
            </a:extLst>
          </p:cNvPr>
          <p:cNvPicPr/>
          <p:nvPr/>
        </p:nvPicPr>
        <p:blipFill>
          <a:blip r:embed="rId2"/>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2117641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B946E-3AC6-E254-C264-50062BFB9ECE}"/>
              </a:ext>
            </a:extLst>
          </p:cNvPr>
          <p:cNvSpPr>
            <a:spLocks noGrp="1"/>
          </p:cNvSpPr>
          <p:nvPr>
            <p:ph type="title"/>
          </p:nvPr>
        </p:nvSpPr>
        <p:spPr>
          <a:xfrm>
            <a:off x="686834" y="1153572"/>
            <a:ext cx="3200400" cy="4461163"/>
          </a:xfrm>
        </p:spPr>
        <p:txBody>
          <a:bodyPr>
            <a:normAutofit/>
          </a:bodyPr>
          <a:lstStyle/>
          <a:p>
            <a:r>
              <a:rPr lang="en-GB">
                <a:solidFill>
                  <a:srgbClr val="FFFFFF"/>
                </a:solidFill>
              </a:rPr>
              <a:t>Exercise 3 – Discussion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EC247F8-6D2A-39E9-F49C-45E4E2EA04D1}"/>
              </a:ext>
            </a:extLst>
          </p:cNvPr>
          <p:cNvSpPr>
            <a:spLocks noGrp="1"/>
          </p:cNvSpPr>
          <p:nvPr>
            <p:ph idx="1"/>
          </p:nvPr>
        </p:nvSpPr>
        <p:spPr>
          <a:xfrm>
            <a:off x="4447308" y="591344"/>
            <a:ext cx="6906491" cy="5585619"/>
          </a:xfrm>
        </p:spPr>
        <p:txBody>
          <a:bodyPr anchor="ctr">
            <a:normAutofit/>
          </a:bodyPr>
          <a:lstStyle/>
          <a:p>
            <a:r>
              <a:rPr lang="en-GB" dirty="0"/>
              <a:t>Please define your performance definition for your risk or propensity model </a:t>
            </a:r>
          </a:p>
          <a:p>
            <a:r>
              <a:rPr lang="en-US" dirty="0"/>
              <a:t>Discussion</a:t>
            </a:r>
            <a:endParaRPr lang="en-GB" dirty="0"/>
          </a:p>
        </p:txBody>
      </p:sp>
      <p:pic>
        <p:nvPicPr>
          <p:cNvPr id="4" name="Picture 3">
            <a:extLst>
              <a:ext uri="{FF2B5EF4-FFF2-40B4-BE49-F238E27FC236}">
                <a16:creationId xmlns:a16="http://schemas.microsoft.com/office/drawing/2014/main" id="{7CA1A261-C2EA-DFE0-1C38-95D593F3FF54}"/>
              </a:ext>
            </a:extLst>
          </p:cNvPr>
          <p:cNvPicPr/>
          <p:nvPr/>
        </p:nvPicPr>
        <p:blipFill>
          <a:blip r:embed="rId2"/>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3501401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B946E-3AC6-E254-C264-50062BFB9ECE}"/>
              </a:ext>
            </a:extLst>
          </p:cNvPr>
          <p:cNvSpPr>
            <a:spLocks noGrp="1"/>
          </p:cNvSpPr>
          <p:nvPr>
            <p:ph type="title"/>
          </p:nvPr>
        </p:nvSpPr>
        <p:spPr>
          <a:xfrm>
            <a:off x="686834" y="1153572"/>
            <a:ext cx="3200400" cy="4461163"/>
          </a:xfrm>
        </p:spPr>
        <p:txBody>
          <a:bodyPr>
            <a:normAutofit/>
          </a:bodyPr>
          <a:lstStyle/>
          <a:p>
            <a:r>
              <a:rPr lang="en-GB">
                <a:solidFill>
                  <a:srgbClr val="FFFFFF"/>
                </a:solidFill>
              </a:rPr>
              <a:t>Day 1 - Reflections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EC247F8-6D2A-39E9-F49C-45E4E2EA04D1}"/>
              </a:ext>
            </a:extLst>
          </p:cNvPr>
          <p:cNvSpPr>
            <a:spLocks noGrp="1"/>
          </p:cNvSpPr>
          <p:nvPr>
            <p:ph idx="1"/>
          </p:nvPr>
        </p:nvSpPr>
        <p:spPr>
          <a:xfrm>
            <a:off x="4447308" y="591344"/>
            <a:ext cx="6906491" cy="5585619"/>
          </a:xfrm>
        </p:spPr>
        <p:txBody>
          <a:bodyPr anchor="ctr">
            <a:normAutofit/>
          </a:bodyPr>
          <a:lstStyle/>
          <a:p>
            <a:r>
              <a:rPr lang="en-GB" dirty="0"/>
              <a:t>Any Questions?</a:t>
            </a:r>
          </a:p>
          <a:p>
            <a:r>
              <a:rPr lang="en-GB" dirty="0"/>
              <a:t>Anything you’d like to go over again?</a:t>
            </a:r>
          </a:p>
        </p:txBody>
      </p:sp>
      <p:pic>
        <p:nvPicPr>
          <p:cNvPr id="4" name="Picture 3">
            <a:extLst>
              <a:ext uri="{FF2B5EF4-FFF2-40B4-BE49-F238E27FC236}">
                <a16:creationId xmlns:a16="http://schemas.microsoft.com/office/drawing/2014/main" id="{D38B18A0-67A4-2C53-2A30-DE03BF1C7153}"/>
              </a:ext>
            </a:extLst>
          </p:cNvPr>
          <p:cNvPicPr/>
          <p:nvPr/>
        </p:nvPicPr>
        <p:blipFill>
          <a:blip r:embed="rId2"/>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3625139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62204"/>
            <a:ext cx="27982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Defining Data</a:t>
            </a:r>
          </a:p>
        </p:txBody>
      </p:sp>
      <p:sp>
        <p:nvSpPr>
          <p:cNvPr id="2" name="Rectangle 1">
            <a:extLst>
              <a:ext uri="{FF2B5EF4-FFF2-40B4-BE49-F238E27FC236}">
                <a16:creationId xmlns:a16="http://schemas.microsoft.com/office/drawing/2014/main" id="{8701C7DD-2EA4-7B12-FCC5-661F8177CF51}"/>
              </a:ext>
            </a:extLst>
          </p:cNvPr>
          <p:cNvSpPr/>
          <p:nvPr/>
        </p:nvSpPr>
        <p:spPr>
          <a:xfrm>
            <a:off x="658848" y="2141961"/>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Sourcing</a:t>
            </a:r>
          </a:p>
          <a:p>
            <a:pPr algn="ctr"/>
            <a:r>
              <a:rPr lang="en-GB" sz="1200" dirty="0"/>
              <a:t>(extract, merge, quality checks etc.)</a:t>
            </a:r>
          </a:p>
        </p:txBody>
      </p:sp>
      <p:sp>
        <p:nvSpPr>
          <p:cNvPr id="3" name="Rectangle 2">
            <a:extLst>
              <a:ext uri="{FF2B5EF4-FFF2-40B4-BE49-F238E27FC236}">
                <a16:creationId xmlns:a16="http://schemas.microsoft.com/office/drawing/2014/main" id="{C5C61FB9-5EF3-8061-6E88-88E3D1CDB66F}"/>
              </a:ext>
            </a:extLst>
          </p:cNvPr>
          <p:cNvSpPr/>
          <p:nvPr/>
        </p:nvSpPr>
        <p:spPr>
          <a:xfrm>
            <a:off x="658848" y="4139384"/>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Manipulation</a:t>
            </a:r>
          </a:p>
          <a:p>
            <a:pPr algn="ctr"/>
            <a:r>
              <a:rPr lang="en-GB" sz="1200" dirty="0"/>
              <a:t>(char derivation, segmentation investigation, performance definitions, exclusions etc.)</a:t>
            </a:r>
          </a:p>
        </p:txBody>
      </p:sp>
      <p:sp>
        <p:nvSpPr>
          <p:cNvPr id="5" name="Arrow: Down 4">
            <a:extLst>
              <a:ext uri="{FF2B5EF4-FFF2-40B4-BE49-F238E27FC236}">
                <a16:creationId xmlns:a16="http://schemas.microsoft.com/office/drawing/2014/main" id="{3437BA76-2A5B-0C10-EB2C-834B89CE6A32}"/>
              </a:ext>
            </a:extLst>
          </p:cNvPr>
          <p:cNvSpPr/>
          <p:nvPr/>
        </p:nvSpPr>
        <p:spPr>
          <a:xfrm>
            <a:off x="1880077" y="3600399"/>
            <a:ext cx="484632" cy="415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62877F0-B9A8-4B2A-691F-DBE8FFCE7AE3}"/>
              </a:ext>
            </a:extLst>
          </p:cNvPr>
          <p:cNvSpPr/>
          <p:nvPr/>
        </p:nvSpPr>
        <p:spPr>
          <a:xfrm>
            <a:off x="4632454" y="3238106"/>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Extract</a:t>
            </a:r>
          </a:p>
          <a:p>
            <a:pPr algn="ctr"/>
            <a:r>
              <a:rPr lang="en-GB" sz="1200" dirty="0"/>
              <a:t>(application data, associated performance, sufficient time periods)</a:t>
            </a:r>
          </a:p>
        </p:txBody>
      </p:sp>
      <p:sp>
        <p:nvSpPr>
          <p:cNvPr id="32" name="Oval 31">
            <a:extLst>
              <a:ext uri="{FF2B5EF4-FFF2-40B4-BE49-F238E27FC236}">
                <a16:creationId xmlns:a16="http://schemas.microsoft.com/office/drawing/2014/main" id="{EDC89D5D-D639-AB28-9FFF-711F9535C4C8}"/>
              </a:ext>
            </a:extLst>
          </p:cNvPr>
          <p:cNvSpPr/>
          <p:nvPr/>
        </p:nvSpPr>
        <p:spPr>
          <a:xfrm>
            <a:off x="5432042" y="5434829"/>
            <a:ext cx="1327917"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u="sng" dirty="0"/>
              <a:t>Who?</a:t>
            </a:r>
          </a:p>
          <a:p>
            <a:pPr algn="ctr"/>
            <a:r>
              <a:rPr lang="en-GB" sz="1000" dirty="0"/>
              <a:t>Dev Team</a:t>
            </a:r>
          </a:p>
          <a:p>
            <a:pPr algn="ctr"/>
            <a:r>
              <a:rPr lang="en-GB" sz="1000" dirty="0"/>
              <a:t>Business Reps</a:t>
            </a:r>
          </a:p>
          <a:p>
            <a:pPr algn="ctr"/>
            <a:r>
              <a:rPr lang="en-GB" sz="1000" dirty="0"/>
              <a:t>IT</a:t>
            </a:r>
          </a:p>
        </p:txBody>
      </p:sp>
      <p:sp>
        <p:nvSpPr>
          <p:cNvPr id="34" name="Arrow: Right 33">
            <a:extLst>
              <a:ext uri="{FF2B5EF4-FFF2-40B4-BE49-F238E27FC236}">
                <a16:creationId xmlns:a16="http://schemas.microsoft.com/office/drawing/2014/main" id="{03C30329-0AAB-DE04-E5AD-627BAFAED859}"/>
              </a:ext>
            </a:extLst>
          </p:cNvPr>
          <p:cNvSpPr/>
          <p:nvPr/>
        </p:nvSpPr>
        <p:spPr>
          <a:xfrm>
            <a:off x="3580445" y="360039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EF90A07A-6B8A-88DA-01E0-F859BBD58147}"/>
              </a:ext>
            </a:extLst>
          </p:cNvPr>
          <p:cNvSpPr/>
          <p:nvPr/>
        </p:nvSpPr>
        <p:spPr>
          <a:xfrm>
            <a:off x="7835543" y="3664781"/>
            <a:ext cx="49452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04383B3-BD21-B9DE-FC38-19ED80B0DC66}"/>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3" name="Rectangle 32">
            <a:extLst>
              <a:ext uri="{FF2B5EF4-FFF2-40B4-BE49-F238E27FC236}">
                <a16:creationId xmlns:a16="http://schemas.microsoft.com/office/drawing/2014/main" id="{C6CE02F1-08F2-1C29-0EF7-29C1FDC9494C}"/>
              </a:ext>
            </a:extLst>
          </p:cNvPr>
          <p:cNvSpPr/>
          <p:nvPr/>
        </p:nvSpPr>
        <p:spPr>
          <a:xfrm>
            <a:off x="8606063" y="1772816"/>
            <a:ext cx="2927091" cy="4576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28600" indent="-228600">
              <a:buFont typeface="+mj-lt"/>
              <a:buAutoNum type="arabicPeriod"/>
            </a:pPr>
            <a:r>
              <a:rPr lang="en-GB" sz="1200" dirty="0"/>
              <a:t>Spec the data (Dev Team, Business Reps)</a:t>
            </a:r>
          </a:p>
          <a:p>
            <a:pPr marL="228600" indent="-228600">
              <a:buFont typeface="+mj-lt"/>
              <a:buAutoNum type="arabicPeriod"/>
            </a:pPr>
            <a:r>
              <a:rPr lang="en-GB" sz="1200" dirty="0"/>
              <a:t>Extract Data (IT Team)</a:t>
            </a:r>
          </a:p>
          <a:p>
            <a:pPr marL="228600" indent="-228600">
              <a:buFont typeface="+mj-lt"/>
              <a:buAutoNum type="arabicPeriod"/>
            </a:pPr>
            <a:r>
              <a:rPr lang="en-GB" sz="1200" dirty="0"/>
              <a:t>Initial Data Analysis to assess data (Dev Team) quality</a:t>
            </a:r>
          </a:p>
          <a:p>
            <a:pPr marL="685800" lvl="1" indent="-228600">
              <a:buFont typeface="Arial" panose="020B0604020202020204" pitchFamily="34" charset="0"/>
              <a:buChar char="•"/>
            </a:pPr>
            <a:r>
              <a:rPr lang="en-GB" sz="1200" dirty="0"/>
              <a:t>Depth </a:t>
            </a:r>
          </a:p>
          <a:p>
            <a:pPr marL="685800" lvl="1" indent="-228600">
              <a:buFont typeface="Arial" panose="020B0604020202020204" pitchFamily="34" charset="0"/>
              <a:buChar char="•"/>
            </a:pPr>
            <a:r>
              <a:rPr lang="en-GB" sz="1200" dirty="0"/>
              <a:t>History</a:t>
            </a:r>
          </a:p>
          <a:p>
            <a:pPr marL="685800" lvl="1" indent="-228600">
              <a:buFont typeface="Arial" panose="020B0604020202020204" pitchFamily="34" charset="0"/>
              <a:buChar char="•"/>
            </a:pPr>
            <a:r>
              <a:rPr lang="en-GB" sz="1200" dirty="0"/>
              <a:t>Comparisons between segments, e.g. Accepts &amp; Rejects</a:t>
            </a:r>
          </a:p>
          <a:p>
            <a:pPr marL="685800" lvl="1" indent="-228600">
              <a:buFont typeface="Arial" panose="020B0604020202020204" pitchFamily="34" charset="0"/>
              <a:buChar char="•"/>
            </a:pPr>
            <a:r>
              <a:rPr lang="en-GB" sz="1200" dirty="0"/>
              <a:t>Population Rates </a:t>
            </a:r>
          </a:p>
          <a:p>
            <a:pPr marL="685800" lvl="1" indent="-228600">
              <a:buFont typeface="Arial" panose="020B0604020202020204" pitchFamily="34" charset="0"/>
              <a:buChar char="•"/>
            </a:pPr>
            <a:r>
              <a:rPr lang="en-GB" sz="1200" dirty="0"/>
              <a:t>Expected Values</a:t>
            </a:r>
          </a:p>
          <a:p>
            <a:pPr marL="228600" indent="-228600">
              <a:buFont typeface="Arial" panose="020B0604020202020204" pitchFamily="34" charset="0"/>
              <a:buChar char="•"/>
            </a:pPr>
            <a:r>
              <a:rPr lang="en-GB" sz="1200" dirty="0"/>
              <a:t>Future Data Availability  (Dev Team, IT Team)</a:t>
            </a:r>
          </a:p>
          <a:p>
            <a:pPr marL="228600" indent="-228600">
              <a:buFont typeface="Arial" panose="020B0604020202020204" pitchFamily="34" charset="0"/>
              <a:buChar char="•"/>
            </a:pPr>
            <a:r>
              <a:rPr lang="en-GB" sz="1200" dirty="0"/>
              <a:t>Data Audit Report (Dev Team, Business Reps, IT)</a:t>
            </a:r>
          </a:p>
          <a:p>
            <a:pPr marL="228600" indent="-228600">
              <a:buFont typeface="+mj-lt"/>
              <a:buAutoNum type="arabicPeriod"/>
            </a:pPr>
            <a:endParaRPr lang="en-GB" sz="1200" dirty="0"/>
          </a:p>
        </p:txBody>
      </p:sp>
      <p:sp>
        <p:nvSpPr>
          <p:cNvPr id="8" name="TextBox 7">
            <a:extLst>
              <a:ext uri="{FF2B5EF4-FFF2-40B4-BE49-F238E27FC236}">
                <a16:creationId xmlns:a16="http://schemas.microsoft.com/office/drawing/2014/main" id="{95BA2B48-5539-CF04-DF5D-0F6B0C701D9A}"/>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995644113"/>
      </p:ext>
    </p:extLst>
  </p:cSld>
  <p:clrMapOvr>
    <a:masterClrMapping/>
  </p:clrMapOvr>
  <p:transition spd="med">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39246"/>
            <a:ext cx="20718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Data Prep</a:t>
            </a:r>
          </a:p>
        </p:txBody>
      </p:sp>
      <p:sp>
        <p:nvSpPr>
          <p:cNvPr id="13" name="Content Placeholder 12"/>
          <p:cNvSpPr>
            <a:spLocks noGrp="1"/>
          </p:cNvSpPr>
          <p:nvPr>
            <p:ph idx="1"/>
          </p:nvPr>
        </p:nvSpPr>
        <p:spPr>
          <a:xfrm>
            <a:off x="1563345" y="1525588"/>
            <a:ext cx="9075737" cy="4665662"/>
          </a:xfrm>
        </p:spPr>
        <p:txBody>
          <a:bodyPr/>
          <a:lstStyle/>
          <a:p>
            <a:pPr marL="514350" lvl="2" indent="0">
              <a:buNone/>
            </a:pPr>
            <a:endParaRPr lang="en-GB" sz="3956" dirty="0"/>
          </a:p>
          <a:p>
            <a:pPr lvl="2"/>
            <a:endParaRPr lang="en-GB" dirty="0"/>
          </a:p>
        </p:txBody>
      </p:sp>
      <p:sp>
        <p:nvSpPr>
          <p:cNvPr id="5" name="TextBox 4"/>
          <p:cNvSpPr txBox="1"/>
          <p:nvPr/>
        </p:nvSpPr>
        <p:spPr>
          <a:xfrm>
            <a:off x="227663" y="1340338"/>
            <a:ext cx="5350600" cy="1569660"/>
          </a:xfrm>
          <a:prstGeom prst="rect">
            <a:avLst/>
          </a:prstGeom>
          <a:noFill/>
          <a:ln>
            <a:solidFill>
              <a:schemeClr val="accent1">
                <a:lumMod val="60000"/>
                <a:lumOff val="40000"/>
              </a:schemeClr>
            </a:solidFill>
          </a:ln>
        </p:spPr>
        <p:txBody>
          <a:bodyPr wrap="square" rtlCol="0">
            <a:spAutoFit/>
          </a:bodyPr>
          <a:lstStyle/>
          <a:p>
            <a:r>
              <a:rPr lang="en-GB" sz="1600" dirty="0"/>
              <a:t>For data assessment and specification two main areas are investigated. The first step is to look at the </a:t>
            </a:r>
            <a:r>
              <a:rPr lang="en-GB" sz="1600" b="1" dirty="0"/>
              <a:t>‘Quantity’ </a:t>
            </a:r>
            <a:r>
              <a:rPr lang="en-GB" sz="1600" dirty="0"/>
              <a:t>of data available and whether the information is sufficient (and covers all the necessary fields) to construct appropriate scorecards. The second step is to determine whether the available data is of adequate </a:t>
            </a:r>
            <a:r>
              <a:rPr lang="en-GB" sz="1600" b="1" dirty="0"/>
              <a:t>‘Quality’ </a:t>
            </a:r>
            <a:r>
              <a:rPr lang="en-GB" sz="1600" dirty="0"/>
              <a:t>and is a more analytic exercise.</a:t>
            </a:r>
          </a:p>
        </p:txBody>
      </p:sp>
      <p:sp>
        <p:nvSpPr>
          <p:cNvPr id="6" name="TextBox 5"/>
          <p:cNvSpPr txBox="1"/>
          <p:nvPr/>
        </p:nvSpPr>
        <p:spPr>
          <a:xfrm>
            <a:off x="324109" y="2990373"/>
            <a:ext cx="5157708" cy="1384995"/>
          </a:xfrm>
          <a:prstGeom prst="rect">
            <a:avLst/>
          </a:prstGeom>
          <a:noFill/>
        </p:spPr>
        <p:txBody>
          <a:bodyPr wrap="square" rtlCol="0">
            <a:spAutoFit/>
          </a:bodyPr>
          <a:lstStyle/>
          <a:p>
            <a:r>
              <a:rPr lang="en-GB" sz="1400" dirty="0"/>
              <a:t>Step 1 – Quantity</a:t>
            </a:r>
          </a:p>
          <a:p>
            <a:pPr marL="171450" indent="-171450">
              <a:buFont typeface="Arial" panose="020B0604020202020204" pitchFamily="34" charset="0"/>
              <a:buChar char="•"/>
            </a:pPr>
            <a:r>
              <a:rPr lang="en-GB" sz="1400" dirty="0"/>
              <a:t>Data Quantity assessment of the key data fields for in scope portfolios</a:t>
            </a:r>
          </a:p>
          <a:p>
            <a:pPr marL="171450" indent="-171450">
              <a:buFont typeface="Arial" panose="020B0604020202020204" pitchFamily="34" charset="0"/>
              <a:buChar char="•"/>
            </a:pPr>
            <a:r>
              <a:rPr lang="en-GB" sz="1400" dirty="0"/>
              <a:t>Starting point is always best practice variable lists</a:t>
            </a:r>
          </a:p>
          <a:p>
            <a:pPr marL="171450" indent="-171450">
              <a:buFont typeface="Arial" panose="020B0604020202020204" pitchFamily="34" charset="0"/>
              <a:buChar char="•"/>
            </a:pPr>
            <a:r>
              <a:rPr lang="en-GB" sz="1400" dirty="0"/>
              <a:t>Recommendations of required fields</a:t>
            </a:r>
          </a:p>
          <a:p>
            <a:pPr marL="171450" indent="-171450">
              <a:buFont typeface="Arial" panose="020B0604020202020204" pitchFamily="34" charset="0"/>
              <a:buChar char="•"/>
            </a:pPr>
            <a:r>
              <a:rPr lang="en-GB" sz="1400" dirty="0"/>
              <a:t>Recommendations of going forward fields</a:t>
            </a:r>
          </a:p>
        </p:txBody>
      </p:sp>
      <p:sp>
        <p:nvSpPr>
          <p:cNvPr id="12" name="TextBox 11"/>
          <p:cNvSpPr txBox="1"/>
          <p:nvPr/>
        </p:nvSpPr>
        <p:spPr>
          <a:xfrm>
            <a:off x="318675" y="4455743"/>
            <a:ext cx="5157707" cy="1384995"/>
          </a:xfrm>
          <a:prstGeom prst="rect">
            <a:avLst/>
          </a:prstGeom>
          <a:noFill/>
        </p:spPr>
        <p:txBody>
          <a:bodyPr wrap="square" rtlCol="0">
            <a:spAutoFit/>
          </a:bodyPr>
          <a:lstStyle/>
          <a:p>
            <a:r>
              <a:rPr lang="en-GB" sz="1400" dirty="0"/>
              <a:t>Step 2 – Quality</a:t>
            </a:r>
          </a:p>
          <a:p>
            <a:pPr marL="171450" indent="-171450">
              <a:buFont typeface="Arial" panose="020B0604020202020204" pitchFamily="34" charset="0"/>
              <a:buChar char="•"/>
            </a:pPr>
            <a:r>
              <a:rPr lang="en-GB" sz="1400" dirty="0"/>
              <a:t>Review of data elements within each field by assessing population rates, data accuracy through detailed analysis of documentation, data items </a:t>
            </a:r>
            <a:r>
              <a:rPr lang="en-GB" sz="1400" dirty="0" err="1"/>
              <a:t>etc</a:t>
            </a:r>
            <a:endParaRPr lang="en-GB" sz="1400" dirty="0"/>
          </a:p>
          <a:p>
            <a:pPr marL="171450" indent="-171450">
              <a:buFont typeface="Arial" panose="020B0604020202020204" pitchFamily="34" charset="0"/>
              <a:buChar char="•"/>
            </a:pPr>
            <a:r>
              <a:rPr lang="en-GB" sz="1400" dirty="0"/>
              <a:t>Data Quality Assessment should include descriptive statistics, accuracy tests, documentation review and recommendations</a:t>
            </a:r>
          </a:p>
        </p:txBody>
      </p:sp>
      <p:graphicFrame>
        <p:nvGraphicFramePr>
          <p:cNvPr id="7" name="Table 6"/>
          <p:cNvGraphicFramePr>
            <a:graphicFrameLocks noGrp="1"/>
          </p:cNvGraphicFramePr>
          <p:nvPr>
            <p:extLst>
              <p:ext uri="{D42A27DB-BD31-4B8C-83A1-F6EECF244321}">
                <p14:modId xmlns:p14="http://schemas.microsoft.com/office/powerpoint/2010/main" val="4059914142"/>
              </p:ext>
            </p:extLst>
          </p:nvPr>
        </p:nvGraphicFramePr>
        <p:xfrm>
          <a:off x="6096000" y="1403659"/>
          <a:ext cx="5060819" cy="4215456"/>
        </p:xfrm>
        <a:graphic>
          <a:graphicData uri="http://schemas.openxmlformats.org/drawingml/2006/table">
            <a:tbl>
              <a:tblPr/>
              <a:tblGrid>
                <a:gridCol w="887863">
                  <a:extLst>
                    <a:ext uri="{9D8B030D-6E8A-4147-A177-3AD203B41FA5}">
                      <a16:colId xmlns:a16="http://schemas.microsoft.com/office/drawing/2014/main" val="20000"/>
                    </a:ext>
                  </a:extLst>
                </a:gridCol>
                <a:gridCol w="887863">
                  <a:extLst>
                    <a:ext uri="{9D8B030D-6E8A-4147-A177-3AD203B41FA5}">
                      <a16:colId xmlns:a16="http://schemas.microsoft.com/office/drawing/2014/main" val="20001"/>
                    </a:ext>
                  </a:extLst>
                </a:gridCol>
                <a:gridCol w="887863">
                  <a:extLst>
                    <a:ext uri="{9D8B030D-6E8A-4147-A177-3AD203B41FA5}">
                      <a16:colId xmlns:a16="http://schemas.microsoft.com/office/drawing/2014/main" val="20002"/>
                    </a:ext>
                  </a:extLst>
                </a:gridCol>
                <a:gridCol w="1509367">
                  <a:extLst>
                    <a:ext uri="{9D8B030D-6E8A-4147-A177-3AD203B41FA5}">
                      <a16:colId xmlns:a16="http://schemas.microsoft.com/office/drawing/2014/main" val="20003"/>
                    </a:ext>
                  </a:extLst>
                </a:gridCol>
                <a:gridCol w="887863">
                  <a:extLst>
                    <a:ext uri="{9D8B030D-6E8A-4147-A177-3AD203B41FA5}">
                      <a16:colId xmlns:a16="http://schemas.microsoft.com/office/drawing/2014/main" val="20004"/>
                    </a:ext>
                  </a:extLst>
                </a:gridCol>
              </a:tblGrid>
              <a:tr h="1204416">
                <a:tc>
                  <a:txBody>
                    <a:bodyPr/>
                    <a:lstStyle/>
                    <a:p>
                      <a:pPr algn="l" fontAlgn="t"/>
                      <a:r>
                        <a:rPr lang="en-GB" sz="1100" b="0" i="0" u="none" strike="noStrike" dirty="0">
                          <a:solidFill>
                            <a:srgbClr val="000000"/>
                          </a:solidFill>
                          <a:effectLst/>
                          <a:latin typeface="Calibri" panose="020F0502020204030204" pitchFamily="34" charset="0"/>
                        </a:rPr>
                        <a:t>Ref No.</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t"/>
                      <a:r>
                        <a:rPr lang="en-GB" sz="1100" b="0" i="0" u="none" strike="noStrike">
                          <a:solidFill>
                            <a:srgbClr val="000000"/>
                          </a:solidFill>
                          <a:effectLst/>
                          <a:latin typeface="Calibri" panose="020F0502020204030204" pitchFamily="34" charset="0"/>
                        </a:rPr>
                        <a:t>Data Item</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t"/>
                      <a:r>
                        <a:rPr lang="en-GB" sz="1100" b="0" i="0" u="none" strike="noStrike">
                          <a:solidFill>
                            <a:srgbClr val="000000"/>
                          </a:solidFill>
                          <a:effectLst/>
                          <a:latin typeface="Calibri" panose="020F0502020204030204" pitchFamily="34" charset="0"/>
                        </a:rPr>
                        <a:t>Portflio</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t"/>
                      <a:r>
                        <a:rPr lang="en-GB" sz="1100" b="0" i="0" u="none" strike="noStrike">
                          <a:solidFill>
                            <a:srgbClr val="000000"/>
                          </a:solidFill>
                          <a:effectLst/>
                          <a:latin typeface="Calibri" panose="020F0502020204030204" pitchFamily="34" charset="0"/>
                        </a:rPr>
                        <a:t>Best Practice Recommendation</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t"/>
                      <a:r>
                        <a:rPr lang="en-GB" sz="1100" b="0" i="0" u="none" strike="noStrike">
                          <a:solidFill>
                            <a:srgbClr val="000000"/>
                          </a:solidFill>
                          <a:effectLst/>
                          <a:latin typeface="Calibri" panose="020F0502020204030204" pitchFamily="34" charset="0"/>
                        </a:rPr>
                        <a:t>Bank Available</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602208">
                <a:tc>
                  <a:txBody>
                    <a:bodyPr/>
                    <a:lstStyle/>
                    <a:p>
                      <a:pPr algn="r" fontAlgn="b"/>
                      <a:r>
                        <a:rPr lang="en-GB" sz="1100" b="0" i="0" u="none" strike="noStrike">
                          <a:solidFill>
                            <a:srgbClr val="000000"/>
                          </a:solidFill>
                          <a:effectLst/>
                          <a:latin typeface="Calibri" panose="020F0502020204030204" pitchFamily="34" charset="0"/>
                        </a:rPr>
                        <a:t>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GB" sz="1100" b="0" i="0" u="none" strike="noStrike">
                          <a:solidFill>
                            <a:srgbClr val="000000"/>
                          </a:solidFill>
                          <a:effectLst/>
                          <a:latin typeface="Calibri" panose="020F0502020204030204" pitchFamily="34" charset="0"/>
                        </a:rPr>
                        <a:t>Balance</a:t>
                      </a:r>
                    </a:p>
                  </a:txBody>
                  <a:tcPr marL="3810" marR="3810" marT="38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CC</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1"/>
                  </a:ext>
                </a:extLst>
              </a:tr>
              <a:tr h="602208">
                <a:tc>
                  <a:txBody>
                    <a:bodyPr/>
                    <a:lstStyle/>
                    <a:p>
                      <a:pPr algn="r" fontAlgn="b"/>
                      <a:r>
                        <a:rPr lang="en-GB" sz="1100" b="0" i="0" u="none" strike="noStrike">
                          <a:solidFill>
                            <a:srgbClr val="000000"/>
                          </a:solidFill>
                          <a:effectLst/>
                          <a:latin typeface="Calibri" panose="020F0502020204030204" pitchFamily="34" charset="0"/>
                        </a:rPr>
                        <a:t>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CC</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2"/>
                  </a:ext>
                </a:extLst>
              </a:tr>
              <a:tr h="602208">
                <a:tc>
                  <a:txBody>
                    <a:bodyPr/>
                    <a:lstStyle/>
                    <a:p>
                      <a:pPr algn="r" fontAlgn="b"/>
                      <a:r>
                        <a:rPr lang="en-GB" sz="1100" b="0" i="0" u="none" strike="noStrike">
                          <a:solidFill>
                            <a:srgbClr val="000000"/>
                          </a:solidFill>
                          <a:effectLst/>
                          <a:latin typeface="Calibri" panose="020F0502020204030204" pitchFamily="34" charset="0"/>
                        </a:rPr>
                        <a:t>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Open 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dirty="0">
                          <a:solidFill>
                            <a:srgbClr val="000000"/>
                          </a:solidFill>
                          <a:effectLst/>
                          <a:latin typeface="Calibri" panose="020F0502020204030204" pitchFamily="34" charset="0"/>
                        </a:rPr>
                        <a:t>CC</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dirty="0">
                          <a:solidFill>
                            <a:srgbClr val="000000"/>
                          </a:solidFill>
                          <a:effectLst/>
                          <a:latin typeface="Calibri" panose="020F0502020204030204" pitchFamily="34" charset="0"/>
                        </a:rPr>
                        <a:t>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602208">
                <a:tc>
                  <a:txBody>
                    <a:bodyPr/>
                    <a:lstStyle/>
                    <a:p>
                      <a:pPr algn="r" fontAlgn="b"/>
                      <a:r>
                        <a:rPr lang="en-GB" sz="1100" b="0" i="0" u="none" strike="noStrike">
                          <a:solidFill>
                            <a:srgbClr val="000000"/>
                          </a:solidFill>
                          <a:effectLst/>
                          <a:latin typeface="Calibri" panose="020F0502020204030204" pitchFamily="34" charset="0"/>
                        </a:rPr>
                        <a:t>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Limit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CC</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602208">
                <a:tc>
                  <a:txBody>
                    <a:bodyPr/>
                    <a:lstStyle/>
                    <a:p>
                      <a:pPr algn="r" fontAlgn="b"/>
                      <a:r>
                        <a:rPr lang="en-GB" sz="1100" b="0" i="0" u="none" strike="noStrike">
                          <a:solidFill>
                            <a:srgbClr val="000000"/>
                          </a:solidFill>
                          <a:effectLst/>
                          <a:latin typeface="Calibri" panose="020F0502020204030204" pitchFamily="34" charset="0"/>
                        </a:rPr>
                        <a:t>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Payment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dirty="0">
                          <a:solidFill>
                            <a:srgbClr val="000000"/>
                          </a:solidFill>
                          <a:effectLst/>
                          <a:latin typeface="Calibri" panose="020F0502020204030204" pitchFamily="34" charset="0"/>
                        </a:rPr>
                        <a:t>CC</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100" b="0" i="0" u="none" strike="noStrike" dirty="0">
                          <a:solidFill>
                            <a:srgbClr val="000000"/>
                          </a:solidFill>
                          <a:effectLst/>
                          <a:latin typeface="Calibri" panose="020F0502020204030204" pitchFamily="34" charset="0"/>
                        </a:rPr>
                        <a:t>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34C27C7B-189F-4C20-42A1-17C642BF24F2}"/>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F65041F3-CFC6-34DE-58B0-342AE88EB7D6}"/>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936810289"/>
      </p:ext>
    </p:extLst>
  </p:cSld>
  <p:clrMapOvr>
    <a:masterClrMapping/>
  </p:clrMapOvr>
  <p:transition spd="med">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38100"/>
            <a:ext cx="39209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Data Check &amp; Audit</a:t>
            </a:r>
          </a:p>
        </p:txBody>
      </p:sp>
      <p:sp>
        <p:nvSpPr>
          <p:cNvPr id="13" name="Content Placeholder 12"/>
          <p:cNvSpPr>
            <a:spLocks noGrp="1"/>
          </p:cNvSpPr>
          <p:nvPr>
            <p:ph idx="1"/>
          </p:nvPr>
        </p:nvSpPr>
        <p:spPr>
          <a:xfrm>
            <a:off x="81465" y="934204"/>
            <a:ext cx="11551298" cy="5503108"/>
          </a:xfrm>
        </p:spPr>
        <p:txBody>
          <a:bodyPr>
            <a:normAutofit fontScale="92500" lnSpcReduction="20000"/>
          </a:bodyPr>
          <a:lstStyle/>
          <a:p>
            <a:r>
              <a:rPr lang="en-GB" dirty="0">
                <a:solidFill>
                  <a:schemeClr val="tx1"/>
                </a:solidFill>
              </a:rPr>
              <a:t>To determine scorecard development feasibility the following analysis will be undertaken, to determine</a:t>
            </a:r>
          </a:p>
          <a:p>
            <a:pPr lvl="2"/>
            <a:r>
              <a:rPr lang="en-GB" sz="1600" dirty="0"/>
              <a:t>Depth of Data</a:t>
            </a:r>
          </a:p>
          <a:p>
            <a:pPr lvl="2"/>
            <a:r>
              <a:rPr lang="en-GB" sz="1600" dirty="0"/>
              <a:t>Breadth of Data</a:t>
            </a:r>
          </a:p>
          <a:p>
            <a:r>
              <a:rPr lang="en-GB" dirty="0">
                <a:solidFill>
                  <a:schemeClr val="tx1"/>
                </a:solidFill>
              </a:rPr>
              <a:t>For Numerical Characteristics, frequencies will be produced investigating the descriptive statistics of mean, min, max to highlight any data anomalies</a:t>
            </a:r>
          </a:p>
          <a:p>
            <a:r>
              <a:rPr lang="en-GB" dirty="0">
                <a:solidFill>
                  <a:schemeClr val="tx1"/>
                </a:solidFill>
              </a:rPr>
              <a:t>For Categorical Characteristics the frequency tables will investigate that the appropriate codes are populated correctly</a:t>
            </a:r>
          </a:p>
          <a:p>
            <a:r>
              <a:rPr lang="en-GB" dirty="0">
                <a:solidFill>
                  <a:schemeClr val="tx1"/>
                </a:solidFill>
              </a:rPr>
              <a:t>For Example</a:t>
            </a:r>
          </a:p>
          <a:p>
            <a:pPr lvl="2"/>
            <a:r>
              <a:rPr lang="en-GB" sz="1600" dirty="0"/>
              <a:t>Balances are within the expected ranges, i.e. all positive and no abnormally high values</a:t>
            </a:r>
          </a:p>
          <a:p>
            <a:pPr lvl="2"/>
            <a:r>
              <a:rPr lang="en-GB" sz="1600" dirty="0"/>
              <a:t>Charge-Off is expected to values of A to E but a value of X is observed</a:t>
            </a:r>
          </a:p>
          <a:p>
            <a:pPr lvl="2"/>
            <a:r>
              <a:rPr lang="en-GB" sz="1600" dirty="0"/>
              <a:t>No. of Written Off accounts is expected to be 2% but 20% of cases have that status#</a:t>
            </a:r>
          </a:p>
          <a:p>
            <a:r>
              <a:rPr lang="en-GB" dirty="0">
                <a:solidFill>
                  <a:schemeClr val="tx1"/>
                </a:solidFill>
              </a:rPr>
              <a:t>Additionally</a:t>
            </a:r>
          </a:p>
          <a:p>
            <a:pPr lvl="2"/>
            <a:r>
              <a:rPr lang="en-GB" sz="1600" dirty="0"/>
              <a:t>Data Availability to code exclusion rules, good-bad definitions (including the default definition) exist and are well populated</a:t>
            </a:r>
          </a:p>
          <a:p>
            <a:pPr lvl="2"/>
            <a:r>
              <a:rPr lang="en-GB" sz="1600" dirty="0"/>
              <a:t>The supplied data is logical and no irregular trends are observed, examples include</a:t>
            </a:r>
          </a:p>
          <a:p>
            <a:pPr lvl="3"/>
            <a:r>
              <a:rPr lang="en-GB" sz="1400" dirty="0"/>
              <a:t>movement through delinquency buckets follows expected trends, i.e. Jan 2013 DPD is 0, but 90 </a:t>
            </a:r>
            <a:r>
              <a:rPr lang="en-GB" sz="1400" dirty="0" err="1"/>
              <a:t>dpd</a:t>
            </a:r>
            <a:r>
              <a:rPr lang="en-GB" sz="1400" dirty="0"/>
              <a:t> in February</a:t>
            </a:r>
          </a:p>
          <a:p>
            <a:pPr lvl="3"/>
            <a:r>
              <a:rPr lang="en-GB" sz="1400" dirty="0"/>
              <a:t>Valid Open Dates exist</a:t>
            </a:r>
          </a:p>
          <a:p>
            <a:pPr lvl="3"/>
            <a:r>
              <a:rPr lang="en-GB" sz="1400" dirty="0"/>
              <a:t>DPD registers a zero value but the account is charged off</a:t>
            </a:r>
          </a:p>
          <a:p>
            <a:pPr lvl="3"/>
            <a:r>
              <a:rPr lang="en-GB" sz="1400" dirty="0"/>
              <a:t>Number of records the expected number of records</a:t>
            </a:r>
          </a:p>
          <a:p>
            <a:endParaRPr lang="en-GB" sz="2400" dirty="0"/>
          </a:p>
        </p:txBody>
      </p:sp>
      <p:pic>
        <p:nvPicPr>
          <p:cNvPr id="2" name="Picture 1">
            <a:extLst>
              <a:ext uri="{FF2B5EF4-FFF2-40B4-BE49-F238E27FC236}">
                <a16:creationId xmlns:a16="http://schemas.microsoft.com/office/drawing/2014/main" id="{F20AAEE8-F9F2-B4AF-27BA-1E99C8C73DB2}"/>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626E4FE5-6C81-F571-EDF6-B4D10F76FD9C}"/>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888891022"/>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A58A-77E8-2FDD-5933-DE1383796A50}"/>
              </a:ext>
            </a:extLst>
          </p:cNvPr>
          <p:cNvSpPr>
            <a:spLocks noGrp="1"/>
          </p:cNvSpPr>
          <p:nvPr>
            <p:ph type="title"/>
          </p:nvPr>
        </p:nvSpPr>
        <p:spPr/>
        <p:txBody>
          <a:bodyPr/>
          <a:lstStyle/>
          <a:p>
            <a:r>
              <a:rPr lang="en-GB" dirty="0"/>
              <a:t>Training and Mentoring – Foundation to Expert Level</a:t>
            </a:r>
          </a:p>
        </p:txBody>
      </p:sp>
      <p:sp>
        <p:nvSpPr>
          <p:cNvPr id="4" name="Oval 3">
            <a:extLst>
              <a:ext uri="{FF2B5EF4-FFF2-40B4-BE49-F238E27FC236}">
                <a16:creationId xmlns:a16="http://schemas.microsoft.com/office/drawing/2014/main" id="{21B40C49-F4D4-11ED-92AF-D3158C131A0A}"/>
              </a:ext>
            </a:extLst>
          </p:cNvPr>
          <p:cNvSpPr/>
          <p:nvPr/>
        </p:nvSpPr>
        <p:spPr>
          <a:xfrm>
            <a:off x="544284" y="2569027"/>
            <a:ext cx="2013857" cy="24057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Foundation</a:t>
            </a:r>
          </a:p>
          <a:p>
            <a:pPr algn="ctr"/>
            <a:r>
              <a:rPr lang="en-GB" sz="1400" dirty="0"/>
              <a:t>(Training to allow project participation)</a:t>
            </a:r>
          </a:p>
        </p:txBody>
      </p:sp>
      <p:sp>
        <p:nvSpPr>
          <p:cNvPr id="5" name="Oval 4">
            <a:extLst>
              <a:ext uri="{FF2B5EF4-FFF2-40B4-BE49-F238E27FC236}">
                <a16:creationId xmlns:a16="http://schemas.microsoft.com/office/drawing/2014/main" id="{669050FD-6AFF-7268-9363-166D4CA47D3D}"/>
              </a:ext>
            </a:extLst>
          </p:cNvPr>
          <p:cNvSpPr/>
          <p:nvPr/>
        </p:nvSpPr>
        <p:spPr>
          <a:xfrm>
            <a:off x="4708070" y="2569026"/>
            <a:ext cx="2013857" cy="24057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Intermediate</a:t>
            </a:r>
          </a:p>
          <a:p>
            <a:pPr algn="ctr"/>
            <a:r>
              <a:rPr lang="en-GB" sz="1400" dirty="0"/>
              <a:t>(Portfolio Monitoring and joint development of new models and strategies)</a:t>
            </a:r>
          </a:p>
        </p:txBody>
      </p:sp>
      <p:sp>
        <p:nvSpPr>
          <p:cNvPr id="6" name="Oval 5">
            <a:extLst>
              <a:ext uri="{FF2B5EF4-FFF2-40B4-BE49-F238E27FC236}">
                <a16:creationId xmlns:a16="http://schemas.microsoft.com/office/drawing/2014/main" id="{C4DED26F-0BEE-A6C3-6803-7BE6BCF33761}"/>
              </a:ext>
            </a:extLst>
          </p:cNvPr>
          <p:cNvSpPr/>
          <p:nvPr/>
        </p:nvSpPr>
        <p:spPr>
          <a:xfrm>
            <a:off x="8871856" y="2569026"/>
            <a:ext cx="2013857" cy="24057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Advanced </a:t>
            </a:r>
          </a:p>
          <a:p>
            <a:pPr algn="ctr"/>
            <a:r>
              <a:rPr lang="en-GB" sz="1400" dirty="0"/>
              <a:t>(Internal Model Development, advanced strategies, consultants as trusted advisors)</a:t>
            </a:r>
          </a:p>
        </p:txBody>
      </p:sp>
      <p:sp>
        <p:nvSpPr>
          <p:cNvPr id="7" name="Arrow: Right 6">
            <a:extLst>
              <a:ext uri="{FF2B5EF4-FFF2-40B4-BE49-F238E27FC236}">
                <a16:creationId xmlns:a16="http://schemas.microsoft.com/office/drawing/2014/main" id="{8A688D87-5EB4-548C-5972-83AA77EBBD6C}"/>
              </a:ext>
            </a:extLst>
          </p:cNvPr>
          <p:cNvSpPr/>
          <p:nvPr/>
        </p:nvSpPr>
        <p:spPr>
          <a:xfrm>
            <a:off x="3015344" y="352958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26107E99-2A55-C976-DAEC-2E017CA5C15C}"/>
              </a:ext>
            </a:extLst>
          </p:cNvPr>
          <p:cNvSpPr/>
          <p:nvPr/>
        </p:nvSpPr>
        <p:spPr>
          <a:xfrm>
            <a:off x="7436245" y="352958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CF4AADF8-A8EE-42EB-C4D8-369F8DA864D1}"/>
              </a:ext>
            </a:extLst>
          </p:cNvPr>
          <p:cNvSpPr/>
          <p:nvPr/>
        </p:nvSpPr>
        <p:spPr>
          <a:xfrm>
            <a:off x="435430" y="5450335"/>
            <a:ext cx="10602684" cy="8055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 years </a:t>
            </a:r>
          </a:p>
        </p:txBody>
      </p:sp>
      <p:pic>
        <p:nvPicPr>
          <p:cNvPr id="10" name="Picture 9">
            <a:extLst>
              <a:ext uri="{FF2B5EF4-FFF2-40B4-BE49-F238E27FC236}">
                <a16:creationId xmlns:a16="http://schemas.microsoft.com/office/drawing/2014/main" id="{8470A863-CF23-DF76-E9B6-E8E64CE4C68A}"/>
              </a:ext>
            </a:extLst>
          </p:cNvPr>
          <p:cNvPicPr/>
          <p:nvPr/>
        </p:nvPicPr>
        <p:blipFill>
          <a:blip r:embed="rId3"/>
          <a:srcRect/>
          <a:stretch>
            <a:fillRect/>
          </a:stretch>
        </p:blipFill>
        <p:spPr>
          <a:xfrm>
            <a:off x="11073526" y="6020554"/>
            <a:ext cx="1118474" cy="837446"/>
          </a:xfrm>
          <a:prstGeom prst="rect">
            <a:avLst/>
          </a:prstGeom>
          <a:noFill/>
          <a:ln>
            <a:noFill/>
            <a:prstDash/>
          </a:ln>
        </p:spPr>
      </p:pic>
      <p:pic>
        <p:nvPicPr>
          <p:cNvPr id="12" name="Picture 11">
            <a:extLst>
              <a:ext uri="{FF2B5EF4-FFF2-40B4-BE49-F238E27FC236}">
                <a16:creationId xmlns:a16="http://schemas.microsoft.com/office/drawing/2014/main" id="{345B3824-EC20-DD03-4BAD-930E80A48AE7}"/>
              </a:ext>
            </a:extLst>
          </p:cNvPr>
          <p:cNvPicPr>
            <a:picLocks noChangeAspect="1"/>
          </p:cNvPicPr>
          <p:nvPr/>
        </p:nvPicPr>
        <p:blipFill>
          <a:blip r:embed="rId4"/>
          <a:stretch>
            <a:fillRect/>
          </a:stretch>
        </p:blipFill>
        <p:spPr>
          <a:xfrm>
            <a:off x="8452019" y="6439277"/>
            <a:ext cx="2621507" cy="493819"/>
          </a:xfrm>
          <a:prstGeom prst="rect">
            <a:avLst/>
          </a:prstGeom>
        </p:spPr>
      </p:pic>
      <p:sp>
        <p:nvSpPr>
          <p:cNvPr id="11" name="TextBox 10">
            <a:extLst>
              <a:ext uri="{FF2B5EF4-FFF2-40B4-BE49-F238E27FC236}">
                <a16:creationId xmlns:a16="http://schemas.microsoft.com/office/drawing/2014/main" id="{FC644177-350D-4ED7-4D89-A748FBBF2F65}"/>
              </a:ext>
            </a:extLst>
          </p:cNvPr>
          <p:cNvSpPr txBox="1"/>
          <p:nvPr/>
        </p:nvSpPr>
        <p:spPr>
          <a:xfrm>
            <a:off x="435430" y="6316854"/>
            <a:ext cx="3117392" cy="369332"/>
          </a:xfrm>
          <a:prstGeom prst="rect">
            <a:avLst/>
          </a:prstGeom>
          <a:noFill/>
        </p:spPr>
        <p:txBody>
          <a:bodyPr wrap="none" rtlCol="0">
            <a:spAutoFit/>
          </a:bodyPr>
          <a:lstStyle/>
          <a:p>
            <a:r>
              <a:rPr lang="en-GB" dirty="0">
                <a:solidFill>
                  <a:schemeClr val="accent3">
                    <a:lumMod val="75000"/>
                  </a:schemeClr>
                </a:solidFill>
              </a:rPr>
              <a:t>modelling@apds-analytics.com</a:t>
            </a:r>
          </a:p>
        </p:txBody>
      </p:sp>
      <p:sp>
        <p:nvSpPr>
          <p:cNvPr id="13" name="TextBox 12">
            <a:extLst>
              <a:ext uri="{FF2B5EF4-FFF2-40B4-BE49-F238E27FC236}">
                <a16:creationId xmlns:a16="http://schemas.microsoft.com/office/drawing/2014/main" id="{ECDC3F02-6E2D-9288-927F-E8E9E9DF9CC4}"/>
              </a:ext>
            </a:extLst>
          </p:cNvPr>
          <p:cNvSpPr txBox="1"/>
          <p:nvPr/>
        </p:nvSpPr>
        <p:spPr>
          <a:xfrm>
            <a:off x="4023874" y="6299601"/>
            <a:ext cx="2517741" cy="369332"/>
          </a:xfrm>
          <a:prstGeom prst="rect">
            <a:avLst/>
          </a:prstGeom>
          <a:noFill/>
        </p:spPr>
        <p:txBody>
          <a:bodyPr wrap="none" rtlCol="0">
            <a:spAutoFit/>
          </a:bodyPr>
          <a:lstStyle/>
          <a:p>
            <a:r>
              <a:rPr lang="en-GB" dirty="0">
                <a:solidFill>
                  <a:schemeClr val="accent3">
                    <a:lumMod val="75000"/>
                  </a:schemeClr>
                </a:solidFill>
              </a:rPr>
              <a:t>www.apds-analytics.com</a:t>
            </a:r>
          </a:p>
        </p:txBody>
      </p:sp>
    </p:spTree>
    <p:extLst>
      <p:ext uri="{BB962C8B-B14F-4D97-AF65-F5344CB8AC3E}">
        <p14:creationId xmlns:p14="http://schemas.microsoft.com/office/powerpoint/2010/main" val="168338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0"/>
            <a:ext cx="37863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Data Manipulation</a:t>
            </a:r>
          </a:p>
        </p:txBody>
      </p:sp>
      <p:sp>
        <p:nvSpPr>
          <p:cNvPr id="13" name="Content Placeholder 12"/>
          <p:cNvSpPr>
            <a:spLocks noGrp="1"/>
          </p:cNvSpPr>
          <p:nvPr>
            <p:ph idx="1"/>
          </p:nvPr>
        </p:nvSpPr>
        <p:spPr>
          <a:xfrm>
            <a:off x="4790661" y="1525588"/>
            <a:ext cx="5848420" cy="4665662"/>
          </a:xfrm>
        </p:spPr>
        <p:txBody>
          <a:bodyPr/>
          <a:lstStyle/>
          <a:p>
            <a:r>
              <a:rPr lang="en-GB" dirty="0">
                <a:solidFill>
                  <a:schemeClr val="tx1"/>
                </a:solidFill>
              </a:rPr>
              <a:t>Valid Match Keys</a:t>
            </a:r>
          </a:p>
          <a:p>
            <a:r>
              <a:rPr lang="en-GB" dirty="0">
                <a:solidFill>
                  <a:schemeClr val="tx1"/>
                </a:solidFill>
              </a:rPr>
              <a:t>Sorted Match Keys on both files (application and performance)</a:t>
            </a:r>
          </a:p>
          <a:p>
            <a:r>
              <a:rPr lang="en-GB" dirty="0">
                <a:solidFill>
                  <a:schemeClr val="tx1"/>
                </a:solidFill>
              </a:rPr>
              <a:t>Explain any duplication (or remove)</a:t>
            </a:r>
          </a:p>
          <a:p>
            <a:r>
              <a:rPr lang="en-GB" dirty="0">
                <a:solidFill>
                  <a:schemeClr val="tx1"/>
                </a:solidFill>
              </a:rPr>
              <a:t>Check the range of the match keys</a:t>
            </a:r>
          </a:p>
          <a:p>
            <a:r>
              <a:rPr lang="en-GB" dirty="0">
                <a:solidFill>
                  <a:schemeClr val="tx1"/>
                </a:solidFill>
              </a:rPr>
              <a:t>Sense check match rates</a:t>
            </a:r>
          </a:p>
          <a:p>
            <a:r>
              <a:rPr lang="en-GB" dirty="0">
                <a:solidFill>
                  <a:schemeClr val="tx1"/>
                </a:solidFill>
              </a:rPr>
              <a:t>Verify that the merged file contains the relevant and correct data</a:t>
            </a:r>
          </a:p>
          <a:p>
            <a:r>
              <a:rPr lang="en-GB" dirty="0">
                <a:solidFill>
                  <a:schemeClr val="tx1"/>
                </a:solidFill>
              </a:rPr>
              <a:t>Investigate any unmatched records</a:t>
            </a:r>
          </a:p>
          <a:p>
            <a:pPr lvl="2"/>
            <a:endParaRPr lang="en-GB" dirty="0"/>
          </a:p>
        </p:txBody>
      </p:sp>
      <p:sp>
        <p:nvSpPr>
          <p:cNvPr id="2" name="Pentagon 1"/>
          <p:cNvSpPr/>
          <p:nvPr/>
        </p:nvSpPr>
        <p:spPr bwMode="auto">
          <a:xfrm>
            <a:off x="1530627" y="2171700"/>
            <a:ext cx="2364917" cy="1118152"/>
          </a:xfrm>
          <a:prstGeom prst="homePlat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solidFill>
                  <a:schemeClr val="bg1"/>
                </a:solidFill>
                <a:latin typeface="Arial" charset="0"/>
                <a:cs typeface="Arial" charset="0"/>
              </a:rPr>
              <a:t>Matching Data</a:t>
            </a:r>
          </a:p>
          <a:p>
            <a:pPr marL="177800" indent="-177800" algn="ctr" eaLnBrk="0" fontAlgn="base" hangingPunct="0">
              <a:lnSpc>
                <a:spcPct val="90000"/>
              </a:lnSpc>
              <a:spcBef>
                <a:spcPct val="20000"/>
              </a:spcBef>
              <a:spcAft>
                <a:spcPct val="20000"/>
              </a:spcAft>
            </a:pPr>
            <a:r>
              <a:rPr lang="en-GB" dirty="0">
                <a:solidFill>
                  <a:schemeClr val="bg1"/>
                </a:solidFill>
                <a:latin typeface="Arial" charset="0"/>
                <a:cs typeface="Arial" charset="0"/>
              </a:rPr>
              <a:t>(outcome &amp; </a:t>
            </a:r>
          </a:p>
          <a:p>
            <a:pPr marL="177800" indent="-177800" algn="ctr" eaLnBrk="0" fontAlgn="base" hangingPunct="0">
              <a:lnSpc>
                <a:spcPct val="90000"/>
              </a:lnSpc>
              <a:spcBef>
                <a:spcPct val="20000"/>
              </a:spcBef>
              <a:spcAft>
                <a:spcPct val="20000"/>
              </a:spcAft>
            </a:pPr>
            <a:r>
              <a:rPr lang="en-GB" dirty="0">
                <a:solidFill>
                  <a:schemeClr val="bg1"/>
                </a:solidFill>
                <a:latin typeface="Arial" charset="0"/>
                <a:cs typeface="Arial" charset="0"/>
              </a:rPr>
              <a:t>performance)</a:t>
            </a:r>
          </a:p>
        </p:txBody>
      </p:sp>
      <p:pic>
        <p:nvPicPr>
          <p:cNvPr id="3" name="Picture 2">
            <a:extLst>
              <a:ext uri="{FF2B5EF4-FFF2-40B4-BE49-F238E27FC236}">
                <a16:creationId xmlns:a16="http://schemas.microsoft.com/office/drawing/2014/main" id="{C05FED04-158D-C873-7B96-B37FECF2C604}"/>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60630AC6-2595-1DCC-72C6-208B36942B5F}"/>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565908933"/>
      </p:ext>
    </p:extLst>
  </p:cSld>
  <p:clrMapOvr>
    <a:masterClrMapping/>
  </p:clrMapOvr>
  <p:transition spd="med">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9547" y="-72381"/>
            <a:ext cx="77988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Data Needed for Application Scorecards</a:t>
            </a:r>
          </a:p>
        </p:txBody>
      </p:sp>
      <p:grpSp>
        <p:nvGrpSpPr>
          <p:cNvPr id="12" name="Group 11"/>
          <p:cNvGrpSpPr/>
          <p:nvPr/>
        </p:nvGrpSpPr>
        <p:grpSpPr>
          <a:xfrm>
            <a:off x="1174771" y="4657000"/>
            <a:ext cx="3401028" cy="787078"/>
            <a:chOff x="1365813" y="4635661"/>
            <a:chExt cx="3401028" cy="612648"/>
          </a:xfrm>
        </p:grpSpPr>
        <p:sp>
          <p:nvSpPr>
            <p:cNvPr id="2" name="Flowchart: Magnetic Disk 1"/>
            <p:cNvSpPr/>
            <p:nvPr/>
          </p:nvSpPr>
          <p:spPr bwMode="auto">
            <a:xfrm>
              <a:off x="1365813" y="4635661"/>
              <a:ext cx="914400" cy="612648"/>
            </a:xfrm>
            <a:prstGeom prst="flowChartMagneticDisk">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err="1">
                  <a:latin typeface="Arial" charset="0"/>
                  <a:cs typeface="Arial" charset="0"/>
                </a:rPr>
                <a:t>Appl</a:t>
              </a:r>
              <a:endParaRPr lang="en-GB" sz="1200" dirty="0">
                <a:latin typeface="Arial" charset="0"/>
                <a:cs typeface="Arial" charset="0"/>
              </a:endParaRPr>
            </a:p>
            <a:p>
              <a:pPr marL="177800" indent="-177800" algn="ctr" eaLnBrk="0" fontAlgn="base" hangingPunct="0">
                <a:lnSpc>
                  <a:spcPct val="90000"/>
                </a:lnSpc>
                <a:spcBef>
                  <a:spcPct val="20000"/>
                </a:spcBef>
                <a:spcAft>
                  <a:spcPct val="20000"/>
                </a:spcAft>
              </a:pPr>
              <a:r>
                <a:rPr lang="en-GB" sz="1200" dirty="0">
                  <a:latin typeface="Arial" charset="0"/>
                  <a:cs typeface="Arial" charset="0"/>
                </a:rPr>
                <a:t>Data</a:t>
              </a:r>
            </a:p>
          </p:txBody>
        </p:sp>
        <p:sp>
          <p:nvSpPr>
            <p:cNvPr id="7" name="Flowchart: Magnetic Disk 6"/>
            <p:cNvSpPr/>
            <p:nvPr/>
          </p:nvSpPr>
          <p:spPr bwMode="auto">
            <a:xfrm>
              <a:off x="2630488" y="4635661"/>
              <a:ext cx="914400" cy="612648"/>
            </a:xfrm>
            <a:prstGeom prst="flowChartMagneticDisk">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latin typeface="Arial" charset="0"/>
                  <a:cs typeface="Arial" charset="0"/>
                </a:rPr>
                <a:t>Existing</a:t>
              </a:r>
            </a:p>
            <a:p>
              <a:pPr marL="177800" indent="-177800" algn="ctr" eaLnBrk="0" fontAlgn="base" hangingPunct="0">
                <a:lnSpc>
                  <a:spcPct val="90000"/>
                </a:lnSpc>
                <a:spcBef>
                  <a:spcPct val="20000"/>
                </a:spcBef>
                <a:spcAft>
                  <a:spcPct val="20000"/>
                </a:spcAft>
              </a:pPr>
              <a:r>
                <a:rPr lang="en-GB" sz="1200" dirty="0">
                  <a:latin typeface="Arial" charset="0"/>
                  <a:cs typeface="Arial" charset="0"/>
                </a:rPr>
                <a:t>Accounts</a:t>
              </a:r>
            </a:p>
          </p:txBody>
        </p:sp>
        <p:sp>
          <p:nvSpPr>
            <p:cNvPr id="8" name="Flowchart: Magnetic Disk 7"/>
            <p:cNvSpPr/>
            <p:nvPr/>
          </p:nvSpPr>
          <p:spPr bwMode="auto">
            <a:xfrm>
              <a:off x="3852441" y="4635661"/>
              <a:ext cx="914400" cy="612648"/>
            </a:xfrm>
            <a:prstGeom prst="flowChartMagneticDisk">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latin typeface="Arial" charset="0"/>
                  <a:cs typeface="Arial" charset="0"/>
                </a:rPr>
                <a:t>Credit </a:t>
              </a:r>
            </a:p>
            <a:p>
              <a:pPr marL="177800" indent="-177800" algn="ctr" eaLnBrk="0" fontAlgn="base" hangingPunct="0">
                <a:lnSpc>
                  <a:spcPct val="90000"/>
                </a:lnSpc>
                <a:spcBef>
                  <a:spcPct val="20000"/>
                </a:spcBef>
                <a:spcAft>
                  <a:spcPct val="20000"/>
                </a:spcAft>
              </a:pPr>
              <a:r>
                <a:rPr lang="en-GB" sz="1200" dirty="0">
                  <a:latin typeface="Arial" charset="0"/>
                  <a:cs typeface="Arial" charset="0"/>
                </a:rPr>
                <a:t>Bureau</a:t>
              </a:r>
            </a:p>
          </p:txBody>
        </p:sp>
      </p:grpSp>
      <p:sp>
        <p:nvSpPr>
          <p:cNvPr id="3" name="Right Arrow 2"/>
          <p:cNvSpPr/>
          <p:nvPr/>
        </p:nvSpPr>
        <p:spPr bwMode="auto">
          <a:xfrm>
            <a:off x="4806058" y="1835103"/>
            <a:ext cx="2833175" cy="1128532"/>
          </a:xfrm>
          <a:prstGeom prst="rightArrow">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solidFill>
                  <a:srgbClr val="003399"/>
                </a:solidFill>
                <a:latin typeface="Arial" charset="0"/>
                <a:cs typeface="Arial" charset="0"/>
              </a:rPr>
              <a:t>Outcome Period</a:t>
            </a:r>
          </a:p>
        </p:txBody>
      </p:sp>
      <p:sp>
        <p:nvSpPr>
          <p:cNvPr id="5" name="Rectangle 4"/>
          <p:cNvSpPr/>
          <p:nvPr/>
        </p:nvSpPr>
        <p:spPr bwMode="auto">
          <a:xfrm>
            <a:off x="8593340" y="1815416"/>
            <a:ext cx="393540" cy="1573979"/>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6" name="Rectangle 5"/>
          <p:cNvSpPr/>
          <p:nvPr/>
        </p:nvSpPr>
        <p:spPr bwMode="auto">
          <a:xfrm>
            <a:off x="1087962" y="1815415"/>
            <a:ext cx="3316146" cy="1510496"/>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cxnSp>
        <p:nvCxnSpPr>
          <p:cNvPr id="15" name="Straight Connector 14"/>
          <p:cNvCxnSpPr/>
          <p:nvPr/>
        </p:nvCxnSpPr>
        <p:spPr bwMode="auto">
          <a:xfrm flipV="1">
            <a:off x="1365753" y="1815415"/>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17" name="Straight Connector 16"/>
          <p:cNvCxnSpPr/>
          <p:nvPr/>
        </p:nvCxnSpPr>
        <p:spPr bwMode="auto">
          <a:xfrm flipV="1">
            <a:off x="2266649" y="1815415"/>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18" name="Straight Connector 17"/>
          <p:cNvCxnSpPr/>
          <p:nvPr/>
        </p:nvCxnSpPr>
        <p:spPr bwMode="auto">
          <a:xfrm flipV="1">
            <a:off x="2615819" y="1815415"/>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19" name="Straight Connector 18"/>
          <p:cNvCxnSpPr/>
          <p:nvPr/>
        </p:nvCxnSpPr>
        <p:spPr bwMode="auto">
          <a:xfrm flipV="1">
            <a:off x="2976563" y="1815415"/>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20" name="Straight Connector 19"/>
          <p:cNvCxnSpPr/>
          <p:nvPr/>
        </p:nvCxnSpPr>
        <p:spPr bwMode="auto">
          <a:xfrm flipV="1">
            <a:off x="3340342" y="1815415"/>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21" name="Straight Connector 20"/>
          <p:cNvCxnSpPr/>
          <p:nvPr/>
        </p:nvCxnSpPr>
        <p:spPr bwMode="auto">
          <a:xfrm flipV="1">
            <a:off x="3661399" y="1815415"/>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22" name="Straight Connector 21"/>
          <p:cNvCxnSpPr/>
          <p:nvPr/>
        </p:nvCxnSpPr>
        <p:spPr bwMode="auto">
          <a:xfrm flipV="1">
            <a:off x="4012498" y="1815415"/>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23" name="Straight Connector 22"/>
          <p:cNvCxnSpPr/>
          <p:nvPr/>
        </p:nvCxnSpPr>
        <p:spPr bwMode="auto">
          <a:xfrm flipV="1">
            <a:off x="1612680" y="1815415"/>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24" name="Straight Connector 23"/>
          <p:cNvCxnSpPr/>
          <p:nvPr/>
        </p:nvCxnSpPr>
        <p:spPr bwMode="auto">
          <a:xfrm flipV="1">
            <a:off x="1938700" y="1815415"/>
            <a:ext cx="0" cy="1510496"/>
          </a:xfrm>
          <a:prstGeom prst="line">
            <a:avLst/>
          </a:prstGeom>
          <a:noFill/>
          <a:ln w="9525" cap="flat" cmpd="sng" algn="ctr">
            <a:solidFill>
              <a:schemeClr val="accent1"/>
            </a:solidFill>
            <a:prstDash val="solid"/>
            <a:round/>
            <a:headEnd type="none" w="med" len="med"/>
            <a:tailEnd type="none" w="med" len="med"/>
          </a:ln>
          <a:effectLst/>
        </p:spPr>
      </p:cxnSp>
      <p:sp>
        <p:nvSpPr>
          <p:cNvPr id="25" name="TextBox 24"/>
          <p:cNvSpPr txBox="1"/>
          <p:nvPr/>
        </p:nvSpPr>
        <p:spPr>
          <a:xfrm>
            <a:off x="902267" y="5444078"/>
            <a:ext cx="1377300" cy="553998"/>
          </a:xfrm>
          <a:prstGeom prst="rect">
            <a:avLst/>
          </a:prstGeom>
          <a:noFill/>
        </p:spPr>
        <p:txBody>
          <a:bodyPr wrap="none" rtlCol="0">
            <a:spAutoFit/>
          </a:bodyPr>
          <a:lstStyle/>
          <a:p>
            <a:r>
              <a:rPr lang="en-GB" sz="1000" dirty="0"/>
              <a:t>Historical Application</a:t>
            </a:r>
          </a:p>
          <a:p>
            <a:r>
              <a:rPr lang="en-GB" sz="1000" dirty="0"/>
              <a:t>Data, for covering 12 </a:t>
            </a:r>
          </a:p>
          <a:p>
            <a:r>
              <a:rPr lang="en-GB" sz="1000" dirty="0"/>
              <a:t>Months of applications</a:t>
            </a:r>
          </a:p>
        </p:txBody>
      </p:sp>
      <p:sp>
        <p:nvSpPr>
          <p:cNvPr id="26" name="TextBox 25"/>
          <p:cNvSpPr txBox="1"/>
          <p:nvPr/>
        </p:nvSpPr>
        <p:spPr>
          <a:xfrm>
            <a:off x="2326494" y="5444078"/>
            <a:ext cx="1228221" cy="553998"/>
          </a:xfrm>
          <a:prstGeom prst="rect">
            <a:avLst/>
          </a:prstGeom>
          <a:noFill/>
        </p:spPr>
        <p:txBody>
          <a:bodyPr wrap="none" rtlCol="0">
            <a:spAutoFit/>
          </a:bodyPr>
          <a:lstStyle/>
          <a:p>
            <a:r>
              <a:rPr lang="en-GB" sz="1000" dirty="0"/>
              <a:t>Account / Customer</a:t>
            </a:r>
          </a:p>
          <a:p>
            <a:r>
              <a:rPr lang="en-GB" sz="1000" dirty="0"/>
              <a:t>Data from existing</a:t>
            </a:r>
          </a:p>
          <a:p>
            <a:r>
              <a:rPr lang="en-GB" sz="1000" dirty="0"/>
              <a:t>client</a:t>
            </a:r>
          </a:p>
        </p:txBody>
      </p:sp>
      <p:sp>
        <p:nvSpPr>
          <p:cNvPr id="27" name="TextBox 26"/>
          <p:cNvSpPr txBox="1"/>
          <p:nvPr/>
        </p:nvSpPr>
        <p:spPr>
          <a:xfrm>
            <a:off x="3583637" y="5449764"/>
            <a:ext cx="1258678" cy="553998"/>
          </a:xfrm>
          <a:prstGeom prst="rect">
            <a:avLst/>
          </a:prstGeom>
          <a:noFill/>
        </p:spPr>
        <p:txBody>
          <a:bodyPr wrap="none" rtlCol="0">
            <a:spAutoFit/>
          </a:bodyPr>
          <a:lstStyle/>
          <a:p>
            <a:r>
              <a:rPr lang="en-GB" sz="1000" dirty="0"/>
              <a:t>Customer Credit</a:t>
            </a:r>
          </a:p>
          <a:p>
            <a:r>
              <a:rPr lang="en-GB" sz="1000" dirty="0"/>
              <a:t>Data from other </a:t>
            </a:r>
          </a:p>
          <a:p>
            <a:r>
              <a:rPr lang="en-GB" sz="1000" dirty="0"/>
              <a:t>Financial Institutions</a:t>
            </a:r>
          </a:p>
        </p:txBody>
      </p:sp>
      <p:sp>
        <p:nvSpPr>
          <p:cNvPr id="28" name="Rectangle 27"/>
          <p:cNvSpPr/>
          <p:nvPr/>
        </p:nvSpPr>
        <p:spPr bwMode="auto">
          <a:xfrm>
            <a:off x="843125" y="3566880"/>
            <a:ext cx="5261336" cy="2601099"/>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29" name="TextBox 28"/>
          <p:cNvSpPr txBox="1"/>
          <p:nvPr/>
        </p:nvSpPr>
        <p:spPr>
          <a:xfrm>
            <a:off x="2115956" y="3805140"/>
            <a:ext cx="2740750" cy="584775"/>
          </a:xfrm>
          <a:prstGeom prst="rect">
            <a:avLst/>
          </a:prstGeom>
          <a:noFill/>
        </p:spPr>
        <p:txBody>
          <a:bodyPr wrap="none" rtlCol="0">
            <a:spAutoFit/>
          </a:bodyPr>
          <a:lstStyle/>
          <a:p>
            <a:pPr algn="ctr"/>
            <a:r>
              <a:rPr lang="en-GB" sz="1600" dirty="0"/>
              <a:t>Data as at point of Application </a:t>
            </a:r>
          </a:p>
          <a:p>
            <a:pPr algn="ctr"/>
            <a:r>
              <a:rPr lang="en-GB" sz="1600" dirty="0"/>
              <a:t>For Credit</a:t>
            </a:r>
          </a:p>
        </p:txBody>
      </p:sp>
      <p:cxnSp>
        <p:nvCxnSpPr>
          <p:cNvPr id="31" name="Straight Arrow Connector 30"/>
          <p:cNvCxnSpPr/>
          <p:nvPr/>
        </p:nvCxnSpPr>
        <p:spPr bwMode="auto">
          <a:xfrm flipH="1" flipV="1">
            <a:off x="4164174" y="3300607"/>
            <a:ext cx="6350" cy="240968"/>
          </a:xfrm>
          <a:prstGeom prst="straightConnector1">
            <a:avLst/>
          </a:prstGeom>
          <a:noFill/>
          <a:ln w="9525" cap="flat" cmpd="sng" algn="ctr">
            <a:solidFill>
              <a:schemeClr val="accent1"/>
            </a:solidFill>
            <a:prstDash val="solid"/>
            <a:round/>
            <a:headEnd type="none" w="med" len="med"/>
            <a:tailEnd type="triangle"/>
          </a:ln>
          <a:effectLst/>
        </p:spPr>
      </p:cxnSp>
      <p:cxnSp>
        <p:nvCxnSpPr>
          <p:cNvPr id="32" name="Straight Arrow Connector 31"/>
          <p:cNvCxnSpPr/>
          <p:nvPr/>
        </p:nvCxnSpPr>
        <p:spPr bwMode="auto">
          <a:xfrm flipH="1" flipV="1">
            <a:off x="2830776" y="3300607"/>
            <a:ext cx="6350" cy="240968"/>
          </a:xfrm>
          <a:prstGeom prst="straightConnector1">
            <a:avLst/>
          </a:prstGeom>
          <a:noFill/>
          <a:ln w="9525" cap="flat" cmpd="sng" algn="ctr">
            <a:solidFill>
              <a:schemeClr val="accent1"/>
            </a:solidFill>
            <a:prstDash val="solid"/>
            <a:round/>
            <a:headEnd type="none" w="med" len="med"/>
            <a:tailEnd type="triangle"/>
          </a:ln>
          <a:effectLst/>
        </p:spPr>
      </p:cxnSp>
      <p:cxnSp>
        <p:nvCxnSpPr>
          <p:cNvPr id="33" name="Straight Arrow Connector 32"/>
          <p:cNvCxnSpPr/>
          <p:nvPr/>
        </p:nvCxnSpPr>
        <p:spPr bwMode="auto">
          <a:xfrm flipH="1" flipV="1">
            <a:off x="3119439" y="3300607"/>
            <a:ext cx="6350" cy="240968"/>
          </a:xfrm>
          <a:prstGeom prst="straightConnector1">
            <a:avLst/>
          </a:prstGeom>
          <a:noFill/>
          <a:ln w="9525" cap="flat" cmpd="sng" algn="ctr">
            <a:solidFill>
              <a:schemeClr val="accent1"/>
            </a:solidFill>
            <a:prstDash val="solid"/>
            <a:round/>
            <a:headEnd type="none" w="med" len="med"/>
            <a:tailEnd type="triangle"/>
          </a:ln>
          <a:effectLst/>
        </p:spPr>
      </p:cxnSp>
      <p:cxnSp>
        <p:nvCxnSpPr>
          <p:cNvPr id="34" name="Straight Arrow Connector 33"/>
          <p:cNvCxnSpPr/>
          <p:nvPr/>
        </p:nvCxnSpPr>
        <p:spPr bwMode="auto">
          <a:xfrm flipH="1" flipV="1">
            <a:off x="3515612" y="3300607"/>
            <a:ext cx="6350" cy="240968"/>
          </a:xfrm>
          <a:prstGeom prst="straightConnector1">
            <a:avLst/>
          </a:prstGeom>
          <a:noFill/>
          <a:ln w="9525" cap="flat" cmpd="sng" algn="ctr">
            <a:solidFill>
              <a:schemeClr val="accent1"/>
            </a:solidFill>
            <a:prstDash val="solid"/>
            <a:round/>
            <a:headEnd type="none" w="med" len="med"/>
            <a:tailEnd type="triangle"/>
          </a:ln>
          <a:effectLst/>
        </p:spPr>
      </p:cxnSp>
      <p:cxnSp>
        <p:nvCxnSpPr>
          <p:cNvPr id="35" name="Straight Arrow Connector 34"/>
          <p:cNvCxnSpPr/>
          <p:nvPr/>
        </p:nvCxnSpPr>
        <p:spPr bwMode="auto">
          <a:xfrm flipH="1" flipV="1">
            <a:off x="3850774" y="3300607"/>
            <a:ext cx="6350" cy="240968"/>
          </a:xfrm>
          <a:prstGeom prst="straightConnector1">
            <a:avLst/>
          </a:prstGeom>
          <a:noFill/>
          <a:ln w="9525" cap="flat" cmpd="sng" algn="ctr">
            <a:solidFill>
              <a:schemeClr val="accent1"/>
            </a:solidFill>
            <a:prstDash val="solid"/>
            <a:round/>
            <a:headEnd type="none" w="med" len="med"/>
            <a:tailEnd type="triangle"/>
          </a:ln>
          <a:effectLst/>
        </p:spPr>
      </p:cxnSp>
      <p:sp>
        <p:nvSpPr>
          <p:cNvPr id="36" name="Flowchart: Magnetic Disk 35"/>
          <p:cNvSpPr/>
          <p:nvPr/>
        </p:nvSpPr>
        <p:spPr bwMode="auto">
          <a:xfrm>
            <a:off x="7639232" y="4657000"/>
            <a:ext cx="914400" cy="787078"/>
          </a:xfrm>
          <a:prstGeom prst="flowChartMagneticDisk">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err="1">
                <a:latin typeface="Arial" charset="0"/>
                <a:cs typeface="Arial" charset="0"/>
              </a:rPr>
              <a:t>Perf</a:t>
            </a:r>
            <a:endParaRPr lang="en-GB" sz="1200" dirty="0">
              <a:latin typeface="Arial" charset="0"/>
              <a:cs typeface="Arial" charset="0"/>
            </a:endParaRPr>
          </a:p>
          <a:p>
            <a:pPr marL="177800" indent="-177800" algn="ctr" eaLnBrk="0" fontAlgn="base" hangingPunct="0">
              <a:lnSpc>
                <a:spcPct val="90000"/>
              </a:lnSpc>
              <a:spcBef>
                <a:spcPct val="20000"/>
              </a:spcBef>
              <a:spcAft>
                <a:spcPct val="20000"/>
              </a:spcAft>
            </a:pPr>
            <a:r>
              <a:rPr lang="en-GB" sz="1200" dirty="0">
                <a:latin typeface="Arial" charset="0"/>
                <a:cs typeface="Arial" charset="0"/>
              </a:rPr>
              <a:t>Data</a:t>
            </a:r>
          </a:p>
        </p:txBody>
      </p:sp>
      <p:sp>
        <p:nvSpPr>
          <p:cNvPr id="37" name="TextBox 36"/>
          <p:cNvSpPr txBox="1"/>
          <p:nvPr/>
        </p:nvSpPr>
        <p:spPr>
          <a:xfrm>
            <a:off x="7528046" y="5501229"/>
            <a:ext cx="1132041" cy="400110"/>
          </a:xfrm>
          <a:prstGeom prst="rect">
            <a:avLst/>
          </a:prstGeom>
          <a:noFill/>
        </p:spPr>
        <p:txBody>
          <a:bodyPr wrap="none" rtlCol="0">
            <a:spAutoFit/>
          </a:bodyPr>
          <a:lstStyle/>
          <a:p>
            <a:r>
              <a:rPr lang="en-GB" sz="1000" dirty="0"/>
              <a:t>Monthly Account</a:t>
            </a:r>
          </a:p>
          <a:p>
            <a:r>
              <a:rPr lang="en-GB" sz="1000" dirty="0"/>
              <a:t>Performance Data</a:t>
            </a:r>
          </a:p>
        </p:txBody>
      </p:sp>
      <p:sp>
        <p:nvSpPr>
          <p:cNvPr id="38" name="Rectangle 37"/>
          <p:cNvSpPr/>
          <p:nvPr/>
        </p:nvSpPr>
        <p:spPr bwMode="auto">
          <a:xfrm>
            <a:off x="6837524" y="3541576"/>
            <a:ext cx="2173308" cy="258195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40" name="Rectangle 39"/>
          <p:cNvSpPr/>
          <p:nvPr/>
        </p:nvSpPr>
        <p:spPr>
          <a:xfrm>
            <a:off x="6222644" y="1066800"/>
            <a:ext cx="4953000" cy="646331"/>
          </a:xfrm>
          <a:prstGeom prst="rect">
            <a:avLst/>
          </a:prstGeom>
        </p:spPr>
        <p:txBody>
          <a:bodyPr>
            <a:spAutoFit/>
          </a:bodyPr>
          <a:lstStyle/>
          <a:p>
            <a:pPr algn="ctr"/>
            <a:r>
              <a:rPr lang="en-GB" dirty="0"/>
              <a:t>Outcome </a:t>
            </a:r>
          </a:p>
          <a:p>
            <a:pPr algn="ctr"/>
            <a:r>
              <a:rPr lang="en-GB" dirty="0"/>
              <a:t>Point</a:t>
            </a:r>
          </a:p>
        </p:txBody>
      </p:sp>
      <p:sp>
        <p:nvSpPr>
          <p:cNvPr id="41" name="Rectangle 40"/>
          <p:cNvSpPr/>
          <p:nvPr/>
        </p:nvSpPr>
        <p:spPr>
          <a:xfrm>
            <a:off x="2089171" y="1076021"/>
            <a:ext cx="4953000" cy="646331"/>
          </a:xfrm>
          <a:prstGeom prst="rect">
            <a:avLst/>
          </a:prstGeom>
        </p:spPr>
        <p:txBody>
          <a:bodyPr>
            <a:spAutoFit/>
          </a:bodyPr>
          <a:lstStyle/>
          <a:p>
            <a:pPr algn="ctr"/>
            <a:r>
              <a:rPr lang="en-GB" dirty="0"/>
              <a:t>Observation </a:t>
            </a:r>
          </a:p>
          <a:p>
            <a:pPr algn="ctr"/>
            <a:r>
              <a:rPr lang="en-GB" dirty="0"/>
              <a:t>Point</a:t>
            </a:r>
          </a:p>
        </p:txBody>
      </p:sp>
      <p:cxnSp>
        <p:nvCxnSpPr>
          <p:cNvPr id="43" name="Straight Arrow Connector 42"/>
          <p:cNvCxnSpPr/>
          <p:nvPr/>
        </p:nvCxnSpPr>
        <p:spPr bwMode="auto">
          <a:xfrm flipH="1" flipV="1">
            <a:off x="6293307" y="2722773"/>
            <a:ext cx="1632052" cy="786957"/>
          </a:xfrm>
          <a:prstGeom prst="straightConnector1">
            <a:avLst/>
          </a:prstGeom>
          <a:noFill/>
          <a:ln w="9525" cap="flat" cmpd="sng" algn="ctr">
            <a:solidFill>
              <a:schemeClr val="accent1"/>
            </a:solidFill>
            <a:prstDash val="solid"/>
            <a:round/>
            <a:headEnd type="none" w="med" len="med"/>
            <a:tailEnd type="triangle"/>
          </a:ln>
          <a:effectLst/>
        </p:spPr>
      </p:cxnSp>
      <p:cxnSp>
        <p:nvCxnSpPr>
          <p:cNvPr id="45" name="Straight Arrow Connector 44"/>
          <p:cNvCxnSpPr/>
          <p:nvPr/>
        </p:nvCxnSpPr>
        <p:spPr bwMode="auto">
          <a:xfrm flipH="1" flipV="1">
            <a:off x="5177599" y="2754619"/>
            <a:ext cx="1632052" cy="786957"/>
          </a:xfrm>
          <a:prstGeom prst="straightConnector1">
            <a:avLst/>
          </a:prstGeom>
          <a:noFill/>
          <a:ln w="9525" cap="flat" cmpd="sng" algn="ctr">
            <a:solidFill>
              <a:schemeClr val="accent1"/>
            </a:solidFill>
            <a:prstDash val="solid"/>
            <a:round/>
            <a:headEnd type="none" w="med" len="med"/>
            <a:tailEnd type="triangle"/>
          </a:ln>
          <a:effectLst/>
        </p:spPr>
      </p:cxnSp>
      <p:cxnSp>
        <p:nvCxnSpPr>
          <p:cNvPr id="47" name="Straight Arrow Connector 46"/>
          <p:cNvCxnSpPr/>
          <p:nvPr/>
        </p:nvCxnSpPr>
        <p:spPr bwMode="auto">
          <a:xfrm flipH="1" flipV="1">
            <a:off x="5682969" y="2753733"/>
            <a:ext cx="1632052" cy="786957"/>
          </a:xfrm>
          <a:prstGeom prst="straightConnector1">
            <a:avLst/>
          </a:prstGeom>
          <a:noFill/>
          <a:ln w="9525" cap="flat" cmpd="sng" algn="ctr">
            <a:solidFill>
              <a:schemeClr val="accent1"/>
            </a:solidFill>
            <a:prstDash val="solid"/>
            <a:round/>
            <a:headEnd type="none" w="med" len="med"/>
            <a:tailEnd type="triangle"/>
          </a:ln>
          <a:effectLst/>
        </p:spPr>
      </p:cxnSp>
      <p:sp>
        <p:nvSpPr>
          <p:cNvPr id="48" name="TextBox 47"/>
          <p:cNvSpPr txBox="1"/>
          <p:nvPr/>
        </p:nvSpPr>
        <p:spPr>
          <a:xfrm>
            <a:off x="5232120" y="2415566"/>
            <a:ext cx="1518364" cy="246221"/>
          </a:xfrm>
          <a:prstGeom prst="rect">
            <a:avLst/>
          </a:prstGeom>
          <a:noFill/>
        </p:spPr>
        <p:txBody>
          <a:bodyPr wrap="none" rtlCol="0">
            <a:spAutoFit/>
          </a:bodyPr>
          <a:lstStyle/>
          <a:p>
            <a:r>
              <a:rPr lang="en-GB" sz="1000" dirty="0"/>
              <a:t>Typically 12 to 24 months</a:t>
            </a:r>
          </a:p>
        </p:txBody>
      </p:sp>
      <p:sp>
        <p:nvSpPr>
          <p:cNvPr id="49" name="TextBox 48"/>
          <p:cNvSpPr txBox="1"/>
          <p:nvPr/>
        </p:nvSpPr>
        <p:spPr>
          <a:xfrm>
            <a:off x="9743895" y="2312051"/>
            <a:ext cx="1632052" cy="2585323"/>
          </a:xfrm>
          <a:prstGeom prst="rect">
            <a:avLst/>
          </a:prstGeom>
          <a:noFill/>
          <a:ln>
            <a:solidFill>
              <a:srgbClr val="003399"/>
            </a:solidFill>
            <a:prstDash val="lgDashDot"/>
          </a:ln>
        </p:spPr>
        <p:txBody>
          <a:bodyPr wrap="square" rtlCol="0">
            <a:spAutoFit/>
          </a:bodyPr>
          <a:lstStyle/>
          <a:p>
            <a:r>
              <a:rPr lang="en-GB" dirty="0"/>
              <a:t>Monthly account performance information for each month in the outcome, used to determine the GB Flag </a:t>
            </a:r>
          </a:p>
        </p:txBody>
      </p:sp>
      <p:sp>
        <p:nvSpPr>
          <p:cNvPr id="9" name="Flowchart: Magnetic Disk 8">
            <a:extLst>
              <a:ext uri="{FF2B5EF4-FFF2-40B4-BE49-F238E27FC236}">
                <a16:creationId xmlns:a16="http://schemas.microsoft.com/office/drawing/2014/main" id="{EAFF2F31-0C7C-3794-1800-59E378D6CAA1}"/>
              </a:ext>
            </a:extLst>
          </p:cNvPr>
          <p:cNvSpPr/>
          <p:nvPr/>
        </p:nvSpPr>
        <p:spPr bwMode="auto">
          <a:xfrm>
            <a:off x="4983232" y="4657000"/>
            <a:ext cx="914400" cy="787078"/>
          </a:xfrm>
          <a:prstGeom prst="flowChartMagneticDisk">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latin typeface="Arial" charset="0"/>
                <a:cs typeface="Arial" charset="0"/>
              </a:rPr>
              <a:t>Other</a:t>
            </a:r>
          </a:p>
          <a:p>
            <a:pPr marL="177800" indent="-177800" algn="ctr" eaLnBrk="0" fontAlgn="base" hangingPunct="0">
              <a:lnSpc>
                <a:spcPct val="90000"/>
              </a:lnSpc>
              <a:spcBef>
                <a:spcPct val="20000"/>
              </a:spcBef>
              <a:spcAft>
                <a:spcPct val="20000"/>
              </a:spcAft>
            </a:pPr>
            <a:r>
              <a:rPr lang="en-GB" sz="1200" dirty="0">
                <a:latin typeface="Arial" charset="0"/>
                <a:cs typeface="Arial" charset="0"/>
              </a:rPr>
              <a:t>Sources</a:t>
            </a:r>
          </a:p>
        </p:txBody>
      </p:sp>
      <p:sp>
        <p:nvSpPr>
          <p:cNvPr id="13" name="TextBox 12">
            <a:extLst>
              <a:ext uri="{FF2B5EF4-FFF2-40B4-BE49-F238E27FC236}">
                <a16:creationId xmlns:a16="http://schemas.microsoft.com/office/drawing/2014/main" id="{F46C45C8-6486-F236-FEBD-F4C9F651905F}"/>
              </a:ext>
            </a:extLst>
          </p:cNvPr>
          <p:cNvSpPr txBox="1"/>
          <p:nvPr/>
        </p:nvSpPr>
        <p:spPr>
          <a:xfrm>
            <a:off x="4920077" y="5444078"/>
            <a:ext cx="1071225" cy="553998"/>
          </a:xfrm>
          <a:prstGeom prst="rect">
            <a:avLst/>
          </a:prstGeom>
          <a:noFill/>
        </p:spPr>
        <p:txBody>
          <a:bodyPr wrap="square" rtlCol="0">
            <a:spAutoFit/>
          </a:bodyPr>
          <a:lstStyle/>
          <a:p>
            <a:r>
              <a:rPr lang="en-GB" sz="1000" dirty="0"/>
              <a:t>Open Banking, alternative datasources</a:t>
            </a:r>
          </a:p>
        </p:txBody>
      </p:sp>
      <p:pic>
        <p:nvPicPr>
          <p:cNvPr id="10" name="Picture 9">
            <a:extLst>
              <a:ext uri="{FF2B5EF4-FFF2-40B4-BE49-F238E27FC236}">
                <a16:creationId xmlns:a16="http://schemas.microsoft.com/office/drawing/2014/main" id="{E339AB25-FB00-F3E8-B398-C6F8197E1DC6}"/>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14" name="TextBox 13">
            <a:extLst>
              <a:ext uri="{FF2B5EF4-FFF2-40B4-BE49-F238E27FC236}">
                <a16:creationId xmlns:a16="http://schemas.microsoft.com/office/drawing/2014/main" id="{260D0EE1-121D-40C5-333C-C48B65B15E12}"/>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593306497"/>
      </p:ext>
    </p:extLst>
  </p:cSld>
  <p:clrMapOvr>
    <a:masterClrMapping/>
  </p:clrMapOvr>
  <p:transition spd="med">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35579" y="-54908"/>
            <a:ext cx="7891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Data Needed for Behavioural Scorecards</a:t>
            </a:r>
          </a:p>
        </p:txBody>
      </p:sp>
      <p:grpSp>
        <p:nvGrpSpPr>
          <p:cNvPr id="12" name="Group 11"/>
          <p:cNvGrpSpPr/>
          <p:nvPr/>
        </p:nvGrpSpPr>
        <p:grpSpPr>
          <a:xfrm>
            <a:off x="1249416" y="4233063"/>
            <a:ext cx="3401028" cy="1108040"/>
            <a:chOff x="1365813" y="4635661"/>
            <a:chExt cx="3401028" cy="612648"/>
          </a:xfrm>
        </p:grpSpPr>
        <p:sp>
          <p:nvSpPr>
            <p:cNvPr id="2" name="Flowchart: Magnetic Disk 1"/>
            <p:cNvSpPr/>
            <p:nvPr/>
          </p:nvSpPr>
          <p:spPr bwMode="auto">
            <a:xfrm>
              <a:off x="1365813" y="4635661"/>
              <a:ext cx="914400" cy="612648"/>
            </a:xfrm>
            <a:prstGeom prst="flowChartMagneticDisk">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latin typeface="Arial" charset="0"/>
                  <a:cs typeface="Arial" charset="0"/>
                </a:rPr>
                <a:t>Historic</a:t>
              </a:r>
            </a:p>
            <a:p>
              <a:pPr marL="177800" indent="-177800" algn="ctr" eaLnBrk="0" fontAlgn="base" hangingPunct="0">
                <a:lnSpc>
                  <a:spcPct val="90000"/>
                </a:lnSpc>
                <a:spcBef>
                  <a:spcPct val="20000"/>
                </a:spcBef>
                <a:spcAft>
                  <a:spcPct val="20000"/>
                </a:spcAft>
              </a:pPr>
              <a:r>
                <a:rPr lang="en-GB" sz="1200" dirty="0">
                  <a:latin typeface="Arial" charset="0"/>
                  <a:cs typeface="Arial" charset="0"/>
                </a:rPr>
                <a:t>Account</a:t>
              </a:r>
            </a:p>
            <a:p>
              <a:pPr marL="177800" indent="-177800" algn="ctr" eaLnBrk="0" fontAlgn="base" hangingPunct="0">
                <a:lnSpc>
                  <a:spcPct val="90000"/>
                </a:lnSpc>
                <a:spcBef>
                  <a:spcPct val="20000"/>
                </a:spcBef>
                <a:spcAft>
                  <a:spcPct val="20000"/>
                </a:spcAft>
              </a:pPr>
              <a:r>
                <a:rPr lang="en-GB" sz="1200" dirty="0">
                  <a:latin typeface="Arial" charset="0"/>
                  <a:cs typeface="Arial" charset="0"/>
                </a:rPr>
                <a:t>Data</a:t>
              </a:r>
              <a:endParaRPr lang="en-GB" sz="1200" dirty="0">
                <a:solidFill>
                  <a:srgbClr val="003399"/>
                </a:solidFill>
                <a:latin typeface="Arial" charset="0"/>
                <a:cs typeface="Arial" charset="0"/>
              </a:endParaRPr>
            </a:p>
          </p:txBody>
        </p:sp>
        <p:sp>
          <p:nvSpPr>
            <p:cNvPr id="7" name="Flowchart: Magnetic Disk 6"/>
            <p:cNvSpPr/>
            <p:nvPr/>
          </p:nvSpPr>
          <p:spPr bwMode="auto">
            <a:xfrm>
              <a:off x="2630488" y="4635661"/>
              <a:ext cx="914400" cy="612648"/>
            </a:xfrm>
            <a:prstGeom prst="flowChartMagneticDisk">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latin typeface="Arial" charset="0"/>
                  <a:cs typeface="Arial" charset="0"/>
                </a:rPr>
                <a:t>Current</a:t>
              </a:r>
            </a:p>
            <a:p>
              <a:pPr marL="177800" indent="-177800" algn="ctr" eaLnBrk="0" fontAlgn="base" hangingPunct="0">
                <a:lnSpc>
                  <a:spcPct val="90000"/>
                </a:lnSpc>
                <a:spcBef>
                  <a:spcPct val="20000"/>
                </a:spcBef>
                <a:spcAft>
                  <a:spcPct val="20000"/>
                </a:spcAft>
              </a:pPr>
              <a:r>
                <a:rPr lang="en-GB" sz="1200" dirty="0">
                  <a:latin typeface="Arial" charset="0"/>
                  <a:cs typeface="Arial" charset="0"/>
                </a:rPr>
                <a:t>Month</a:t>
              </a:r>
            </a:p>
            <a:p>
              <a:pPr marL="177800" indent="-177800" algn="ctr" eaLnBrk="0" fontAlgn="base" hangingPunct="0">
                <a:lnSpc>
                  <a:spcPct val="90000"/>
                </a:lnSpc>
                <a:spcBef>
                  <a:spcPct val="20000"/>
                </a:spcBef>
                <a:spcAft>
                  <a:spcPct val="20000"/>
                </a:spcAft>
              </a:pPr>
              <a:r>
                <a:rPr lang="en-GB" sz="1200" dirty="0">
                  <a:latin typeface="Arial" charset="0"/>
                  <a:cs typeface="Arial" charset="0"/>
                </a:rPr>
                <a:t>Data</a:t>
              </a:r>
            </a:p>
          </p:txBody>
        </p:sp>
        <p:sp>
          <p:nvSpPr>
            <p:cNvPr id="8" name="Flowchart: Magnetic Disk 7"/>
            <p:cNvSpPr/>
            <p:nvPr/>
          </p:nvSpPr>
          <p:spPr bwMode="auto">
            <a:xfrm>
              <a:off x="3852441" y="4635661"/>
              <a:ext cx="914400" cy="612648"/>
            </a:xfrm>
            <a:prstGeom prst="flowChartMagneticDisk">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latin typeface="Arial" charset="0"/>
                  <a:cs typeface="Arial" charset="0"/>
                </a:rPr>
                <a:t>Credit </a:t>
              </a:r>
            </a:p>
            <a:p>
              <a:pPr marL="177800" indent="-177800" algn="ctr" eaLnBrk="0" fontAlgn="base" hangingPunct="0">
                <a:lnSpc>
                  <a:spcPct val="90000"/>
                </a:lnSpc>
                <a:spcBef>
                  <a:spcPct val="20000"/>
                </a:spcBef>
                <a:spcAft>
                  <a:spcPct val="20000"/>
                </a:spcAft>
              </a:pPr>
              <a:r>
                <a:rPr lang="en-GB" sz="1200" dirty="0">
                  <a:latin typeface="Arial" charset="0"/>
                  <a:cs typeface="Arial" charset="0"/>
                </a:rPr>
                <a:t>Bureau</a:t>
              </a:r>
            </a:p>
          </p:txBody>
        </p:sp>
      </p:grpSp>
      <p:sp>
        <p:nvSpPr>
          <p:cNvPr id="3" name="Right Arrow 2"/>
          <p:cNvSpPr/>
          <p:nvPr/>
        </p:nvSpPr>
        <p:spPr bwMode="auto">
          <a:xfrm>
            <a:off x="4880703" y="1732128"/>
            <a:ext cx="2833175" cy="1128532"/>
          </a:xfrm>
          <a:prstGeom prst="rightArrow">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solidFill>
                  <a:srgbClr val="003399"/>
                </a:solidFill>
                <a:latin typeface="Arial" charset="0"/>
                <a:cs typeface="Arial" charset="0"/>
              </a:rPr>
              <a:t>Outcome Period</a:t>
            </a:r>
          </a:p>
        </p:txBody>
      </p:sp>
      <p:sp>
        <p:nvSpPr>
          <p:cNvPr id="5" name="Rectangle 4"/>
          <p:cNvSpPr/>
          <p:nvPr/>
        </p:nvSpPr>
        <p:spPr bwMode="auto">
          <a:xfrm>
            <a:off x="8667985" y="1712441"/>
            <a:ext cx="393540" cy="1573979"/>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6" name="Rectangle 5"/>
          <p:cNvSpPr/>
          <p:nvPr/>
        </p:nvSpPr>
        <p:spPr bwMode="auto">
          <a:xfrm>
            <a:off x="1162607" y="1712440"/>
            <a:ext cx="3316146" cy="1510496"/>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cxnSp>
        <p:nvCxnSpPr>
          <p:cNvPr id="15" name="Straight Connector 14"/>
          <p:cNvCxnSpPr/>
          <p:nvPr/>
        </p:nvCxnSpPr>
        <p:spPr bwMode="auto">
          <a:xfrm flipV="1">
            <a:off x="1440398" y="1712440"/>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17" name="Straight Connector 16"/>
          <p:cNvCxnSpPr/>
          <p:nvPr/>
        </p:nvCxnSpPr>
        <p:spPr bwMode="auto">
          <a:xfrm flipV="1">
            <a:off x="2341294" y="1712440"/>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18" name="Straight Connector 17"/>
          <p:cNvCxnSpPr/>
          <p:nvPr/>
        </p:nvCxnSpPr>
        <p:spPr bwMode="auto">
          <a:xfrm flipV="1">
            <a:off x="2690464" y="1712440"/>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19" name="Straight Connector 18"/>
          <p:cNvCxnSpPr/>
          <p:nvPr/>
        </p:nvCxnSpPr>
        <p:spPr bwMode="auto">
          <a:xfrm flipV="1">
            <a:off x="3051208" y="1712440"/>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20" name="Straight Connector 19"/>
          <p:cNvCxnSpPr/>
          <p:nvPr/>
        </p:nvCxnSpPr>
        <p:spPr bwMode="auto">
          <a:xfrm flipV="1">
            <a:off x="3414987" y="1712440"/>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21" name="Straight Connector 20"/>
          <p:cNvCxnSpPr/>
          <p:nvPr/>
        </p:nvCxnSpPr>
        <p:spPr bwMode="auto">
          <a:xfrm flipV="1">
            <a:off x="3736044" y="1712440"/>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22" name="Straight Connector 21"/>
          <p:cNvCxnSpPr/>
          <p:nvPr/>
        </p:nvCxnSpPr>
        <p:spPr bwMode="auto">
          <a:xfrm flipV="1">
            <a:off x="4087143" y="1712440"/>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23" name="Straight Connector 22"/>
          <p:cNvCxnSpPr/>
          <p:nvPr/>
        </p:nvCxnSpPr>
        <p:spPr bwMode="auto">
          <a:xfrm flipV="1">
            <a:off x="1687325" y="1712440"/>
            <a:ext cx="0" cy="1510496"/>
          </a:xfrm>
          <a:prstGeom prst="line">
            <a:avLst/>
          </a:prstGeom>
          <a:noFill/>
          <a:ln w="9525" cap="flat" cmpd="sng" algn="ctr">
            <a:solidFill>
              <a:schemeClr val="accent1"/>
            </a:solidFill>
            <a:prstDash val="solid"/>
            <a:round/>
            <a:headEnd type="none" w="med" len="med"/>
            <a:tailEnd type="none" w="med" len="med"/>
          </a:ln>
          <a:effectLst/>
        </p:spPr>
      </p:cxnSp>
      <p:cxnSp>
        <p:nvCxnSpPr>
          <p:cNvPr id="24" name="Straight Connector 23"/>
          <p:cNvCxnSpPr/>
          <p:nvPr/>
        </p:nvCxnSpPr>
        <p:spPr bwMode="auto">
          <a:xfrm flipV="1">
            <a:off x="2013345" y="1712440"/>
            <a:ext cx="0" cy="1510496"/>
          </a:xfrm>
          <a:prstGeom prst="line">
            <a:avLst/>
          </a:prstGeom>
          <a:noFill/>
          <a:ln w="9525" cap="flat" cmpd="sng" algn="ctr">
            <a:solidFill>
              <a:schemeClr val="accent1"/>
            </a:solidFill>
            <a:prstDash val="solid"/>
            <a:round/>
            <a:headEnd type="none" w="med" len="med"/>
            <a:tailEnd type="none" w="med" len="med"/>
          </a:ln>
          <a:effectLst/>
        </p:spPr>
      </p:cxnSp>
      <p:sp>
        <p:nvSpPr>
          <p:cNvPr id="25" name="TextBox 24"/>
          <p:cNvSpPr txBox="1"/>
          <p:nvPr/>
        </p:nvSpPr>
        <p:spPr>
          <a:xfrm>
            <a:off x="981269" y="5290310"/>
            <a:ext cx="1561905" cy="707886"/>
          </a:xfrm>
          <a:prstGeom prst="rect">
            <a:avLst/>
          </a:prstGeom>
          <a:noFill/>
        </p:spPr>
        <p:txBody>
          <a:bodyPr wrap="square" rtlCol="0">
            <a:spAutoFit/>
          </a:bodyPr>
          <a:lstStyle/>
          <a:p>
            <a:r>
              <a:rPr lang="en-GB" sz="1000" dirty="0"/>
              <a:t>Historical Account or Customer </a:t>
            </a:r>
          </a:p>
          <a:p>
            <a:r>
              <a:rPr lang="en-GB" sz="1000" dirty="0"/>
              <a:t>Data, for covering 12 </a:t>
            </a:r>
          </a:p>
          <a:p>
            <a:r>
              <a:rPr lang="en-GB" sz="1000" dirty="0"/>
              <a:t>Months of performance</a:t>
            </a:r>
          </a:p>
        </p:txBody>
      </p:sp>
      <p:sp>
        <p:nvSpPr>
          <p:cNvPr id="26" name="TextBox 25"/>
          <p:cNvSpPr txBox="1"/>
          <p:nvPr/>
        </p:nvSpPr>
        <p:spPr>
          <a:xfrm>
            <a:off x="2398626" y="5398254"/>
            <a:ext cx="1326004" cy="707886"/>
          </a:xfrm>
          <a:prstGeom prst="rect">
            <a:avLst/>
          </a:prstGeom>
          <a:noFill/>
        </p:spPr>
        <p:txBody>
          <a:bodyPr wrap="none" rtlCol="0">
            <a:spAutoFit/>
          </a:bodyPr>
          <a:lstStyle/>
          <a:p>
            <a:r>
              <a:rPr lang="en-GB" sz="1000" dirty="0"/>
              <a:t>Account / Customer</a:t>
            </a:r>
          </a:p>
          <a:p>
            <a:r>
              <a:rPr lang="en-GB" sz="1000" dirty="0"/>
              <a:t>Data from existing</a:t>
            </a:r>
          </a:p>
          <a:p>
            <a:r>
              <a:rPr lang="en-GB" sz="1000" dirty="0"/>
              <a:t>Client in the month of</a:t>
            </a:r>
          </a:p>
          <a:p>
            <a:r>
              <a:rPr lang="en-GB" sz="1000" dirty="0"/>
              <a:t>observation</a:t>
            </a:r>
          </a:p>
        </p:txBody>
      </p:sp>
      <p:sp>
        <p:nvSpPr>
          <p:cNvPr id="27" name="TextBox 26"/>
          <p:cNvSpPr txBox="1"/>
          <p:nvPr/>
        </p:nvSpPr>
        <p:spPr>
          <a:xfrm>
            <a:off x="3703790" y="5398253"/>
            <a:ext cx="1258678" cy="553998"/>
          </a:xfrm>
          <a:prstGeom prst="rect">
            <a:avLst/>
          </a:prstGeom>
          <a:noFill/>
        </p:spPr>
        <p:txBody>
          <a:bodyPr wrap="none" rtlCol="0">
            <a:spAutoFit/>
          </a:bodyPr>
          <a:lstStyle/>
          <a:p>
            <a:r>
              <a:rPr lang="en-GB" sz="1000" dirty="0"/>
              <a:t>Customer Credit</a:t>
            </a:r>
          </a:p>
          <a:p>
            <a:r>
              <a:rPr lang="en-GB" sz="1000" dirty="0"/>
              <a:t>Data from other </a:t>
            </a:r>
          </a:p>
          <a:p>
            <a:r>
              <a:rPr lang="en-GB" sz="1000" dirty="0"/>
              <a:t>Financial Institutions</a:t>
            </a:r>
          </a:p>
        </p:txBody>
      </p:sp>
      <p:sp>
        <p:nvSpPr>
          <p:cNvPr id="28" name="Rectangle 27"/>
          <p:cNvSpPr/>
          <p:nvPr/>
        </p:nvSpPr>
        <p:spPr bwMode="auto">
          <a:xfrm>
            <a:off x="917770" y="3463905"/>
            <a:ext cx="5625969" cy="2601099"/>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29" name="TextBox 28"/>
          <p:cNvSpPr txBox="1"/>
          <p:nvPr/>
        </p:nvSpPr>
        <p:spPr>
          <a:xfrm>
            <a:off x="1875440" y="3648288"/>
            <a:ext cx="2351541" cy="338554"/>
          </a:xfrm>
          <a:prstGeom prst="rect">
            <a:avLst/>
          </a:prstGeom>
          <a:noFill/>
        </p:spPr>
        <p:txBody>
          <a:bodyPr wrap="none" rtlCol="0">
            <a:spAutoFit/>
          </a:bodyPr>
          <a:lstStyle/>
          <a:p>
            <a:pPr algn="ctr"/>
            <a:r>
              <a:rPr lang="en-GB" sz="1600" dirty="0"/>
              <a:t>Data as at point of scoring</a:t>
            </a:r>
          </a:p>
        </p:txBody>
      </p:sp>
      <p:cxnSp>
        <p:nvCxnSpPr>
          <p:cNvPr id="31" name="Straight Arrow Connector 30"/>
          <p:cNvCxnSpPr/>
          <p:nvPr/>
        </p:nvCxnSpPr>
        <p:spPr bwMode="auto">
          <a:xfrm flipH="1" flipV="1">
            <a:off x="4238819" y="3197632"/>
            <a:ext cx="6350" cy="240968"/>
          </a:xfrm>
          <a:prstGeom prst="straightConnector1">
            <a:avLst/>
          </a:prstGeom>
          <a:noFill/>
          <a:ln w="9525" cap="flat" cmpd="sng" algn="ctr">
            <a:solidFill>
              <a:schemeClr val="accent1"/>
            </a:solidFill>
            <a:prstDash val="solid"/>
            <a:round/>
            <a:headEnd type="none" w="med" len="med"/>
            <a:tailEnd type="triangle"/>
          </a:ln>
          <a:effectLst/>
        </p:spPr>
      </p:cxnSp>
      <p:cxnSp>
        <p:nvCxnSpPr>
          <p:cNvPr id="32" name="Straight Arrow Connector 31"/>
          <p:cNvCxnSpPr/>
          <p:nvPr/>
        </p:nvCxnSpPr>
        <p:spPr bwMode="auto">
          <a:xfrm flipH="1" flipV="1">
            <a:off x="2905421" y="3197632"/>
            <a:ext cx="6350" cy="240968"/>
          </a:xfrm>
          <a:prstGeom prst="straightConnector1">
            <a:avLst/>
          </a:prstGeom>
          <a:noFill/>
          <a:ln w="9525" cap="flat" cmpd="sng" algn="ctr">
            <a:solidFill>
              <a:schemeClr val="accent1"/>
            </a:solidFill>
            <a:prstDash val="solid"/>
            <a:round/>
            <a:headEnd type="none" w="med" len="med"/>
            <a:tailEnd type="triangle"/>
          </a:ln>
          <a:effectLst/>
        </p:spPr>
      </p:cxnSp>
      <p:cxnSp>
        <p:nvCxnSpPr>
          <p:cNvPr id="33" name="Straight Arrow Connector 32"/>
          <p:cNvCxnSpPr/>
          <p:nvPr/>
        </p:nvCxnSpPr>
        <p:spPr bwMode="auto">
          <a:xfrm flipH="1" flipV="1">
            <a:off x="3194084" y="3197632"/>
            <a:ext cx="6350" cy="240968"/>
          </a:xfrm>
          <a:prstGeom prst="straightConnector1">
            <a:avLst/>
          </a:prstGeom>
          <a:noFill/>
          <a:ln w="9525" cap="flat" cmpd="sng" algn="ctr">
            <a:solidFill>
              <a:schemeClr val="accent1"/>
            </a:solidFill>
            <a:prstDash val="solid"/>
            <a:round/>
            <a:headEnd type="none" w="med" len="med"/>
            <a:tailEnd type="triangle"/>
          </a:ln>
          <a:effectLst/>
        </p:spPr>
      </p:cxnSp>
      <p:cxnSp>
        <p:nvCxnSpPr>
          <p:cNvPr id="34" name="Straight Arrow Connector 33"/>
          <p:cNvCxnSpPr/>
          <p:nvPr/>
        </p:nvCxnSpPr>
        <p:spPr bwMode="auto">
          <a:xfrm flipH="1" flipV="1">
            <a:off x="3590257" y="3197632"/>
            <a:ext cx="6350" cy="240968"/>
          </a:xfrm>
          <a:prstGeom prst="straightConnector1">
            <a:avLst/>
          </a:prstGeom>
          <a:noFill/>
          <a:ln w="9525" cap="flat" cmpd="sng" algn="ctr">
            <a:solidFill>
              <a:schemeClr val="accent1"/>
            </a:solidFill>
            <a:prstDash val="solid"/>
            <a:round/>
            <a:headEnd type="none" w="med" len="med"/>
            <a:tailEnd type="triangle"/>
          </a:ln>
          <a:effectLst/>
        </p:spPr>
      </p:cxnSp>
      <p:cxnSp>
        <p:nvCxnSpPr>
          <p:cNvPr id="35" name="Straight Arrow Connector 34"/>
          <p:cNvCxnSpPr/>
          <p:nvPr/>
        </p:nvCxnSpPr>
        <p:spPr bwMode="auto">
          <a:xfrm flipH="1" flipV="1">
            <a:off x="3925419" y="3197632"/>
            <a:ext cx="6350" cy="240968"/>
          </a:xfrm>
          <a:prstGeom prst="straightConnector1">
            <a:avLst/>
          </a:prstGeom>
          <a:noFill/>
          <a:ln w="9525" cap="flat" cmpd="sng" algn="ctr">
            <a:solidFill>
              <a:schemeClr val="accent1"/>
            </a:solidFill>
            <a:prstDash val="solid"/>
            <a:round/>
            <a:headEnd type="none" w="med" len="med"/>
            <a:tailEnd type="triangle"/>
          </a:ln>
          <a:effectLst/>
        </p:spPr>
      </p:cxnSp>
      <p:sp>
        <p:nvSpPr>
          <p:cNvPr id="36" name="Flowchart: Magnetic Disk 35"/>
          <p:cNvSpPr/>
          <p:nvPr/>
        </p:nvSpPr>
        <p:spPr bwMode="auto">
          <a:xfrm>
            <a:off x="7713877" y="4554025"/>
            <a:ext cx="914400" cy="787078"/>
          </a:xfrm>
          <a:prstGeom prst="flowChartMagneticDisk">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err="1">
                <a:latin typeface="Arial" charset="0"/>
                <a:cs typeface="Arial" charset="0"/>
              </a:rPr>
              <a:t>Perf</a:t>
            </a:r>
            <a:endParaRPr lang="en-GB" sz="1200" dirty="0">
              <a:latin typeface="Arial" charset="0"/>
              <a:cs typeface="Arial" charset="0"/>
            </a:endParaRPr>
          </a:p>
          <a:p>
            <a:pPr marL="177800" indent="-177800" algn="ctr" eaLnBrk="0" fontAlgn="base" hangingPunct="0">
              <a:lnSpc>
                <a:spcPct val="90000"/>
              </a:lnSpc>
              <a:spcBef>
                <a:spcPct val="20000"/>
              </a:spcBef>
              <a:spcAft>
                <a:spcPct val="20000"/>
              </a:spcAft>
            </a:pPr>
            <a:r>
              <a:rPr lang="en-GB" sz="1200" dirty="0">
                <a:latin typeface="Arial" charset="0"/>
                <a:cs typeface="Arial" charset="0"/>
              </a:rPr>
              <a:t>Data</a:t>
            </a:r>
          </a:p>
        </p:txBody>
      </p:sp>
      <p:sp>
        <p:nvSpPr>
          <p:cNvPr id="37" name="TextBox 36"/>
          <p:cNvSpPr txBox="1"/>
          <p:nvPr/>
        </p:nvSpPr>
        <p:spPr>
          <a:xfrm>
            <a:off x="7629468" y="5434704"/>
            <a:ext cx="1132041" cy="400110"/>
          </a:xfrm>
          <a:prstGeom prst="rect">
            <a:avLst/>
          </a:prstGeom>
          <a:noFill/>
        </p:spPr>
        <p:txBody>
          <a:bodyPr wrap="none" rtlCol="0">
            <a:spAutoFit/>
          </a:bodyPr>
          <a:lstStyle/>
          <a:p>
            <a:r>
              <a:rPr lang="en-GB" sz="1000" dirty="0"/>
              <a:t>Monthly Account</a:t>
            </a:r>
          </a:p>
          <a:p>
            <a:r>
              <a:rPr lang="en-GB" sz="1000" dirty="0"/>
              <a:t>Performance Data</a:t>
            </a:r>
          </a:p>
        </p:txBody>
      </p:sp>
      <p:sp>
        <p:nvSpPr>
          <p:cNvPr id="38" name="Rectangle 37"/>
          <p:cNvSpPr/>
          <p:nvPr/>
        </p:nvSpPr>
        <p:spPr bwMode="auto">
          <a:xfrm>
            <a:off x="6912169" y="3438601"/>
            <a:ext cx="2173308" cy="258195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40" name="Rectangle 39"/>
          <p:cNvSpPr/>
          <p:nvPr/>
        </p:nvSpPr>
        <p:spPr>
          <a:xfrm>
            <a:off x="6297289" y="963825"/>
            <a:ext cx="4953000" cy="646331"/>
          </a:xfrm>
          <a:prstGeom prst="rect">
            <a:avLst/>
          </a:prstGeom>
        </p:spPr>
        <p:txBody>
          <a:bodyPr>
            <a:spAutoFit/>
          </a:bodyPr>
          <a:lstStyle/>
          <a:p>
            <a:pPr algn="ctr"/>
            <a:r>
              <a:rPr lang="en-GB" dirty="0"/>
              <a:t>Outcome </a:t>
            </a:r>
          </a:p>
          <a:p>
            <a:pPr algn="ctr"/>
            <a:r>
              <a:rPr lang="en-GB" dirty="0"/>
              <a:t>Point</a:t>
            </a:r>
          </a:p>
        </p:txBody>
      </p:sp>
      <p:sp>
        <p:nvSpPr>
          <p:cNvPr id="41" name="Rectangle 40"/>
          <p:cNvSpPr/>
          <p:nvPr/>
        </p:nvSpPr>
        <p:spPr>
          <a:xfrm>
            <a:off x="2163816" y="973046"/>
            <a:ext cx="4953000" cy="646331"/>
          </a:xfrm>
          <a:prstGeom prst="rect">
            <a:avLst/>
          </a:prstGeom>
        </p:spPr>
        <p:txBody>
          <a:bodyPr>
            <a:spAutoFit/>
          </a:bodyPr>
          <a:lstStyle/>
          <a:p>
            <a:pPr algn="ctr"/>
            <a:r>
              <a:rPr lang="en-GB" dirty="0"/>
              <a:t>Observation </a:t>
            </a:r>
          </a:p>
          <a:p>
            <a:pPr algn="ctr"/>
            <a:r>
              <a:rPr lang="en-GB" dirty="0"/>
              <a:t>Point</a:t>
            </a:r>
          </a:p>
        </p:txBody>
      </p:sp>
      <p:cxnSp>
        <p:nvCxnSpPr>
          <p:cNvPr id="43" name="Straight Arrow Connector 42"/>
          <p:cNvCxnSpPr/>
          <p:nvPr/>
        </p:nvCxnSpPr>
        <p:spPr bwMode="auto">
          <a:xfrm flipH="1" flipV="1">
            <a:off x="6367952" y="2619798"/>
            <a:ext cx="1632052" cy="786957"/>
          </a:xfrm>
          <a:prstGeom prst="straightConnector1">
            <a:avLst/>
          </a:prstGeom>
          <a:noFill/>
          <a:ln w="9525" cap="flat" cmpd="sng" algn="ctr">
            <a:solidFill>
              <a:schemeClr val="accent1"/>
            </a:solidFill>
            <a:prstDash val="solid"/>
            <a:round/>
            <a:headEnd type="none" w="med" len="med"/>
            <a:tailEnd type="triangle"/>
          </a:ln>
          <a:effectLst/>
        </p:spPr>
      </p:cxnSp>
      <p:cxnSp>
        <p:nvCxnSpPr>
          <p:cNvPr id="45" name="Straight Arrow Connector 44"/>
          <p:cNvCxnSpPr/>
          <p:nvPr/>
        </p:nvCxnSpPr>
        <p:spPr bwMode="auto">
          <a:xfrm flipH="1" flipV="1">
            <a:off x="5252244" y="2651644"/>
            <a:ext cx="1632052" cy="786957"/>
          </a:xfrm>
          <a:prstGeom prst="straightConnector1">
            <a:avLst/>
          </a:prstGeom>
          <a:noFill/>
          <a:ln w="9525" cap="flat" cmpd="sng" algn="ctr">
            <a:solidFill>
              <a:schemeClr val="accent1"/>
            </a:solidFill>
            <a:prstDash val="solid"/>
            <a:round/>
            <a:headEnd type="none" w="med" len="med"/>
            <a:tailEnd type="triangle"/>
          </a:ln>
          <a:effectLst/>
        </p:spPr>
      </p:cxnSp>
      <p:cxnSp>
        <p:nvCxnSpPr>
          <p:cNvPr id="47" name="Straight Arrow Connector 46"/>
          <p:cNvCxnSpPr/>
          <p:nvPr/>
        </p:nvCxnSpPr>
        <p:spPr bwMode="auto">
          <a:xfrm flipH="1" flipV="1">
            <a:off x="5757614" y="2650758"/>
            <a:ext cx="1632052" cy="786957"/>
          </a:xfrm>
          <a:prstGeom prst="straightConnector1">
            <a:avLst/>
          </a:prstGeom>
          <a:noFill/>
          <a:ln w="9525" cap="flat" cmpd="sng" algn="ctr">
            <a:solidFill>
              <a:schemeClr val="accent1"/>
            </a:solidFill>
            <a:prstDash val="solid"/>
            <a:round/>
            <a:headEnd type="none" w="med" len="med"/>
            <a:tailEnd type="triangle"/>
          </a:ln>
          <a:effectLst/>
        </p:spPr>
      </p:cxnSp>
      <p:sp>
        <p:nvSpPr>
          <p:cNvPr id="48" name="TextBox 47"/>
          <p:cNvSpPr txBox="1"/>
          <p:nvPr/>
        </p:nvSpPr>
        <p:spPr>
          <a:xfrm>
            <a:off x="5395123" y="2334303"/>
            <a:ext cx="1452642" cy="246221"/>
          </a:xfrm>
          <a:prstGeom prst="rect">
            <a:avLst/>
          </a:prstGeom>
          <a:noFill/>
        </p:spPr>
        <p:txBody>
          <a:bodyPr wrap="none" rtlCol="0">
            <a:spAutoFit/>
          </a:bodyPr>
          <a:lstStyle/>
          <a:p>
            <a:r>
              <a:rPr lang="en-GB" sz="1000" dirty="0"/>
              <a:t>Typically 6 to 12 months</a:t>
            </a:r>
          </a:p>
        </p:txBody>
      </p:sp>
      <p:sp>
        <p:nvSpPr>
          <p:cNvPr id="49" name="TextBox 48"/>
          <p:cNvSpPr txBox="1"/>
          <p:nvPr/>
        </p:nvSpPr>
        <p:spPr>
          <a:xfrm>
            <a:off x="9683514" y="2090463"/>
            <a:ext cx="1632052" cy="2585323"/>
          </a:xfrm>
          <a:prstGeom prst="rect">
            <a:avLst/>
          </a:prstGeom>
          <a:noFill/>
          <a:ln>
            <a:solidFill>
              <a:srgbClr val="003399"/>
            </a:solidFill>
            <a:prstDash val="lgDashDot"/>
          </a:ln>
        </p:spPr>
        <p:txBody>
          <a:bodyPr wrap="square" rtlCol="0">
            <a:spAutoFit/>
          </a:bodyPr>
          <a:lstStyle/>
          <a:p>
            <a:r>
              <a:rPr lang="en-GB" dirty="0"/>
              <a:t>Monthly account performance information for each month in the outcome, used to determine the GB Flag </a:t>
            </a:r>
          </a:p>
        </p:txBody>
      </p:sp>
      <p:sp>
        <p:nvSpPr>
          <p:cNvPr id="9" name="Flowchart: Magnetic Disk 8">
            <a:extLst>
              <a:ext uri="{FF2B5EF4-FFF2-40B4-BE49-F238E27FC236}">
                <a16:creationId xmlns:a16="http://schemas.microsoft.com/office/drawing/2014/main" id="{E36B3EE6-6449-E36B-5FCA-4C7129E30CB9}"/>
              </a:ext>
            </a:extLst>
          </p:cNvPr>
          <p:cNvSpPr/>
          <p:nvPr/>
        </p:nvSpPr>
        <p:spPr bwMode="auto">
          <a:xfrm>
            <a:off x="5148339" y="4233063"/>
            <a:ext cx="914400" cy="1108040"/>
          </a:xfrm>
          <a:prstGeom prst="flowChartMagneticDisk">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latin typeface="Arial" charset="0"/>
                <a:cs typeface="Arial" charset="0"/>
              </a:rPr>
              <a:t>Other</a:t>
            </a:r>
          </a:p>
          <a:p>
            <a:pPr marL="177800" indent="-177800" algn="ctr" eaLnBrk="0" fontAlgn="base" hangingPunct="0">
              <a:lnSpc>
                <a:spcPct val="90000"/>
              </a:lnSpc>
              <a:spcBef>
                <a:spcPct val="20000"/>
              </a:spcBef>
              <a:spcAft>
                <a:spcPct val="20000"/>
              </a:spcAft>
            </a:pPr>
            <a:r>
              <a:rPr lang="en-GB" sz="1200" dirty="0">
                <a:latin typeface="Arial" charset="0"/>
                <a:cs typeface="Arial" charset="0"/>
              </a:rPr>
              <a:t>Sources</a:t>
            </a:r>
          </a:p>
        </p:txBody>
      </p:sp>
      <p:sp>
        <p:nvSpPr>
          <p:cNvPr id="14" name="TextBox 13">
            <a:extLst>
              <a:ext uri="{FF2B5EF4-FFF2-40B4-BE49-F238E27FC236}">
                <a16:creationId xmlns:a16="http://schemas.microsoft.com/office/drawing/2014/main" id="{4E9D7F6C-D00E-D542-6033-3557359CBA0B}"/>
              </a:ext>
            </a:extLst>
          </p:cNvPr>
          <p:cNvSpPr txBox="1"/>
          <p:nvPr/>
        </p:nvSpPr>
        <p:spPr>
          <a:xfrm>
            <a:off x="5177032" y="5398711"/>
            <a:ext cx="95191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Open Banking, alternative datasources</a:t>
            </a:r>
          </a:p>
        </p:txBody>
      </p:sp>
      <p:pic>
        <p:nvPicPr>
          <p:cNvPr id="13" name="Picture 12">
            <a:extLst>
              <a:ext uri="{FF2B5EF4-FFF2-40B4-BE49-F238E27FC236}">
                <a16:creationId xmlns:a16="http://schemas.microsoft.com/office/drawing/2014/main" id="{74E9F19E-6AE6-E255-EE0B-0AB189C9C8D4}"/>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16" name="TextBox 15">
            <a:extLst>
              <a:ext uri="{FF2B5EF4-FFF2-40B4-BE49-F238E27FC236}">
                <a16:creationId xmlns:a16="http://schemas.microsoft.com/office/drawing/2014/main" id="{DB3041EB-6B18-737A-8F28-EBA4A9191E18}"/>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915244704"/>
      </p:ext>
    </p:extLst>
  </p:cSld>
  <p:clrMapOvr>
    <a:masterClrMapping/>
  </p:clrMapOvr>
  <p:transition spd="med">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4765"/>
            <a:ext cx="6754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Data Preparation &amp; Initial Analysis</a:t>
            </a:r>
          </a:p>
        </p:txBody>
      </p:sp>
      <p:sp>
        <p:nvSpPr>
          <p:cNvPr id="2" name="Rectangle 1">
            <a:extLst>
              <a:ext uri="{FF2B5EF4-FFF2-40B4-BE49-F238E27FC236}">
                <a16:creationId xmlns:a16="http://schemas.microsoft.com/office/drawing/2014/main" id="{52BE99CD-D0FA-1EDA-50C7-9C706CE24D5A}"/>
              </a:ext>
            </a:extLst>
          </p:cNvPr>
          <p:cNvSpPr/>
          <p:nvPr/>
        </p:nvSpPr>
        <p:spPr>
          <a:xfrm>
            <a:off x="765110" y="1256766"/>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Derivation</a:t>
            </a:r>
          </a:p>
        </p:txBody>
      </p:sp>
      <p:sp>
        <p:nvSpPr>
          <p:cNvPr id="3" name="Rectangle 2">
            <a:extLst>
              <a:ext uri="{FF2B5EF4-FFF2-40B4-BE49-F238E27FC236}">
                <a16:creationId xmlns:a16="http://schemas.microsoft.com/office/drawing/2014/main" id="{62B4480E-7DE1-7AE1-4138-2090D0B4D77B}"/>
              </a:ext>
            </a:extLst>
          </p:cNvPr>
          <p:cNvSpPr/>
          <p:nvPr/>
        </p:nvSpPr>
        <p:spPr>
          <a:xfrm>
            <a:off x="765110" y="3254188"/>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Performance Definition</a:t>
            </a:r>
          </a:p>
        </p:txBody>
      </p:sp>
      <p:sp>
        <p:nvSpPr>
          <p:cNvPr id="5" name="Rectangle 4">
            <a:extLst>
              <a:ext uri="{FF2B5EF4-FFF2-40B4-BE49-F238E27FC236}">
                <a16:creationId xmlns:a16="http://schemas.microsoft.com/office/drawing/2014/main" id="{61B8690A-9DF6-065C-EFFC-BC54216C217E}"/>
              </a:ext>
            </a:extLst>
          </p:cNvPr>
          <p:cNvSpPr/>
          <p:nvPr/>
        </p:nvSpPr>
        <p:spPr>
          <a:xfrm>
            <a:off x="765110" y="5251611"/>
            <a:ext cx="2927091" cy="13379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Sampling</a:t>
            </a:r>
          </a:p>
        </p:txBody>
      </p:sp>
      <p:sp>
        <p:nvSpPr>
          <p:cNvPr id="6" name="Arrow: Down 5">
            <a:extLst>
              <a:ext uri="{FF2B5EF4-FFF2-40B4-BE49-F238E27FC236}">
                <a16:creationId xmlns:a16="http://schemas.microsoft.com/office/drawing/2014/main" id="{093DC4C5-B523-4A36-7E53-1239A0837D5B}"/>
              </a:ext>
            </a:extLst>
          </p:cNvPr>
          <p:cNvSpPr/>
          <p:nvPr/>
        </p:nvSpPr>
        <p:spPr>
          <a:xfrm>
            <a:off x="1986339" y="2716765"/>
            <a:ext cx="484632" cy="415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3585FD4B-DC35-6779-9B00-75A23EEBBBF7}"/>
              </a:ext>
            </a:extLst>
          </p:cNvPr>
          <p:cNvSpPr/>
          <p:nvPr/>
        </p:nvSpPr>
        <p:spPr>
          <a:xfrm>
            <a:off x="1986339" y="4712626"/>
            <a:ext cx="484632" cy="415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A49458D-F450-2202-112B-6811F16E8B7B}"/>
              </a:ext>
            </a:extLst>
          </p:cNvPr>
          <p:cNvSpPr/>
          <p:nvPr/>
        </p:nvSpPr>
        <p:spPr>
          <a:xfrm>
            <a:off x="5156718" y="1468557"/>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Raw Data</a:t>
            </a:r>
          </a:p>
        </p:txBody>
      </p:sp>
      <p:sp>
        <p:nvSpPr>
          <p:cNvPr id="33" name="Rectangle: Rounded Corners 32">
            <a:extLst>
              <a:ext uri="{FF2B5EF4-FFF2-40B4-BE49-F238E27FC236}">
                <a16:creationId xmlns:a16="http://schemas.microsoft.com/office/drawing/2014/main" id="{C891CDEB-1515-459E-F5F9-20DE6D8199D8}"/>
              </a:ext>
            </a:extLst>
          </p:cNvPr>
          <p:cNvSpPr/>
          <p:nvPr/>
        </p:nvSpPr>
        <p:spPr>
          <a:xfrm>
            <a:off x="7940351" y="1460868"/>
            <a:ext cx="2687216"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e.g. Max </a:t>
            </a:r>
            <a:r>
              <a:rPr lang="en-GB" dirty="0" err="1"/>
              <a:t>Delq</a:t>
            </a:r>
            <a:r>
              <a:rPr lang="en-GB" dirty="0"/>
              <a:t> Last 3m</a:t>
            </a:r>
          </a:p>
          <a:p>
            <a:pPr algn="ctr"/>
            <a:r>
              <a:rPr lang="en-GB" dirty="0"/>
              <a:t>Min Balance last 6m</a:t>
            </a:r>
          </a:p>
          <a:p>
            <a:pPr algn="ctr"/>
            <a:r>
              <a:rPr lang="en-GB" dirty="0"/>
              <a:t>etc </a:t>
            </a:r>
          </a:p>
        </p:txBody>
      </p:sp>
      <p:sp>
        <p:nvSpPr>
          <p:cNvPr id="37" name="Arrow: Right 36">
            <a:extLst>
              <a:ext uri="{FF2B5EF4-FFF2-40B4-BE49-F238E27FC236}">
                <a16:creationId xmlns:a16="http://schemas.microsoft.com/office/drawing/2014/main" id="{65DAB72D-AD80-CC15-3969-5F9E660FDFE0}"/>
              </a:ext>
            </a:extLst>
          </p:cNvPr>
          <p:cNvSpPr/>
          <p:nvPr/>
        </p:nvSpPr>
        <p:spPr>
          <a:xfrm>
            <a:off x="3935255" y="167575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CF09A1B7-2F88-C203-65D0-876D9C1DD176}"/>
              </a:ext>
            </a:extLst>
          </p:cNvPr>
          <p:cNvSpPr/>
          <p:nvPr/>
        </p:nvSpPr>
        <p:spPr>
          <a:xfrm>
            <a:off x="6314173" y="167575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EE21A973-2EAA-783D-8E56-E263917103AC}"/>
              </a:ext>
            </a:extLst>
          </p:cNvPr>
          <p:cNvSpPr/>
          <p:nvPr/>
        </p:nvSpPr>
        <p:spPr>
          <a:xfrm>
            <a:off x="4198083" y="3680863"/>
            <a:ext cx="309449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15668890-7FAB-293B-F1D9-4A8ACC52D3DB}"/>
              </a:ext>
            </a:extLst>
          </p:cNvPr>
          <p:cNvSpPr/>
          <p:nvPr/>
        </p:nvSpPr>
        <p:spPr>
          <a:xfrm>
            <a:off x="7940351" y="3465979"/>
            <a:ext cx="2687216"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Bad – ever 90 </a:t>
            </a:r>
            <a:r>
              <a:rPr lang="en-GB" dirty="0" err="1"/>
              <a:t>dpd</a:t>
            </a:r>
            <a:r>
              <a:rPr lang="en-GB" dirty="0"/>
              <a:t> inside X months</a:t>
            </a:r>
          </a:p>
        </p:txBody>
      </p:sp>
      <p:sp>
        <p:nvSpPr>
          <p:cNvPr id="43" name="Arrow: Right 42">
            <a:extLst>
              <a:ext uri="{FF2B5EF4-FFF2-40B4-BE49-F238E27FC236}">
                <a16:creationId xmlns:a16="http://schemas.microsoft.com/office/drawing/2014/main" id="{330262CB-7408-950A-6E25-E52637CF0E38}"/>
              </a:ext>
            </a:extLst>
          </p:cNvPr>
          <p:cNvSpPr/>
          <p:nvPr/>
        </p:nvSpPr>
        <p:spPr>
          <a:xfrm>
            <a:off x="4230688" y="5542694"/>
            <a:ext cx="220641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2A11E26F-B288-6A61-E0ED-B4E6886CCB85}"/>
              </a:ext>
            </a:extLst>
          </p:cNvPr>
          <p:cNvSpPr txBox="1"/>
          <p:nvPr/>
        </p:nvSpPr>
        <p:spPr>
          <a:xfrm>
            <a:off x="7405395" y="2520491"/>
            <a:ext cx="4154342" cy="369332"/>
          </a:xfrm>
          <a:prstGeom prst="rect">
            <a:avLst/>
          </a:prstGeom>
          <a:noFill/>
        </p:spPr>
        <p:txBody>
          <a:bodyPr wrap="none" rtlCol="0">
            <a:spAutoFit/>
          </a:bodyPr>
          <a:lstStyle/>
          <a:p>
            <a:r>
              <a:rPr lang="en-GB" b="1" i="1" dirty="0"/>
              <a:t>‘Turning the (raw) data into information’ </a:t>
            </a:r>
          </a:p>
        </p:txBody>
      </p:sp>
      <p:graphicFrame>
        <p:nvGraphicFramePr>
          <p:cNvPr id="42" name="Chart 41">
            <a:extLst>
              <a:ext uri="{FF2B5EF4-FFF2-40B4-BE49-F238E27FC236}">
                <a16:creationId xmlns:a16="http://schemas.microsoft.com/office/drawing/2014/main" id="{73E6D657-E4EF-F8E4-958D-57D90F58876A}"/>
              </a:ext>
            </a:extLst>
          </p:cNvPr>
          <p:cNvGraphicFramePr>
            <a:graphicFrameLocks/>
          </p:cNvGraphicFramePr>
          <p:nvPr>
            <p:extLst>
              <p:ext uri="{D42A27DB-BD31-4B8C-83A1-F6EECF244321}">
                <p14:modId xmlns:p14="http://schemas.microsoft.com/office/powerpoint/2010/main" val="999976470"/>
              </p:ext>
            </p:extLst>
          </p:nvPr>
        </p:nvGraphicFramePr>
        <p:xfrm>
          <a:off x="6932644" y="4712626"/>
          <a:ext cx="4702629" cy="21447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586804"/>
      </p:ext>
    </p:extLst>
  </p:cSld>
  <p:clrMapOvr>
    <a:masterClrMapping/>
  </p:clrMapOvr>
  <p:transition spd="med">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4FB1-FBF2-3C8A-D6C0-5921789C03EA}"/>
              </a:ext>
            </a:extLst>
          </p:cNvPr>
          <p:cNvSpPr>
            <a:spLocks noGrp="1"/>
          </p:cNvSpPr>
          <p:nvPr>
            <p:ph type="title"/>
          </p:nvPr>
        </p:nvSpPr>
        <p:spPr>
          <a:xfrm>
            <a:off x="67063" y="287557"/>
            <a:ext cx="10515600" cy="559908"/>
          </a:xfrm>
        </p:spPr>
        <p:txBody>
          <a:bodyPr>
            <a:normAutofit fontScale="90000"/>
          </a:bodyPr>
          <a:lstStyle/>
          <a:p>
            <a:r>
              <a:rPr lang="en-GB" dirty="0">
                <a:solidFill>
                  <a:schemeClr val="tx1"/>
                </a:solidFill>
              </a:rPr>
              <a:t>Example of Raw to Derived </a:t>
            </a:r>
          </a:p>
        </p:txBody>
      </p:sp>
      <p:pic>
        <p:nvPicPr>
          <p:cNvPr id="5" name="Picture 4">
            <a:extLst>
              <a:ext uri="{FF2B5EF4-FFF2-40B4-BE49-F238E27FC236}">
                <a16:creationId xmlns:a16="http://schemas.microsoft.com/office/drawing/2014/main" id="{F90CEC9F-D2D7-C597-EB19-FF769829EF70}"/>
              </a:ext>
            </a:extLst>
          </p:cNvPr>
          <p:cNvPicPr>
            <a:picLocks noChangeAspect="1"/>
          </p:cNvPicPr>
          <p:nvPr/>
        </p:nvPicPr>
        <p:blipFill>
          <a:blip r:embed="rId2"/>
          <a:stretch>
            <a:fillRect/>
          </a:stretch>
        </p:blipFill>
        <p:spPr>
          <a:xfrm>
            <a:off x="6462167" y="1513244"/>
            <a:ext cx="2654436" cy="3797495"/>
          </a:xfrm>
          <a:prstGeom prst="rect">
            <a:avLst/>
          </a:prstGeom>
        </p:spPr>
      </p:pic>
      <p:pic>
        <p:nvPicPr>
          <p:cNvPr id="7" name="Picture 6">
            <a:extLst>
              <a:ext uri="{FF2B5EF4-FFF2-40B4-BE49-F238E27FC236}">
                <a16:creationId xmlns:a16="http://schemas.microsoft.com/office/drawing/2014/main" id="{A4C831DE-D107-EFD7-561A-575A0BE70129}"/>
              </a:ext>
            </a:extLst>
          </p:cNvPr>
          <p:cNvPicPr>
            <a:picLocks noChangeAspect="1"/>
          </p:cNvPicPr>
          <p:nvPr/>
        </p:nvPicPr>
        <p:blipFill>
          <a:blip r:embed="rId3"/>
          <a:stretch>
            <a:fillRect/>
          </a:stretch>
        </p:blipFill>
        <p:spPr>
          <a:xfrm>
            <a:off x="9263412" y="1540199"/>
            <a:ext cx="2787793" cy="3473629"/>
          </a:xfrm>
          <a:prstGeom prst="rect">
            <a:avLst/>
          </a:prstGeom>
        </p:spPr>
      </p:pic>
      <p:graphicFrame>
        <p:nvGraphicFramePr>
          <p:cNvPr id="9" name="Table 8">
            <a:extLst>
              <a:ext uri="{FF2B5EF4-FFF2-40B4-BE49-F238E27FC236}">
                <a16:creationId xmlns:a16="http://schemas.microsoft.com/office/drawing/2014/main" id="{5CD51BBE-A6AE-3914-EB31-B51A3DC9B65A}"/>
              </a:ext>
            </a:extLst>
          </p:cNvPr>
          <p:cNvGraphicFramePr>
            <a:graphicFrameLocks noGrp="1"/>
          </p:cNvGraphicFramePr>
          <p:nvPr>
            <p:extLst>
              <p:ext uri="{D42A27DB-BD31-4B8C-83A1-F6EECF244321}">
                <p14:modId xmlns:p14="http://schemas.microsoft.com/office/powerpoint/2010/main" val="1009636944"/>
              </p:ext>
            </p:extLst>
          </p:nvPr>
        </p:nvGraphicFramePr>
        <p:xfrm>
          <a:off x="171464" y="1590811"/>
          <a:ext cx="5856110" cy="3642360"/>
        </p:xfrm>
        <a:graphic>
          <a:graphicData uri="http://schemas.openxmlformats.org/drawingml/2006/table">
            <a:tbl>
              <a:tblPr/>
              <a:tblGrid>
                <a:gridCol w="3501319">
                  <a:extLst>
                    <a:ext uri="{9D8B030D-6E8A-4147-A177-3AD203B41FA5}">
                      <a16:colId xmlns:a16="http://schemas.microsoft.com/office/drawing/2014/main" val="3688739751"/>
                    </a:ext>
                  </a:extLst>
                </a:gridCol>
                <a:gridCol w="1190625">
                  <a:extLst>
                    <a:ext uri="{9D8B030D-6E8A-4147-A177-3AD203B41FA5}">
                      <a16:colId xmlns:a16="http://schemas.microsoft.com/office/drawing/2014/main" val="1399320113"/>
                    </a:ext>
                  </a:extLst>
                </a:gridCol>
                <a:gridCol w="1164166">
                  <a:extLst>
                    <a:ext uri="{9D8B030D-6E8A-4147-A177-3AD203B41FA5}">
                      <a16:colId xmlns:a16="http://schemas.microsoft.com/office/drawing/2014/main" val="1410660296"/>
                    </a:ext>
                  </a:extLst>
                </a:gridCol>
              </a:tblGrid>
              <a:tr h="200010">
                <a:tc>
                  <a:txBody>
                    <a:bodyPr/>
                    <a:lstStyle/>
                    <a:p>
                      <a:pPr algn="ctr" fontAlgn="ctr"/>
                      <a:r>
                        <a:rPr lang="en-GB" sz="1500" b="0" i="0" u="none" strike="noStrike">
                          <a:solidFill>
                            <a:srgbClr val="000000"/>
                          </a:solidFill>
                          <a:effectLst/>
                          <a:latin typeface="Calibri" panose="020F0502020204030204" pitchFamily="34" charset="0"/>
                        </a:rPr>
                        <a:t>Column 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GB" sz="1500" b="0" i="0" u="none" strike="noStrike">
                          <a:solidFill>
                            <a:srgbClr val="000000"/>
                          </a:solidFill>
                          <a:effectLst/>
                          <a:latin typeface="Calibri" panose="020F0502020204030204" pitchFamily="34" charset="0"/>
                        </a:rPr>
                        <a:t>Column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GB" sz="1500" b="0" i="0" u="none" strike="noStrike">
                          <a:solidFill>
                            <a:srgbClr val="000000"/>
                          </a:solidFill>
                          <a:effectLst/>
                          <a:latin typeface="Calibri" panose="020F0502020204030204" pitchFamily="34" charset="0"/>
                        </a:rPr>
                        <a:t>Comment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134955347"/>
                  </a:ext>
                </a:extLst>
              </a:tr>
              <a:tr h="148725">
                <a:tc>
                  <a:txBody>
                    <a:bodyPr/>
                    <a:lstStyle/>
                    <a:p>
                      <a:pPr algn="l" fontAlgn="b"/>
                      <a:r>
                        <a:rPr lang="en-GB" sz="1100" b="0" i="0" u="none" strike="noStrike">
                          <a:solidFill>
                            <a:srgbClr val="000000"/>
                          </a:solidFill>
                          <a:effectLst/>
                          <a:latin typeface="Calibri" panose="020F0502020204030204" pitchFamily="34" charset="0"/>
                        </a:rPr>
                        <a:t>CIF_ID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Customer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927986"/>
                  </a:ext>
                </a:extLst>
              </a:tr>
              <a:tr h="148725">
                <a:tc>
                  <a:txBody>
                    <a:bodyPr/>
                    <a:lstStyle/>
                    <a:p>
                      <a:pPr algn="l" fontAlgn="b"/>
                      <a:r>
                        <a:rPr lang="en-GB" sz="1100" b="0" i="0" u="none" strike="noStrike">
                          <a:solidFill>
                            <a:srgbClr val="000000"/>
                          </a:solidFill>
                          <a:effectLst/>
                          <a:latin typeface="Calibri" panose="020F0502020204030204" pitchFamily="34" charset="0"/>
                        </a:rPr>
                        <a:t>FORACID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Loan Account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942991"/>
                  </a:ext>
                </a:extLst>
              </a:tr>
              <a:tr h="148725">
                <a:tc>
                  <a:txBody>
                    <a:bodyPr/>
                    <a:lstStyle/>
                    <a:p>
                      <a:pPr algn="l" fontAlgn="b"/>
                      <a:r>
                        <a:rPr lang="en-GB" sz="1100" b="0" i="0" u="none" strike="noStrike">
                          <a:solidFill>
                            <a:srgbClr val="000000"/>
                          </a:solidFill>
                          <a:effectLst/>
                          <a:latin typeface="Calibri" panose="020F0502020204030204" pitchFamily="34" charset="0"/>
                        </a:rPr>
                        <a:t>OPEN_DATE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Loan Open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053428"/>
                  </a:ext>
                </a:extLst>
              </a:tr>
              <a:tr h="148725">
                <a:tc>
                  <a:txBody>
                    <a:bodyPr/>
                    <a:lstStyle/>
                    <a:p>
                      <a:pPr algn="l" fontAlgn="b"/>
                      <a:r>
                        <a:rPr lang="en-GB" sz="1100" b="0" i="0" u="none" strike="noStrike">
                          <a:solidFill>
                            <a:srgbClr val="000000"/>
                          </a:solidFill>
                          <a:effectLst/>
                          <a:latin typeface="Calibri" panose="020F0502020204030204" pitchFamily="34" charset="0"/>
                        </a:rPr>
                        <a:t>MATURE_DATE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Loan Mature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20101"/>
                  </a:ext>
                </a:extLst>
              </a:tr>
              <a:tr h="148725">
                <a:tc>
                  <a:txBody>
                    <a:bodyPr/>
                    <a:lstStyle/>
                    <a:p>
                      <a:pPr algn="l" fontAlgn="b"/>
                      <a:r>
                        <a:rPr lang="en-GB" sz="1100" b="0" i="0" u="none" strike="noStrike">
                          <a:solidFill>
                            <a:srgbClr val="000000"/>
                          </a:solidFill>
                          <a:effectLst/>
                          <a:latin typeface="Calibri" panose="020F0502020204030204" pitchFamily="34" charset="0"/>
                        </a:rPr>
                        <a:t>DISBURSED_AMOUNT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Loan Disbursed Amount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574566"/>
                  </a:ext>
                </a:extLst>
              </a:tr>
              <a:tr h="148725">
                <a:tc>
                  <a:txBody>
                    <a:bodyPr/>
                    <a:lstStyle/>
                    <a:p>
                      <a:pPr algn="l" fontAlgn="b"/>
                      <a:r>
                        <a:rPr lang="en-GB" sz="1100" b="0" i="0" u="none" strike="noStrike">
                          <a:solidFill>
                            <a:srgbClr val="000000"/>
                          </a:solidFill>
                          <a:effectLst/>
                          <a:latin typeface="Calibri" panose="020F0502020204030204" pitchFamily="34" charset="0"/>
                        </a:rPr>
                        <a:t>SCHM_CODE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Loan Product Code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306796"/>
                  </a:ext>
                </a:extLst>
              </a:tr>
              <a:tr h="148725">
                <a:tc>
                  <a:txBody>
                    <a:bodyPr/>
                    <a:lstStyle/>
                    <a:p>
                      <a:pPr algn="l" fontAlgn="b"/>
                      <a:r>
                        <a:rPr lang="en-GB" sz="1100" b="0" i="0" u="none" strike="noStrike">
                          <a:solidFill>
                            <a:srgbClr val="000000"/>
                          </a:solidFill>
                          <a:effectLst/>
                          <a:latin typeface="Calibri" panose="020F0502020204030204" pitchFamily="34" charset="0"/>
                        </a:rPr>
                        <a:t>DR_INTEREST_RATE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Interest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009889"/>
                  </a:ext>
                </a:extLst>
              </a:tr>
              <a:tr h="148725">
                <a:tc>
                  <a:txBody>
                    <a:bodyPr/>
                    <a:lstStyle/>
                    <a:p>
                      <a:pPr algn="l" fontAlgn="b"/>
                      <a:r>
                        <a:rPr lang="en-GB" sz="1100" b="0" i="0" u="none" strike="noStrike">
                          <a:solidFill>
                            <a:srgbClr val="000000"/>
                          </a:solidFill>
                          <a:effectLst/>
                          <a:latin typeface="Calibri" panose="020F0502020204030204" pitchFamily="34" charset="0"/>
                        </a:rPr>
                        <a:t>BALANCE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Balance as of reporting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580234"/>
                  </a:ext>
                </a:extLst>
              </a:tr>
              <a:tr h="148725">
                <a:tc>
                  <a:txBody>
                    <a:bodyPr/>
                    <a:lstStyle/>
                    <a:p>
                      <a:pPr algn="l" fontAlgn="b"/>
                      <a:r>
                        <a:rPr lang="en-GB" sz="1100" b="0" i="0" u="none" strike="noStrike">
                          <a:solidFill>
                            <a:srgbClr val="000000"/>
                          </a:solidFill>
                          <a:effectLst/>
                          <a:latin typeface="Calibri" panose="020F0502020204030204" pitchFamily="34" charset="0"/>
                        </a:rPr>
                        <a:t>OVERDUE_PRINCIPAL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Overdue in principal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210952"/>
                  </a:ext>
                </a:extLst>
              </a:tr>
              <a:tr h="148725">
                <a:tc>
                  <a:txBody>
                    <a:bodyPr/>
                    <a:lstStyle/>
                    <a:p>
                      <a:pPr algn="l" fontAlgn="b"/>
                      <a:r>
                        <a:rPr lang="en-GB" sz="1100" b="0" i="0" u="none" strike="noStrike">
                          <a:solidFill>
                            <a:srgbClr val="000000"/>
                          </a:solidFill>
                          <a:effectLst/>
                          <a:latin typeface="Calibri" panose="020F0502020204030204" pitchFamily="34" charset="0"/>
                        </a:rPr>
                        <a:t>OVERDUE_PDAY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Overdue days in principal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14222"/>
                  </a:ext>
                </a:extLst>
              </a:tr>
              <a:tr h="148725">
                <a:tc>
                  <a:txBody>
                    <a:bodyPr/>
                    <a:lstStyle/>
                    <a:p>
                      <a:pPr algn="l" fontAlgn="b"/>
                      <a:r>
                        <a:rPr lang="en-GB" sz="1100" b="0" i="0" u="none" strike="noStrike">
                          <a:solidFill>
                            <a:srgbClr val="000000"/>
                          </a:solidFill>
                          <a:effectLst/>
                          <a:latin typeface="Calibri" panose="020F0502020204030204" pitchFamily="34" charset="0"/>
                        </a:rPr>
                        <a:t>OVERDUE_INTEREST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Overdue in interest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490588"/>
                  </a:ext>
                </a:extLst>
              </a:tr>
              <a:tr h="148725">
                <a:tc>
                  <a:txBody>
                    <a:bodyPr/>
                    <a:lstStyle/>
                    <a:p>
                      <a:pPr algn="l" fontAlgn="b"/>
                      <a:r>
                        <a:rPr lang="en-GB" sz="1100" b="0" i="0" u="none" strike="noStrike">
                          <a:solidFill>
                            <a:srgbClr val="000000"/>
                          </a:solidFill>
                          <a:effectLst/>
                          <a:latin typeface="Calibri" panose="020F0502020204030204" pitchFamily="34" charset="0"/>
                        </a:rPr>
                        <a:t>OVERDUE_IDAY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Overdue days in interest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545224"/>
                  </a:ext>
                </a:extLst>
              </a:tr>
              <a:tr h="148725">
                <a:tc>
                  <a:txBody>
                    <a:bodyPr/>
                    <a:lstStyle/>
                    <a:p>
                      <a:pPr algn="l" fontAlgn="b"/>
                      <a:r>
                        <a:rPr lang="en-GB" sz="1100" b="0" i="0" u="none" strike="noStrike">
                          <a:solidFill>
                            <a:srgbClr val="000000"/>
                          </a:solidFill>
                          <a:effectLst/>
                          <a:latin typeface="Calibri" panose="020F0502020204030204" pitchFamily="34" charset="0"/>
                        </a:rPr>
                        <a:t>TOTAL_AMT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total overdue amount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overdue principal + interest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375114"/>
                  </a:ext>
                </a:extLst>
              </a:tr>
              <a:tr h="148725">
                <a:tc>
                  <a:txBody>
                    <a:bodyPr/>
                    <a:lstStyle/>
                    <a:p>
                      <a:pPr algn="l" fontAlgn="b"/>
                      <a:r>
                        <a:rPr lang="en-GB" sz="1100" b="0" i="0" u="none" strike="noStrike">
                          <a:solidFill>
                            <a:srgbClr val="000000"/>
                          </a:solidFill>
                          <a:effectLst/>
                          <a:latin typeface="Calibri" panose="020F0502020204030204" pitchFamily="34" charset="0"/>
                        </a:rPr>
                        <a:t>REPORTDATE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report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757108"/>
                  </a:ext>
                </a:extLst>
              </a:tr>
            </a:tbl>
          </a:graphicData>
        </a:graphic>
      </p:graphicFrame>
      <p:pic>
        <p:nvPicPr>
          <p:cNvPr id="3" name="Picture 2">
            <a:extLst>
              <a:ext uri="{FF2B5EF4-FFF2-40B4-BE49-F238E27FC236}">
                <a16:creationId xmlns:a16="http://schemas.microsoft.com/office/drawing/2014/main" id="{5A3BE78F-BDC5-8CFA-DF8F-EFC891662197}"/>
              </a:ext>
            </a:extLst>
          </p:cNvPr>
          <p:cNvPicPr/>
          <p:nvPr/>
        </p:nvPicPr>
        <p:blipFill>
          <a:blip r:embed="rId4"/>
          <a:srcRect/>
          <a:stretch>
            <a:fillRect/>
          </a:stretch>
        </p:blipFill>
        <p:spPr>
          <a:xfrm>
            <a:off x="11073526" y="6020554"/>
            <a:ext cx="1118474" cy="837446"/>
          </a:xfrm>
          <a:prstGeom prst="rect">
            <a:avLst/>
          </a:prstGeom>
          <a:noFill/>
          <a:ln>
            <a:noFill/>
            <a:prstDash/>
          </a:ln>
        </p:spPr>
      </p:pic>
      <p:sp>
        <p:nvSpPr>
          <p:cNvPr id="4" name="TextBox 3">
            <a:extLst>
              <a:ext uri="{FF2B5EF4-FFF2-40B4-BE49-F238E27FC236}">
                <a16:creationId xmlns:a16="http://schemas.microsoft.com/office/drawing/2014/main" id="{93EDD778-AEDA-CE96-37CF-99A8BF12BE04}"/>
              </a:ext>
            </a:extLst>
          </p:cNvPr>
          <p:cNvSpPr txBox="1"/>
          <p:nvPr/>
        </p:nvSpPr>
        <p:spPr>
          <a:xfrm>
            <a:off x="1623527" y="849806"/>
            <a:ext cx="1072601" cy="369332"/>
          </a:xfrm>
          <a:prstGeom prst="rect">
            <a:avLst/>
          </a:prstGeom>
          <a:noFill/>
        </p:spPr>
        <p:txBody>
          <a:bodyPr wrap="none" rtlCol="0">
            <a:spAutoFit/>
          </a:bodyPr>
          <a:lstStyle/>
          <a:p>
            <a:r>
              <a:rPr lang="en-US" dirty="0"/>
              <a:t>Raw Data</a:t>
            </a:r>
            <a:endParaRPr lang="en-GB" dirty="0"/>
          </a:p>
        </p:txBody>
      </p:sp>
      <p:sp>
        <p:nvSpPr>
          <p:cNvPr id="6" name="Arrow: Right 5">
            <a:extLst>
              <a:ext uri="{FF2B5EF4-FFF2-40B4-BE49-F238E27FC236}">
                <a16:creationId xmlns:a16="http://schemas.microsoft.com/office/drawing/2014/main" id="{55F14EA4-E45A-0045-ACD9-9BAD91EC4C3C}"/>
              </a:ext>
            </a:extLst>
          </p:cNvPr>
          <p:cNvSpPr/>
          <p:nvPr/>
        </p:nvSpPr>
        <p:spPr>
          <a:xfrm>
            <a:off x="5324863" y="79215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75D4D2E-F780-7096-A888-97EF34EE4747}"/>
              </a:ext>
            </a:extLst>
          </p:cNvPr>
          <p:cNvSpPr txBox="1"/>
          <p:nvPr/>
        </p:nvSpPr>
        <p:spPr>
          <a:xfrm>
            <a:off x="6881327" y="824500"/>
            <a:ext cx="1403782" cy="369332"/>
          </a:xfrm>
          <a:prstGeom prst="rect">
            <a:avLst/>
          </a:prstGeom>
          <a:noFill/>
        </p:spPr>
        <p:txBody>
          <a:bodyPr wrap="none" rtlCol="0">
            <a:spAutoFit/>
          </a:bodyPr>
          <a:lstStyle/>
          <a:p>
            <a:r>
              <a:rPr lang="en-US" dirty="0"/>
              <a:t>Derived Data</a:t>
            </a:r>
            <a:endParaRPr lang="en-GB" dirty="0"/>
          </a:p>
        </p:txBody>
      </p:sp>
      <p:sp>
        <p:nvSpPr>
          <p:cNvPr id="10" name="TextBox 9">
            <a:extLst>
              <a:ext uri="{FF2B5EF4-FFF2-40B4-BE49-F238E27FC236}">
                <a16:creationId xmlns:a16="http://schemas.microsoft.com/office/drawing/2014/main" id="{324F83DB-80AD-6F1C-7C48-4D2B8BE0572A}"/>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9965253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38100"/>
            <a:ext cx="27263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Data Exercise</a:t>
            </a:r>
          </a:p>
        </p:txBody>
      </p:sp>
      <p:sp>
        <p:nvSpPr>
          <p:cNvPr id="13" name="Content Placeholder 12"/>
          <p:cNvSpPr>
            <a:spLocks noGrp="1"/>
          </p:cNvSpPr>
          <p:nvPr>
            <p:ph idx="1"/>
          </p:nvPr>
        </p:nvSpPr>
        <p:spPr>
          <a:xfrm>
            <a:off x="1447801" y="1525588"/>
            <a:ext cx="9191281" cy="4665662"/>
          </a:xfrm>
        </p:spPr>
        <p:txBody>
          <a:bodyPr/>
          <a:lstStyle/>
          <a:p>
            <a:pPr marL="171450" lvl="1" indent="0">
              <a:buNone/>
            </a:pPr>
            <a:r>
              <a:rPr lang="en-GB" dirty="0"/>
              <a:t>Raw Data</a:t>
            </a:r>
          </a:p>
          <a:p>
            <a:pPr marL="171450" lvl="1" indent="0">
              <a:buNone/>
            </a:pPr>
            <a:r>
              <a:rPr lang="en-GB" sz="1000" dirty="0"/>
              <a:t>‘   </a:t>
            </a:r>
            <a:r>
              <a:rPr lang="en-GB" sz="1000" dirty="0" err="1"/>
              <a:t>min_repordate</a:t>
            </a:r>
            <a:r>
              <a:rPr lang="en-GB" sz="1000" dirty="0"/>
              <a:t>',</a:t>
            </a:r>
          </a:p>
          <a:p>
            <a:pPr marL="171450" lvl="1" indent="0">
              <a:buNone/>
            </a:pPr>
            <a:r>
              <a:rPr lang="en-GB" sz="1000" dirty="0"/>
              <a:t>   '</a:t>
            </a:r>
            <a:r>
              <a:rPr lang="en-GB" sz="1000" dirty="0" err="1"/>
              <a:t>max_reportdate</a:t>
            </a:r>
            <a:r>
              <a:rPr lang="en-GB" sz="1000" dirty="0"/>
              <a:t>’,</a:t>
            </a:r>
          </a:p>
          <a:p>
            <a:pPr marL="171450" lvl="1" indent="0">
              <a:buNone/>
            </a:pPr>
            <a:r>
              <a:rPr lang="en-GB" sz="1000" dirty="0"/>
              <a:t>    'CYCLE_COUNT',</a:t>
            </a:r>
          </a:p>
          <a:p>
            <a:pPr marL="171450" lvl="1" indent="0">
              <a:buNone/>
            </a:pPr>
            <a:r>
              <a:rPr lang="en-GB" sz="1000" dirty="0"/>
              <a:t>    'CYCLE_NUM',</a:t>
            </a:r>
          </a:p>
          <a:p>
            <a:pPr marL="171450" lvl="1" indent="0">
              <a:buNone/>
            </a:pPr>
            <a:r>
              <a:rPr lang="en-GB" sz="1000" dirty="0"/>
              <a:t>    'CYCLE_POINT',</a:t>
            </a:r>
          </a:p>
          <a:p>
            <a:pPr marL="171450" lvl="1" indent="0">
              <a:buNone/>
            </a:pPr>
            <a:r>
              <a:rPr lang="en-GB" sz="1000" dirty="0"/>
              <a:t>    '</a:t>
            </a:r>
            <a:r>
              <a:rPr lang="en-GB" sz="1000" dirty="0" err="1"/>
              <a:t>loan_product</a:t>
            </a:r>
            <a:r>
              <a:rPr lang="en-GB" sz="1000" dirty="0"/>
              <a:t>’,</a:t>
            </a:r>
          </a:p>
          <a:p>
            <a:pPr marL="171450" lvl="1" indent="0">
              <a:buNone/>
            </a:pPr>
            <a:r>
              <a:rPr lang="en-GB" sz="1000" dirty="0"/>
              <a:t>    'CIF_ID',</a:t>
            </a:r>
          </a:p>
          <a:p>
            <a:pPr marL="171450" lvl="1" indent="0">
              <a:buNone/>
            </a:pPr>
            <a:r>
              <a:rPr lang="en-GB" sz="1000" dirty="0"/>
              <a:t>    'FORACID’,</a:t>
            </a:r>
          </a:p>
          <a:p>
            <a:pPr marL="171450" lvl="1" indent="0">
              <a:buNone/>
            </a:pPr>
            <a:r>
              <a:rPr lang="en-GB" sz="1000" dirty="0"/>
              <a:t>    'OPEN_DATE',</a:t>
            </a:r>
          </a:p>
          <a:p>
            <a:pPr marL="171450" lvl="1" indent="0">
              <a:buNone/>
            </a:pPr>
            <a:r>
              <a:rPr lang="en-GB" sz="1000" dirty="0"/>
              <a:t>    'MATURE_DATE',</a:t>
            </a:r>
          </a:p>
          <a:p>
            <a:pPr marL="171450" lvl="1" indent="0">
              <a:buNone/>
            </a:pPr>
            <a:r>
              <a:rPr lang="en-GB" sz="1000" dirty="0"/>
              <a:t>    'DISBURSED_AMOUNT’,</a:t>
            </a:r>
          </a:p>
          <a:p>
            <a:pPr marL="171450" lvl="1" indent="0">
              <a:buNone/>
            </a:pPr>
            <a:r>
              <a:rPr lang="en-GB" sz="1000" dirty="0"/>
              <a:t>    'BALANCE’,</a:t>
            </a:r>
          </a:p>
          <a:p>
            <a:pPr marL="171450" lvl="1" indent="0">
              <a:buNone/>
            </a:pPr>
            <a:r>
              <a:rPr lang="en-GB" sz="1000" dirty="0"/>
              <a:t>    'OVERDUE_DAY',</a:t>
            </a:r>
          </a:p>
          <a:p>
            <a:pPr marL="171450" lvl="1" indent="0">
              <a:buNone/>
            </a:pPr>
            <a:r>
              <a:rPr lang="en-GB" sz="1000" dirty="0"/>
              <a:t>    'TOTAL_AMT',</a:t>
            </a:r>
          </a:p>
          <a:p>
            <a:pPr marL="171450" lvl="1" indent="0">
              <a:buNone/>
            </a:pPr>
            <a:r>
              <a:rPr lang="en-GB" sz="1000" dirty="0"/>
              <a:t>    'REPORTDATE’,</a:t>
            </a:r>
          </a:p>
          <a:p>
            <a:pPr marL="171450" lvl="1" indent="0">
              <a:buNone/>
            </a:pPr>
            <a:r>
              <a:rPr lang="en-GB" sz="1000" dirty="0"/>
              <a:t>    ‘</a:t>
            </a:r>
            <a:r>
              <a:rPr lang="en-GB" sz="1000" dirty="0" err="1"/>
              <a:t>Delq</a:t>
            </a:r>
            <a:r>
              <a:rPr lang="en-GB" sz="1000" dirty="0"/>
              <a:t> Cycle’</a:t>
            </a:r>
          </a:p>
          <a:p>
            <a:pPr marL="171450" lvl="1" indent="0">
              <a:buNone/>
            </a:pPr>
            <a:r>
              <a:rPr lang="en-GB" sz="1000" dirty="0"/>
              <a:t>           </a:t>
            </a:r>
          </a:p>
          <a:p>
            <a:pPr marL="171450" lvl="1" indent="0">
              <a:buNone/>
            </a:pPr>
            <a:r>
              <a:rPr lang="en-GB" sz="1000" dirty="0"/>
              <a:t>]  </a:t>
            </a:r>
          </a:p>
        </p:txBody>
      </p:sp>
      <p:sp>
        <p:nvSpPr>
          <p:cNvPr id="2" name="Arrow: Right 1">
            <a:extLst>
              <a:ext uri="{FF2B5EF4-FFF2-40B4-BE49-F238E27FC236}">
                <a16:creationId xmlns:a16="http://schemas.microsoft.com/office/drawing/2014/main" id="{496824F7-4AAE-E35A-96DF-4919B8869214}"/>
              </a:ext>
            </a:extLst>
          </p:cNvPr>
          <p:cNvSpPr/>
          <p:nvPr/>
        </p:nvSpPr>
        <p:spPr bwMode="auto">
          <a:xfrm>
            <a:off x="4174124" y="3196700"/>
            <a:ext cx="2773680" cy="1323439"/>
          </a:xfrm>
          <a:prstGeom prst="rightArrow">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5" name="TextBox 4">
            <a:extLst>
              <a:ext uri="{FF2B5EF4-FFF2-40B4-BE49-F238E27FC236}">
                <a16:creationId xmlns:a16="http://schemas.microsoft.com/office/drawing/2014/main" id="{F8661D42-162C-1162-4A40-D6E7C010524C}"/>
              </a:ext>
            </a:extLst>
          </p:cNvPr>
          <p:cNvSpPr txBox="1"/>
          <p:nvPr/>
        </p:nvSpPr>
        <p:spPr>
          <a:xfrm>
            <a:off x="8013011" y="1525588"/>
            <a:ext cx="1537600" cy="400110"/>
          </a:xfrm>
          <a:prstGeom prst="rect">
            <a:avLst/>
          </a:prstGeom>
          <a:noFill/>
        </p:spPr>
        <p:txBody>
          <a:bodyPr wrap="none" rtlCol="0">
            <a:spAutoFit/>
          </a:bodyPr>
          <a:lstStyle/>
          <a:p>
            <a:r>
              <a:rPr lang="en-GB" sz="2000" dirty="0"/>
              <a:t>Derived Data</a:t>
            </a:r>
          </a:p>
        </p:txBody>
      </p:sp>
      <p:sp>
        <p:nvSpPr>
          <p:cNvPr id="6" name="TextBox 5">
            <a:extLst>
              <a:ext uri="{FF2B5EF4-FFF2-40B4-BE49-F238E27FC236}">
                <a16:creationId xmlns:a16="http://schemas.microsoft.com/office/drawing/2014/main" id="{D6D55975-9236-8CF7-F10F-A50463DFFF3F}"/>
              </a:ext>
            </a:extLst>
          </p:cNvPr>
          <p:cNvSpPr txBox="1"/>
          <p:nvPr/>
        </p:nvSpPr>
        <p:spPr>
          <a:xfrm>
            <a:off x="7723161" y="3150534"/>
            <a:ext cx="2773680" cy="1015663"/>
          </a:xfrm>
          <a:prstGeom prst="rect">
            <a:avLst/>
          </a:prstGeom>
          <a:noFill/>
        </p:spPr>
        <p:txBody>
          <a:bodyPr wrap="square" rtlCol="0">
            <a:spAutoFit/>
          </a:bodyPr>
          <a:lstStyle/>
          <a:p>
            <a:r>
              <a:rPr lang="en-GB" sz="2000" dirty="0"/>
              <a:t>Please design 5 derived characteristics</a:t>
            </a:r>
          </a:p>
          <a:p>
            <a:r>
              <a:rPr lang="en-GB" sz="2000" dirty="0"/>
              <a:t>based upon the raw data</a:t>
            </a:r>
          </a:p>
        </p:txBody>
      </p:sp>
      <p:pic>
        <p:nvPicPr>
          <p:cNvPr id="3" name="Picture 2">
            <a:extLst>
              <a:ext uri="{FF2B5EF4-FFF2-40B4-BE49-F238E27FC236}">
                <a16:creationId xmlns:a16="http://schemas.microsoft.com/office/drawing/2014/main" id="{93A8E51E-4FA2-D43D-ADD3-B279DE860851}"/>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7" name="TextBox 6">
            <a:extLst>
              <a:ext uri="{FF2B5EF4-FFF2-40B4-BE49-F238E27FC236}">
                <a16:creationId xmlns:a16="http://schemas.microsoft.com/office/drawing/2014/main" id="{BEBBDAAB-B2D8-5AEA-7DC9-23CCB902B05E}"/>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075342069"/>
      </p:ext>
    </p:extLst>
  </p:cSld>
  <p:clrMapOvr>
    <a:masterClrMapping/>
  </p:clrMapOvr>
  <p:transition spd="med">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36622"/>
            <a:ext cx="5191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Sample Window Selection</a:t>
            </a:r>
          </a:p>
        </p:txBody>
      </p:sp>
      <p:sp>
        <p:nvSpPr>
          <p:cNvPr id="13" name="Content Placeholder 12"/>
          <p:cNvSpPr>
            <a:spLocks noGrp="1"/>
          </p:cNvSpPr>
          <p:nvPr>
            <p:ph idx="1"/>
          </p:nvPr>
        </p:nvSpPr>
        <p:spPr>
          <a:xfrm>
            <a:off x="1447801" y="1335089"/>
            <a:ext cx="9191281" cy="4665662"/>
          </a:xfrm>
        </p:spPr>
        <p:txBody>
          <a:bodyPr>
            <a:normAutofit lnSpcReduction="10000"/>
          </a:bodyPr>
          <a:lstStyle/>
          <a:p>
            <a:pPr marL="114300" lvl="1" indent="0">
              <a:buNone/>
            </a:pPr>
            <a:r>
              <a:rPr lang="en-GB" dirty="0"/>
              <a:t>Considerations for the Sample Window chosen</a:t>
            </a:r>
          </a:p>
          <a:p>
            <a:pPr lvl="1"/>
            <a:r>
              <a:rPr lang="en-GB" dirty="0"/>
              <a:t>Volumes</a:t>
            </a:r>
          </a:p>
          <a:p>
            <a:pPr lvl="2"/>
            <a:r>
              <a:rPr lang="en-GB" sz="1400" dirty="0"/>
              <a:t>Is there enough volume within the good-bad categories? Typically, scorecards require at least 750 of each</a:t>
            </a:r>
          </a:p>
          <a:p>
            <a:pPr lvl="2"/>
            <a:r>
              <a:rPr lang="en-GB" sz="1400" dirty="0"/>
              <a:t>Do sufficient volumes exist for the suggested or desired scorecard segments?</a:t>
            </a:r>
          </a:p>
          <a:p>
            <a:pPr lvl="1"/>
            <a:r>
              <a:rPr lang="en-GB" dirty="0"/>
              <a:t>Is the Sample Window representative of the ‘Going Forward’ World?</a:t>
            </a:r>
          </a:p>
          <a:p>
            <a:pPr lvl="2"/>
            <a:r>
              <a:rPr lang="en-GB" sz="1400" dirty="0"/>
              <a:t>Long Outcome Windows may be less relevant</a:t>
            </a:r>
          </a:p>
          <a:p>
            <a:pPr lvl="2"/>
            <a:r>
              <a:rPr lang="en-GB" sz="1400" dirty="0"/>
              <a:t>Have there been or expected to be changes in the portfolio?</a:t>
            </a:r>
          </a:p>
          <a:p>
            <a:pPr lvl="2"/>
            <a:r>
              <a:rPr lang="en-GB" sz="1400" dirty="0"/>
              <a:t>Are the products offered today the same as in the past? How do they differ?</a:t>
            </a:r>
          </a:p>
          <a:p>
            <a:pPr lvl="2"/>
            <a:r>
              <a:rPr lang="en-GB" sz="1400" dirty="0"/>
              <a:t>Have there been any specific marketing events that need considering?</a:t>
            </a:r>
          </a:p>
          <a:p>
            <a:pPr lvl="1"/>
            <a:r>
              <a:rPr lang="en-GB" dirty="0"/>
              <a:t>Data Availability</a:t>
            </a:r>
          </a:p>
          <a:p>
            <a:pPr lvl="2"/>
            <a:r>
              <a:rPr lang="en-GB" sz="1400" dirty="0"/>
              <a:t>Are all the characteristics available for the entire observation period?</a:t>
            </a:r>
          </a:p>
          <a:p>
            <a:pPr lvl="2"/>
            <a:r>
              <a:rPr lang="en-GB" sz="1400" dirty="0"/>
              <a:t>Is retrospective bureau data available for the observation period?</a:t>
            </a:r>
          </a:p>
          <a:p>
            <a:pPr lvl="1"/>
            <a:r>
              <a:rPr lang="en-GB" dirty="0"/>
              <a:t>Seasonality</a:t>
            </a:r>
          </a:p>
          <a:p>
            <a:pPr lvl="2"/>
            <a:r>
              <a:rPr lang="en-GB" sz="1400" dirty="0"/>
              <a:t>Do special events in the year affect the flow of the portfolio, e.g. Christmas?</a:t>
            </a:r>
          </a:p>
          <a:p>
            <a:pPr lvl="2"/>
            <a:r>
              <a:rPr lang="en-GB" sz="1400" dirty="0"/>
              <a:t>Selecting 12 month observation window help to smooth out spikes in demand or delinquency?</a:t>
            </a:r>
          </a:p>
        </p:txBody>
      </p:sp>
      <p:pic>
        <p:nvPicPr>
          <p:cNvPr id="2" name="Picture 1">
            <a:extLst>
              <a:ext uri="{FF2B5EF4-FFF2-40B4-BE49-F238E27FC236}">
                <a16:creationId xmlns:a16="http://schemas.microsoft.com/office/drawing/2014/main" id="{3F559112-DD80-4ED9-7DBF-F82982262E41}"/>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344DE6BE-5792-5765-BC47-1A7A90373E70}"/>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614052559"/>
      </p:ext>
    </p:extLst>
  </p:cSld>
  <p:clrMapOvr>
    <a:masterClrMapping/>
  </p:clrMapOvr>
  <p:transition spd="med">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8624" y="-46803"/>
            <a:ext cx="79526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Vintage Analysis – Length of the window</a:t>
            </a:r>
          </a:p>
        </p:txBody>
      </p:sp>
      <p:sp>
        <p:nvSpPr>
          <p:cNvPr id="13" name="Content Placeholder 12"/>
          <p:cNvSpPr>
            <a:spLocks noGrp="1"/>
          </p:cNvSpPr>
          <p:nvPr>
            <p:ph idx="1"/>
          </p:nvPr>
        </p:nvSpPr>
        <p:spPr>
          <a:xfrm>
            <a:off x="4646644" y="1488266"/>
            <a:ext cx="7259216" cy="4665662"/>
          </a:xfrm>
        </p:spPr>
        <p:txBody>
          <a:bodyPr/>
          <a:lstStyle/>
          <a:p>
            <a:pPr marL="514350" lvl="2" indent="0">
              <a:buNone/>
            </a:pPr>
            <a:r>
              <a:rPr lang="en-GB" dirty="0"/>
              <a:t> </a:t>
            </a:r>
            <a:endParaRPr lang="en-GB" sz="1600" dirty="0"/>
          </a:p>
        </p:txBody>
      </p:sp>
      <p:sp>
        <p:nvSpPr>
          <p:cNvPr id="6" name="Text Box 4"/>
          <p:cNvSpPr txBox="1">
            <a:spLocks noChangeArrowheads="1"/>
          </p:cNvSpPr>
          <p:nvPr/>
        </p:nvSpPr>
        <p:spPr bwMode="auto">
          <a:xfrm>
            <a:off x="8374104" y="1369200"/>
            <a:ext cx="2591988" cy="369332"/>
          </a:xfrm>
          <a:prstGeom prst="rect">
            <a:avLst/>
          </a:prstGeom>
          <a:noFill/>
          <a:ln w="9525">
            <a:noFill/>
            <a:miter lim="800000"/>
            <a:headEnd/>
            <a:tailEnd/>
          </a:ln>
          <a:effectLst/>
        </p:spPr>
        <p:txBody>
          <a:bodyPr wrap="square">
            <a:spAutoFit/>
          </a:bodyPr>
          <a:lstStyle/>
          <a:p>
            <a:pPr eaLnBrk="1" hangingPunct="1">
              <a:spcBef>
                <a:spcPct val="50000"/>
              </a:spcBef>
              <a:spcAft>
                <a:spcPct val="0"/>
              </a:spcAft>
              <a:buClr>
                <a:srgbClr val="000066"/>
              </a:buClr>
              <a:buFontTx/>
              <a:buNone/>
            </a:pPr>
            <a:r>
              <a:rPr lang="en-GB" b="1" u="sng" dirty="0">
                <a:cs typeface="Times New Roman" pitchFamily="18" charset="0"/>
              </a:rPr>
              <a:t>Vintage Report:</a:t>
            </a:r>
          </a:p>
        </p:txBody>
      </p:sp>
      <p:sp>
        <p:nvSpPr>
          <p:cNvPr id="8" name="Text Box 6"/>
          <p:cNvSpPr txBox="1">
            <a:spLocks noChangeArrowheads="1"/>
          </p:cNvSpPr>
          <p:nvPr/>
        </p:nvSpPr>
        <p:spPr bwMode="auto">
          <a:xfrm>
            <a:off x="11119205" y="2252590"/>
            <a:ext cx="1072795" cy="1384995"/>
          </a:xfrm>
          <a:prstGeom prst="rect">
            <a:avLst/>
          </a:prstGeom>
          <a:noFill/>
          <a:ln w="9525">
            <a:noFill/>
            <a:miter lim="800000"/>
            <a:headEnd/>
            <a:tailEnd/>
          </a:ln>
          <a:effectLst/>
        </p:spPr>
        <p:txBody>
          <a:bodyPr wrap="square">
            <a:spAutoFit/>
          </a:bodyPr>
          <a:lstStyle/>
          <a:p>
            <a:pPr eaLnBrk="1" hangingPunct="1">
              <a:spcBef>
                <a:spcPct val="50000"/>
              </a:spcBef>
              <a:spcAft>
                <a:spcPct val="0"/>
              </a:spcAft>
              <a:buClr>
                <a:srgbClr val="000066"/>
              </a:buClr>
              <a:buFontTx/>
              <a:buNone/>
            </a:pPr>
            <a:r>
              <a:rPr lang="en-GB" sz="1400" b="1" dirty="0">
                <a:solidFill>
                  <a:srgbClr val="010000"/>
                </a:solidFill>
                <a:cs typeface="Times New Roman" pitchFamily="18" charset="0"/>
              </a:rPr>
              <a:t>Choose period when bad rate is stable / flattens</a:t>
            </a:r>
          </a:p>
        </p:txBody>
      </p:sp>
      <p:sp>
        <p:nvSpPr>
          <p:cNvPr id="9" name="Line 7"/>
          <p:cNvSpPr>
            <a:spLocks noChangeShapeType="1"/>
          </p:cNvSpPr>
          <p:nvPr/>
        </p:nvSpPr>
        <p:spPr bwMode="auto">
          <a:xfrm flipH="1">
            <a:off x="8230105" y="2716488"/>
            <a:ext cx="287999" cy="228600"/>
          </a:xfrm>
          <a:prstGeom prst="line">
            <a:avLst/>
          </a:prstGeom>
          <a:noFill/>
          <a:ln w="9525">
            <a:solidFill>
              <a:schemeClr val="tx1"/>
            </a:solidFill>
            <a:round/>
            <a:headEnd/>
            <a:tailEnd type="triangle" w="med" len="med"/>
          </a:ln>
          <a:effectLst/>
        </p:spPr>
        <p:txBody>
          <a:bodyPr/>
          <a:lstStyle/>
          <a:p>
            <a:endParaRPr lang="en-US"/>
          </a:p>
        </p:txBody>
      </p:sp>
      <p:pic>
        <p:nvPicPr>
          <p:cNvPr id="12" name="Picture 9"/>
          <p:cNvPicPr>
            <a:picLocks noChangeAspect="1" noChangeArrowheads="1"/>
          </p:cNvPicPr>
          <p:nvPr/>
        </p:nvPicPr>
        <p:blipFill>
          <a:blip r:embed="rId3"/>
          <a:srcRect/>
          <a:stretch>
            <a:fillRect/>
          </a:stretch>
        </p:blipFill>
        <p:spPr bwMode="auto">
          <a:xfrm>
            <a:off x="6214188" y="2044976"/>
            <a:ext cx="4905016" cy="3509962"/>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3947A2F6-ACDD-5CFC-1961-63E91A735F4C}"/>
              </a:ext>
            </a:extLst>
          </p:cNvPr>
          <p:cNvPicPr>
            <a:picLocks noChangeAspect="1"/>
          </p:cNvPicPr>
          <p:nvPr/>
        </p:nvPicPr>
        <p:blipFill>
          <a:blip r:embed="rId4"/>
          <a:stretch>
            <a:fillRect/>
          </a:stretch>
        </p:blipFill>
        <p:spPr>
          <a:xfrm>
            <a:off x="434396" y="2066938"/>
            <a:ext cx="5288012" cy="3989226"/>
          </a:xfrm>
          <a:prstGeom prst="rect">
            <a:avLst/>
          </a:prstGeom>
        </p:spPr>
      </p:pic>
      <p:sp>
        <p:nvSpPr>
          <p:cNvPr id="3" name="Text Box 4">
            <a:extLst>
              <a:ext uri="{FF2B5EF4-FFF2-40B4-BE49-F238E27FC236}">
                <a16:creationId xmlns:a16="http://schemas.microsoft.com/office/drawing/2014/main" id="{040C4D81-7698-F292-7E06-49B9B69B155B}"/>
              </a:ext>
            </a:extLst>
          </p:cNvPr>
          <p:cNvSpPr txBox="1">
            <a:spLocks noChangeArrowheads="1"/>
          </p:cNvSpPr>
          <p:nvPr/>
        </p:nvSpPr>
        <p:spPr bwMode="auto">
          <a:xfrm>
            <a:off x="1486920" y="1303600"/>
            <a:ext cx="2591988" cy="369332"/>
          </a:xfrm>
          <a:prstGeom prst="rect">
            <a:avLst/>
          </a:prstGeom>
          <a:noFill/>
          <a:ln w="9525">
            <a:noFill/>
            <a:miter lim="800000"/>
            <a:headEnd/>
            <a:tailEnd/>
          </a:ln>
          <a:effectLst/>
        </p:spPr>
        <p:txBody>
          <a:bodyPr wrap="square">
            <a:spAutoFit/>
          </a:bodyPr>
          <a:lstStyle/>
          <a:p>
            <a:pPr eaLnBrk="1" hangingPunct="1">
              <a:spcBef>
                <a:spcPct val="50000"/>
              </a:spcBef>
              <a:spcAft>
                <a:spcPct val="0"/>
              </a:spcAft>
              <a:buClr>
                <a:srgbClr val="000066"/>
              </a:buClr>
              <a:buFontTx/>
              <a:buNone/>
            </a:pPr>
            <a:r>
              <a:rPr lang="en-GB" b="1" u="sng" dirty="0">
                <a:cs typeface="Times New Roman" pitchFamily="18" charset="0"/>
              </a:rPr>
              <a:t>Time to Bad Analysis:</a:t>
            </a:r>
          </a:p>
        </p:txBody>
      </p:sp>
      <p:pic>
        <p:nvPicPr>
          <p:cNvPr id="5" name="Picture 4">
            <a:extLst>
              <a:ext uri="{FF2B5EF4-FFF2-40B4-BE49-F238E27FC236}">
                <a16:creationId xmlns:a16="http://schemas.microsoft.com/office/drawing/2014/main" id="{5B015268-FE47-8FE7-5DD8-252DE2D53214}"/>
              </a:ext>
            </a:extLst>
          </p:cNvPr>
          <p:cNvPicPr/>
          <p:nvPr/>
        </p:nvPicPr>
        <p:blipFill>
          <a:blip r:embed="rId5"/>
          <a:srcRect/>
          <a:stretch>
            <a:fillRect/>
          </a:stretch>
        </p:blipFill>
        <p:spPr>
          <a:xfrm>
            <a:off x="11073526" y="6020554"/>
            <a:ext cx="1118474" cy="837446"/>
          </a:xfrm>
          <a:prstGeom prst="rect">
            <a:avLst/>
          </a:prstGeom>
          <a:noFill/>
          <a:ln>
            <a:noFill/>
            <a:prstDash/>
          </a:ln>
        </p:spPr>
      </p:pic>
      <p:sp>
        <p:nvSpPr>
          <p:cNvPr id="7" name="Rectangle 5"/>
          <p:cNvSpPr>
            <a:spLocks noChangeArrowheads="1"/>
          </p:cNvSpPr>
          <p:nvPr/>
        </p:nvSpPr>
        <p:spPr bwMode="auto">
          <a:xfrm>
            <a:off x="5901909" y="5716863"/>
            <a:ext cx="5529573" cy="762000"/>
          </a:xfrm>
          <a:prstGeom prst="rect">
            <a:avLst/>
          </a:prstGeom>
          <a:solidFill>
            <a:srgbClr val="F1F0E7"/>
          </a:solidFill>
          <a:ln w="12700">
            <a:solidFill>
              <a:schemeClr val="tx1"/>
            </a:solidFill>
            <a:miter lim="800000"/>
            <a:headEnd/>
            <a:tailEnd/>
          </a:ln>
          <a:effectLst/>
        </p:spPr>
        <p:txBody>
          <a:bodyPr/>
          <a:lstStyle/>
          <a:p>
            <a:pPr eaLnBrk="1" hangingPunct="1">
              <a:lnSpc>
                <a:spcPct val="100000"/>
              </a:lnSpc>
              <a:spcBef>
                <a:spcPct val="0"/>
              </a:spcBef>
              <a:spcAft>
                <a:spcPct val="0"/>
              </a:spcAft>
              <a:buFontTx/>
              <a:buNone/>
            </a:pPr>
            <a:r>
              <a:rPr lang="en-US" b="1"/>
              <a:t>Examination of the Bad Rate over time will identify the exposure required for the outcome period</a:t>
            </a:r>
            <a:endParaRPr lang="en-GB" b="1"/>
          </a:p>
        </p:txBody>
      </p:sp>
      <p:sp>
        <p:nvSpPr>
          <p:cNvPr id="10" name="TextBox 9">
            <a:extLst>
              <a:ext uri="{FF2B5EF4-FFF2-40B4-BE49-F238E27FC236}">
                <a16:creationId xmlns:a16="http://schemas.microsoft.com/office/drawing/2014/main" id="{8CFED940-DDCC-D8E1-24E6-9750D0FBEC56}"/>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152281505"/>
      </p:ext>
    </p:extLst>
  </p:cSld>
  <p:clrMapOvr>
    <a:masterClrMapping/>
  </p:clrMapOvr>
  <p:transition spd="med">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41103" y="0"/>
            <a:ext cx="89421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Roll-Rate Analysis – Confirming Good-Bad </a:t>
            </a:r>
            <a:r>
              <a:rPr lang="en-PH" altLang="en-US" sz="3600" dirty="0" err="1"/>
              <a:t>Def</a:t>
            </a:r>
            <a:endParaRPr lang="en-PH" altLang="en-US" sz="3600" dirty="0"/>
          </a:p>
        </p:txBody>
      </p:sp>
      <p:sp>
        <p:nvSpPr>
          <p:cNvPr id="13" name="Content Placeholder 12"/>
          <p:cNvSpPr>
            <a:spLocks noGrp="1"/>
          </p:cNvSpPr>
          <p:nvPr>
            <p:ph idx="1"/>
          </p:nvPr>
        </p:nvSpPr>
        <p:spPr>
          <a:xfrm>
            <a:off x="1447801" y="1525588"/>
            <a:ext cx="9191281" cy="4665662"/>
          </a:xfrm>
        </p:spPr>
        <p:txBody>
          <a:bodyPr/>
          <a:lstStyle/>
          <a:p>
            <a:pPr marL="514350" lvl="2" indent="0">
              <a:buNone/>
            </a:pPr>
            <a:r>
              <a:rPr lang="en-GB" dirty="0"/>
              <a:t> </a:t>
            </a:r>
            <a:endParaRPr lang="en-GB" sz="1600" dirty="0"/>
          </a:p>
        </p:txBody>
      </p:sp>
      <p:sp>
        <p:nvSpPr>
          <p:cNvPr id="6" name="Rectangle 2"/>
          <p:cNvSpPr txBox="1">
            <a:spLocks noChangeArrowheads="1"/>
          </p:cNvSpPr>
          <p:nvPr/>
        </p:nvSpPr>
        <p:spPr bwMode="auto">
          <a:xfrm>
            <a:off x="1573093" y="1714018"/>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50000"/>
              </a:spcAft>
              <a:buChar char="•"/>
              <a:defRPr sz="2000" b="1">
                <a:solidFill>
                  <a:srgbClr val="808080"/>
                </a:solidFill>
                <a:latin typeface="+mn-lt"/>
                <a:ea typeface="+mn-ea"/>
                <a:cs typeface="+mn-cs"/>
              </a:defRPr>
            </a:lvl1pPr>
            <a:lvl2pPr marL="400050" indent="-285750" algn="l" rtl="0" eaLnBrk="0" fontAlgn="base" hangingPunct="0">
              <a:lnSpc>
                <a:spcPct val="90000"/>
              </a:lnSpc>
              <a:spcBef>
                <a:spcPct val="20000"/>
              </a:spcBef>
              <a:spcAft>
                <a:spcPct val="25000"/>
              </a:spcAft>
              <a:buSzPct val="50000"/>
              <a:buFont typeface="Monotype Sorts" pitchFamily="2" charset="2"/>
              <a:buChar char="n"/>
              <a:defRPr sz="2000">
                <a:solidFill>
                  <a:srgbClr val="808080"/>
                </a:solidFill>
                <a:latin typeface="+mn-lt"/>
              </a:defRPr>
            </a:lvl2pPr>
            <a:lvl3pPr marL="742950" indent="-228600" algn="l" rtl="0" eaLnBrk="0" fontAlgn="base" hangingPunct="0">
              <a:lnSpc>
                <a:spcPct val="90000"/>
              </a:lnSpc>
              <a:spcBef>
                <a:spcPct val="20000"/>
              </a:spcBef>
              <a:spcAft>
                <a:spcPct val="25000"/>
              </a:spcAft>
              <a:buSzPct val="50000"/>
              <a:buFont typeface="Wingdings" panose="05000000000000000000" pitchFamily="2" charset="2"/>
              <a:buChar char="u"/>
              <a:defRPr sz="2000">
                <a:solidFill>
                  <a:srgbClr val="808080"/>
                </a:solidFill>
                <a:latin typeface="+mn-lt"/>
              </a:defRPr>
            </a:lvl3pPr>
            <a:lvl4pPr marL="1085850" indent="-228600" algn="l" rtl="0" eaLnBrk="0" fontAlgn="base" hangingPunct="0">
              <a:lnSpc>
                <a:spcPct val="90000"/>
              </a:lnSpc>
              <a:spcBef>
                <a:spcPct val="20000"/>
              </a:spcBef>
              <a:spcAft>
                <a:spcPct val="25000"/>
              </a:spcAft>
              <a:buSzPct val="70000"/>
              <a:buFont typeface="Wingdings 3" panose="05040102010807070707" pitchFamily="18" charset="2"/>
              <a:buChar char="}"/>
              <a:defRPr sz="2000">
                <a:solidFill>
                  <a:srgbClr val="808080"/>
                </a:solidFill>
                <a:latin typeface="+mn-lt"/>
              </a:defRPr>
            </a:lvl4pPr>
            <a:lvl5pPr marL="1428750" indent="-228600" algn="l" rtl="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mn-lt"/>
              </a:defRPr>
            </a:lvl5pPr>
            <a:lvl6pPr marL="1885950" indent="-228600" algn="l" rtl="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mn-lt"/>
              </a:defRPr>
            </a:lvl6pPr>
            <a:lvl7pPr marL="2343150" indent="-228600" algn="l" rtl="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mn-lt"/>
              </a:defRPr>
            </a:lvl7pPr>
            <a:lvl8pPr marL="2800350" indent="-228600" algn="l" rtl="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mn-lt"/>
              </a:defRPr>
            </a:lvl8pPr>
            <a:lvl9pPr marL="3257550" indent="-228600" algn="l" rtl="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mn-lt"/>
              </a:defRPr>
            </a:lvl9pPr>
          </a:lstStyle>
          <a:p>
            <a:pPr>
              <a:buFont typeface="Wingdings" pitchFamily="2" charset="2"/>
              <a:buNone/>
            </a:pPr>
            <a:r>
              <a:rPr lang="en-US" kern="0"/>
              <a:t>Example Roll-Rate Analysis:</a:t>
            </a:r>
            <a:endParaRPr lang="en-AU" kern="0"/>
          </a:p>
        </p:txBody>
      </p:sp>
      <p:pic>
        <p:nvPicPr>
          <p:cNvPr id="7" name="Picture 3"/>
          <p:cNvPicPr>
            <a:picLocks noChangeAspect="1" noChangeArrowheads="1"/>
          </p:cNvPicPr>
          <p:nvPr/>
        </p:nvPicPr>
        <p:blipFill>
          <a:blip r:embed="rId3"/>
          <a:srcRect/>
          <a:stretch>
            <a:fillRect/>
          </a:stretch>
        </p:blipFill>
        <p:spPr bwMode="auto">
          <a:xfrm>
            <a:off x="1361955" y="2247420"/>
            <a:ext cx="9144000" cy="3535363"/>
          </a:xfrm>
          <a:prstGeom prst="rect">
            <a:avLst/>
          </a:prstGeom>
          <a:noFill/>
          <a:ln w="9525">
            <a:noFill/>
            <a:miter lim="800000"/>
            <a:headEnd/>
            <a:tailEnd/>
          </a:ln>
          <a:effectLst/>
        </p:spPr>
      </p:pic>
      <p:sp>
        <p:nvSpPr>
          <p:cNvPr id="2" name="Oval 1">
            <a:extLst>
              <a:ext uri="{FF2B5EF4-FFF2-40B4-BE49-F238E27FC236}">
                <a16:creationId xmlns:a16="http://schemas.microsoft.com/office/drawing/2014/main" id="{C2EA4E1A-43FC-9F7F-7559-53C596AF3E2A}"/>
              </a:ext>
            </a:extLst>
          </p:cNvPr>
          <p:cNvSpPr/>
          <p:nvPr/>
        </p:nvSpPr>
        <p:spPr>
          <a:xfrm>
            <a:off x="2407297" y="2808514"/>
            <a:ext cx="1231642" cy="142758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0FC8B278-00E3-FFF6-BE1C-06B5183B1B21}"/>
              </a:ext>
            </a:extLst>
          </p:cNvPr>
          <p:cNvSpPr/>
          <p:nvPr/>
        </p:nvSpPr>
        <p:spPr>
          <a:xfrm>
            <a:off x="5816081" y="4618620"/>
            <a:ext cx="1611086" cy="124036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4A43FD7-1655-3554-5791-380B2C9564D1}"/>
              </a:ext>
            </a:extLst>
          </p:cNvPr>
          <p:cNvPicPr/>
          <p:nvPr/>
        </p:nvPicPr>
        <p:blipFill>
          <a:blip r:embed="rId4"/>
          <a:srcRect/>
          <a:stretch>
            <a:fillRect/>
          </a:stretch>
        </p:blipFill>
        <p:spPr>
          <a:xfrm>
            <a:off x="11073526" y="6020554"/>
            <a:ext cx="1118474" cy="837446"/>
          </a:xfrm>
          <a:prstGeom prst="rect">
            <a:avLst/>
          </a:prstGeom>
          <a:noFill/>
          <a:ln>
            <a:noFill/>
            <a:prstDash/>
          </a:ln>
        </p:spPr>
      </p:pic>
      <p:sp>
        <p:nvSpPr>
          <p:cNvPr id="8" name="TextBox 7">
            <a:extLst>
              <a:ext uri="{FF2B5EF4-FFF2-40B4-BE49-F238E27FC236}">
                <a16:creationId xmlns:a16="http://schemas.microsoft.com/office/drawing/2014/main" id="{B5C07E85-CF39-4B8E-9189-15F03EF9E268}"/>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4206179691"/>
      </p:ext>
    </p:extLst>
  </p:cSld>
  <p:clrMapOvr>
    <a:masterClrMapping/>
  </p:clrMapOvr>
  <p:transition spd="med">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2CF2B1-EFBB-4C95-C08A-ECDD7A7474BC}"/>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2" name="Title 1">
            <a:extLst>
              <a:ext uri="{FF2B5EF4-FFF2-40B4-BE49-F238E27FC236}">
                <a16:creationId xmlns:a16="http://schemas.microsoft.com/office/drawing/2014/main" id="{F3751357-63FD-687B-755B-0934D5C4E95F}"/>
              </a:ext>
            </a:extLst>
          </p:cNvPr>
          <p:cNvSpPr>
            <a:spLocks noGrp="1"/>
          </p:cNvSpPr>
          <p:nvPr>
            <p:ph type="title"/>
          </p:nvPr>
        </p:nvSpPr>
        <p:spPr>
          <a:xfrm>
            <a:off x="0" y="1"/>
            <a:ext cx="3733800" cy="707572"/>
          </a:xfrm>
        </p:spPr>
        <p:txBody>
          <a:bodyPr/>
          <a:lstStyle/>
          <a:p>
            <a:r>
              <a:rPr lang="en-GB" dirty="0">
                <a:solidFill>
                  <a:schemeClr val="tx1"/>
                </a:solidFill>
              </a:rPr>
              <a:t>Why Segment?</a:t>
            </a:r>
          </a:p>
        </p:txBody>
      </p:sp>
      <p:sp>
        <p:nvSpPr>
          <p:cNvPr id="3" name="Content Placeholder 2">
            <a:extLst>
              <a:ext uri="{FF2B5EF4-FFF2-40B4-BE49-F238E27FC236}">
                <a16:creationId xmlns:a16="http://schemas.microsoft.com/office/drawing/2014/main" id="{818A2CC5-6DD8-2EDE-CAE5-EEF629581106}"/>
              </a:ext>
            </a:extLst>
          </p:cNvPr>
          <p:cNvSpPr>
            <a:spLocks noGrp="1"/>
          </p:cNvSpPr>
          <p:nvPr>
            <p:ph idx="1"/>
          </p:nvPr>
        </p:nvSpPr>
        <p:spPr>
          <a:xfrm>
            <a:off x="446312" y="1325563"/>
            <a:ext cx="5116286" cy="5693228"/>
          </a:xfrm>
        </p:spPr>
        <p:txBody>
          <a:bodyPr>
            <a:normAutofit/>
          </a:bodyPr>
          <a:lstStyle/>
          <a:p>
            <a:r>
              <a:rPr lang="en-GB" sz="2000" i="0" dirty="0">
                <a:solidFill>
                  <a:schemeClr val="tx1"/>
                </a:solidFill>
                <a:effectLst/>
                <a:latin typeface="Söhne"/>
              </a:rPr>
              <a:t>Diverse Customer Profiles</a:t>
            </a:r>
          </a:p>
          <a:p>
            <a:r>
              <a:rPr lang="en-GB" sz="2000" i="0" dirty="0">
                <a:solidFill>
                  <a:schemeClr val="tx1"/>
                </a:solidFill>
                <a:effectLst/>
                <a:latin typeface="Söhne"/>
              </a:rPr>
              <a:t>Improved Accuracy</a:t>
            </a:r>
            <a:endParaRPr lang="en-GB" sz="2000" dirty="0">
              <a:solidFill>
                <a:schemeClr val="tx1"/>
              </a:solidFill>
              <a:latin typeface="Söhne"/>
            </a:endParaRPr>
          </a:p>
          <a:p>
            <a:pPr lvl="1"/>
            <a:r>
              <a:rPr lang="en-GB" sz="1200" b="0" i="0" dirty="0">
                <a:effectLst/>
                <a:latin typeface="Söhne"/>
              </a:rPr>
              <a:t>Segmentation enhances the accuracy of risk assessment by accounting for nuances within each customer segment, reducing the likelihood of misclassification.</a:t>
            </a:r>
          </a:p>
          <a:p>
            <a:r>
              <a:rPr lang="en-GB" sz="2000" dirty="0">
                <a:solidFill>
                  <a:schemeClr val="tx1"/>
                </a:solidFill>
                <a:latin typeface="Söhne"/>
              </a:rPr>
              <a:t>Key Reasons for Segmentation</a:t>
            </a:r>
          </a:p>
          <a:p>
            <a:pPr lvl="1"/>
            <a:r>
              <a:rPr lang="en-GB" sz="1200" b="1" i="0" dirty="0">
                <a:effectLst/>
                <a:latin typeface="Söhne"/>
              </a:rPr>
              <a:t>Risk Differentiation – </a:t>
            </a:r>
            <a:r>
              <a:rPr lang="en-GB" sz="1050" dirty="0">
                <a:latin typeface="Söhne"/>
              </a:rPr>
              <a:t>there are differences within the risk profiles associated with differing segments</a:t>
            </a:r>
          </a:p>
          <a:p>
            <a:pPr lvl="1"/>
            <a:r>
              <a:rPr lang="en-GB" sz="1200" b="1" i="0" dirty="0">
                <a:effectLst/>
                <a:latin typeface="Söhne"/>
              </a:rPr>
              <a:t>Customized Strategies – </a:t>
            </a:r>
            <a:r>
              <a:rPr lang="en-GB" sz="1050" dirty="0">
                <a:latin typeface="Söhne"/>
              </a:rPr>
              <a:t>segmentation gives the ability to</a:t>
            </a:r>
            <a:r>
              <a:rPr lang="en-GB" sz="1200" b="1" i="0" dirty="0">
                <a:effectLst/>
                <a:latin typeface="Söhne"/>
              </a:rPr>
              <a:t> </a:t>
            </a:r>
            <a:r>
              <a:rPr lang="en-GB" sz="1050" b="0" i="0" dirty="0">
                <a:effectLst/>
                <a:latin typeface="Söhne"/>
              </a:rPr>
              <a:t>tailor risk management strategies to each segment, optimizing resource allocation and improving overall risk outcomes</a:t>
            </a:r>
            <a:endParaRPr lang="en-GB" sz="1200" b="1" i="0" dirty="0">
              <a:effectLst/>
              <a:latin typeface="Söhne"/>
            </a:endParaRPr>
          </a:p>
          <a:p>
            <a:pPr lvl="1"/>
            <a:r>
              <a:rPr lang="en-GB" sz="1200" b="1" dirty="0">
                <a:latin typeface="Söhne"/>
              </a:rPr>
              <a:t>Adaptive Modelling - </a:t>
            </a:r>
            <a:r>
              <a:rPr lang="en-GB" sz="1200" b="0" i="0" dirty="0">
                <a:effectLst/>
                <a:latin typeface="Söhne"/>
              </a:rPr>
              <a:t>segmentation allows for adaptive </a:t>
            </a:r>
            <a:r>
              <a:rPr lang="en-GB" sz="1200" b="0" i="0" dirty="0" err="1">
                <a:effectLst/>
                <a:latin typeface="Söhne"/>
              </a:rPr>
              <a:t>modeling</a:t>
            </a:r>
            <a:r>
              <a:rPr lang="en-GB" sz="1200" b="0" i="0" dirty="0">
                <a:effectLst/>
                <a:latin typeface="Söhne"/>
              </a:rPr>
              <a:t>, ensuring that risk assessments remain relevant and effective in dynamic retail environments</a:t>
            </a:r>
          </a:p>
          <a:p>
            <a:pPr lvl="1"/>
            <a:r>
              <a:rPr lang="en-GB" sz="2000" dirty="0">
                <a:solidFill>
                  <a:schemeClr val="tx1"/>
                </a:solidFill>
                <a:latin typeface="Söhne"/>
              </a:rPr>
              <a:t>Implementation Challenges </a:t>
            </a:r>
            <a:r>
              <a:rPr lang="en-GB" sz="1200" dirty="0">
                <a:latin typeface="Söhne"/>
              </a:rPr>
              <a:t>– segmentation allows for differing data by segment to be assessed</a:t>
            </a:r>
          </a:p>
          <a:p>
            <a:r>
              <a:rPr lang="en-GB" sz="2000" dirty="0">
                <a:solidFill>
                  <a:schemeClr val="tx1"/>
                </a:solidFill>
                <a:latin typeface="Söhne"/>
              </a:rPr>
              <a:t>Increased Model Complexity – </a:t>
            </a:r>
            <a:r>
              <a:rPr lang="en-GB" sz="1200" dirty="0">
                <a:solidFill>
                  <a:schemeClr val="tx1"/>
                </a:solidFill>
                <a:latin typeface="Söhne"/>
              </a:rPr>
              <a:t>segmentation may add model risk into the process </a:t>
            </a:r>
          </a:p>
        </p:txBody>
      </p:sp>
      <p:grpSp>
        <p:nvGrpSpPr>
          <p:cNvPr id="11" name="Group 10">
            <a:extLst>
              <a:ext uri="{FF2B5EF4-FFF2-40B4-BE49-F238E27FC236}">
                <a16:creationId xmlns:a16="http://schemas.microsoft.com/office/drawing/2014/main" id="{BAE1DCA9-AF9F-1230-8A2F-6A0B9CF3A803}"/>
              </a:ext>
            </a:extLst>
          </p:cNvPr>
          <p:cNvGrpSpPr/>
          <p:nvPr/>
        </p:nvGrpSpPr>
        <p:grpSpPr>
          <a:xfrm>
            <a:off x="8338457" y="315685"/>
            <a:ext cx="2198915" cy="1992086"/>
            <a:chOff x="8338457" y="315685"/>
            <a:chExt cx="2198915" cy="1992086"/>
          </a:xfrm>
        </p:grpSpPr>
        <p:sp>
          <p:nvSpPr>
            <p:cNvPr id="4" name="Rectangle: Rounded Corners 3">
              <a:extLst>
                <a:ext uri="{FF2B5EF4-FFF2-40B4-BE49-F238E27FC236}">
                  <a16:creationId xmlns:a16="http://schemas.microsoft.com/office/drawing/2014/main" id="{D5520F71-8F03-1D18-C7A7-FE68CF4B3151}"/>
                </a:ext>
              </a:extLst>
            </p:cNvPr>
            <p:cNvSpPr/>
            <p:nvPr/>
          </p:nvSpPr>
          <p:spPr>
            <a:xfrm>
              <a:off x="8338457" y="315685"/>
              <a:ext cx="2198915" cy="7075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App Pop</a:t>
              </a:r>
            </a:p>
          </p:txBody>
        </p:sp>
        <p:sp>
          <p:nvSpPr>
            <p:cNvPr id="5" name="Oval 4">
              <a:extLst>
                <a:ext uri="{FF2B5EF4-FFF2-40B4-BE49-F238E27FC236}">
                  <a16:creationId xmlns:a16="http://schemas.microsoft.com/office/drawing/2014/main" id="{1BAED4A9-C60D-694E-FAF9-53D82A23DD61}"/>
                </a:ext>
              </a:extLst>
            </p:cNvPr>
            <p:cNvSpPr/>
            <p:nvPr/>
          </p:nvSpPr>
          <p:spPr>
            <a:xfrm>
              <a:off x="8577943" y="1632856"/>
              <a:ext cx="631371" cy="6749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salary</a:t>
              </a:r>
            </a:p>
          </p:txBody>
        </p:sp>
        <p:sp>
          <p:nvSpPr>
            <p:cNvPr id="6" name="Oval 5">
              <a:extLst>
                <a:ext uri="{FF2B5EF4-FFF2-40B4-BE49-F238E27FC236}">
                  <a16:creationId xmlns:a16="http://schemas.microsoft.com/office/drawing/2014/main" id="{13ED0027-0F06-A11C-F04F-71E999C619D7}"/>
                </a:ext>
              </a:extLst>
            </p:cNvPr>
            <p:cNvSpPr/>
            <p:nvPr/>
          </p:nvSpPr>
          <p:spPr>
            <a:xfrm>
              <a:off x="9786257" y="1632856"/>
              <a:ext cx="631371" cy="6749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Non-salary</a:t>
              </a:r>
            </a:p>
          </p:txBody>
        </p:sp>
        <p:cxnSp>
          <p:nvCxnSpPr>
            <p:cNvPr id="8" name="Straight Arrow Connector 7">
              <a:extLst>
                <a:ext uri="{FF2B5EF4-FFF2-40B4-BE49-F238E27FC236}">
                  <a16:creationId xmlns:a16="http://schemas.microsoft.com/office/drawing/2014/main" id="{E0DBCEDA-B6D6-47A8-F7CB-F028E90DFFF1}"/>
                </a:ext>
              </a:extLst>
            </p:cNvPr>
            <p:cNvCxnSpPr>
              <a:stCxn id="4" idx="2"/>
              <a:endCxn id="5" idx="0"/>
            </p:cNvCxnSpPr>
            <p:nvPr/>
          </p:nvCxnSpPr>
          <p:spPr>
            <a:xfrm flipH="1">
              <a:off x="8893629" y="1023257"/>
              <a:ext cx="544286" cy="609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8972D77-89AF-5269-58B2-94B33E2EACA6}"/>
                </a:ext>
              </a:extLst>
            </p:cNvPr>
            <p:cNvCxnSpPr>
              <a:stCxn id="4" idx="2"/>
              <a:endCxn id="6" idx="0"/>
            </p:cNvCxnSpPr>
            <p:nvPr/>
          </p:nvCxnSpPr>
          <p:spPr>
            <a:xfrm>
              <a:off x="9437915" y="1023257"/>
              <a:ext cx="664028" cy="609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DE857BF-4460-7385-6F94-0CA1089FD1D9}"/>
              </a:ext>
            </a:extLst>
          </p:cNvPr>
          <p:cNvGrpSpPr/>
          <p:nvPr/>
        </p:nvGrpSpPr>
        <p:grpSpPr>
          <a:xfrm>
            <a:off x="8338456" y="3058885"/>
            <a:ext cx="2198915" cy="1992086"/>
            <a:chOff x="8338457" y="315685"/>
            <a:chExt cx="2198915" cy="1992086"/>
          </a:xfrm>
        </p:grpSpPr>
        <p:sp>
          <p:nvSpPr>
            <p:cNvPr id="13" name="Rectangle: Rounded Corners 12">
              <a:extLst>
                <a:ext uri="{FF2B5EF4-FFF2-40B4-BE49-F238E27FC236}">
                  <a16:creationId xmlns:a16="http://schemas.microsoft.com/office/drawing/2014/main" id="{ADB5AE55-7895-15E8-258F-E2C073FFB243}"/>
                </a:ext>
              </a:extLst>
            </p:cNvPr>
            <p:cNvSpPr/>
            <p:nvPr/>
          </p:nvSpPr>
          <p:spPr>
            <a:xfrm>
              <a:off x="8338457" y="315685"/>
              <a:ext cx="2198915" cy="7075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Existing Book</a:t>
              </a:r>
            </a:p>
          </p:txBody>
        </p:sp>
        <p:sp>
          <p:nvSpPr>
            <p:cNvPr id="14" name="Oval 13">
              <a:extLst>
                <a:ext uri="{FF2B5EF4-FFF2-40B4-BE49-F238E27FC236}">
                  <a16:creationId xmlns:a16="http://schemas.microsoft.com/office/drawing/2014/main" id="{3778CD35-AA65-9927-CB43-7D7DFFFF8DDE}"/>
                </a:ext>
              </a:extLst>
            </p:cNvPr>
            <p:cNvSpPr/>
            <p:nvPr/>
          </p:nvSpPr>
          <p:spPr>
            <a:xfrm>
              <a:off x="8577943" y="1632856"/>
              <a:ext cx="631371" cy="6749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Clean last 12 </a:t>
              </a:r>
              <a:r>
                <a:rPr lang="en-GB" sz="800" dirty="0" err="1"/>
                <a:t>mths</a:t>
              </a:r>
              <a:endParaRPr lang="en-GB" sz="800" dirty="0"/>
            </a:p>
          </p:txBody>
        </p:sp>
        <p:sp>
          <p:nvSpPr>
            <p:cNvPr id="15" name="Oval 14">
              <a:extLst>
                <a:ext uri="{FF2B5EF4-FFF2-40B4-BE49-F238E27FC236}">
                  <a16:creationId xmlns:a16="http://schemas.microsoft.com/office/drawing/2014/main" id="{2D83E237-7BD6-7E4C-70CD-52EE2029226E}"/>
                </a:ext>
              </a:extLst>
            </p:cNvPr>
            <p:cNvSpPr/>
            <p:nvPr/>
          </p:nvSpPr>
          <p:spPr>
            <a:xfrm>
              <a:off x="9786257" y="1632856"/>
              <a:ext cx="631371" cy="6749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Dirty</a:t>
              </a:r>
            </a:p>
          </p:txBody>
        </p:sp>
        <p:cxnSp>
          <p:nvCxnSpPr>
            <p:cNvPr id="16" name="Straight Arrow Connector 15">
              <a:extLst>
                <a:ext uri="{FF2B5EF4-FFF2-40B4-BE49-F238E27FC236}">
                  <a16:creationId xmlns:a16="http://schemas.microsoft.com/office/drawing/2014/main" id="{35DF1FE9-5BAA-0F4C-C57E-D45EFC81F3DC}"/>
                </a:ext>
              </a:extLst>
            </p:cNvPr>
            <p:cNvCxnSpPr>
              <a:stCxn id="13" idx="2"/>
              <a:endCxn id="14" idx="0"/>
            </p:cNvCxnSpPr>
            <p:nvPr/>
          </p:nvCxnSpPr>
          <p:spPr>
            <a:xfrm flipH="1">
              <a:off x="8893629" y="1023257"/>
              <a:ext cx="544286" cy="609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06BBBB4-69D9-27C1-D7D0-C5ACC0B1CC1A}"/>
                </a:ext>
              </a:extLst>
            </p:cNvPr>
            <p:cNvCxnSpPr>
              <a:stCxn id="13" idx="2"/>
              <a:endCxn id="15" idx="0"/>
            </p:cNvCxnSpPr>
            <p:nvPr/>
          </p:nvCxnSpPr>
          <p:spPr>
            <a:xfrm>
              <a:off x="9437915" y="1023257"/>
              <a:ext cx="664028" cy="609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4F24C12A-D690-BA66-F007-40159B0EA973}"/>
              </a:ext>
            </a:extLst>
          </p:cNvPr>
          <p:cNvSpPr/>
          <p:nvPr/>
        </p:nvSpPr>
        <p:spPr>
          <a:xfrm>
            <a:off x="9035140" y="5834741"/>
            <a:ext cx="631371" cy="6749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Curr</a:t>
            </a:r>
          </a:p>
        </p:txBody>
      </p:sp>
      <p:sp>
        <p:nvSpPr>
          <p:cNvPr id="27" name="Oval 26">
            <a:extLst>
              <a:ext uri="{FF2B5EF4-FFF2-40B4-BE49-F238E27FC236}">
                <a16:creationId xmlns:a16="http://schemas.microsoft.com/office/drawing/2014/main" id="{FCE3C0E9-729F-61B2-E444-819B6ABD558E}"/>
              </a:ext>
            </a:extLst>
          </p:cNvPr>
          <p:cNvSpPr/>
          <p:nvPr/>
        </p:nvSpPr>
        <p:spPr>
          <a:xfrm>
            <a:off x="9884227" y="5802085"/>
            <a:ext cx="631371" cy="6749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&lt; 60 </a:t>
            </a:r>
            <a:r>
              <a:rPr lang="en-GB" sz="800" dirty="0" err="1"/>
              <a:t>dpd</a:t>
            </a:r>
            <a:endParaRPr lang="en-GB" sz="800" dirty="0"/>
          </a:p>
        </p:txBody>
      </p:sp>
      <p:sp>
        <p:nvSpPr>
          <p:cNvPr id="28" name="Oval 27">
            <a:extLst>
              <a:ext uri="{FF2B5EF4-FFF2-40B4-BE49-F238E27FC236}">
                <a16:creationId xmlns:a16="http://schemas.microsoft.com/office/drawing/2014/main" id="{CD9A25E9-02E4-8E36-8DA3-E7FAD9EA0A75}"/>
              </a:ext>
            </a:extLst>
          </p:cNvPr>
          <p:cNvSpPr/>
          <p:nvPr/>
        </p:nvSpPr>
        <p:spPr>
          <a:xfrm>
            <a:off x="10733314" y="5834740"/>
            <a:ext cx="631371" cy="6749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Pay Pred</a:t>
            </a:r>
          </a:p>
        </p:txBody>
      </p:sp>
      <p:cxnSp>
        <p:nvCxnSpPr>
          <p:cNvPr id="30" name="Straight Arrow Connector 29">
            <a:extLst>
              <a:ext uri="{FF2B5EF4-FFF2-40B4-BE49-F238E27FC236}">
                <a16:creationId xmlns:a16="http://schemas.microsoft.com/office/drawing/2014/main" id="{863DC979-98A6-39FE-3371-71A277CD945B}"/>
              </a:ext>
            </a:extLst>
          </p:cNvPr>
          <p:cNvCxnSpPr>
            <a:stCxn id="15" idx="4"/>
            <a:endCxn id="28" idx="0"/>
          </p:cNvCxnSpPr>
          <p:nvPr/>
        </p:nvCxnSpPr>
        <p:spPr>
          <a:xfrm>
            <a:off x="10101942" y="5050971"/>
            <a:ext cx="947058" cy="78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8F1D841-E51E-E2B6-A082-0C734034C266}"/>
              </a:ext>
            </a:extLst>
          </p:cNvPr>
          <p:cNvCxnSpPr>
            <a:stCxn id="15" idx="4"/>
            <a:endCxn id="27" idx="0"/>
          </p:cNvCxnSpPr>
          <p:nvPr/>
        </p:nvCxnSpPr>
        <p:spPr>
          <a:xfrm>
            <a:off x="10101942" y="5050971"/>
            <a:ext cx="97971" cy="751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40A730D-933E-1346-8E4F-9CE9322ECBD2}"/>
              </a:ext>
            </a:extLst>
          </p:cNvPr>
          <p:cNvCxnSpPr>
            <a:stCxn id="15" idx="4"/>
            <a:endCxn id="26" idx="0"/>
          </p:cNvCxnSpPr>
          <p:nvPr/>
        </p:nvCxnSpPr>
        <p:spPr>
          <a:xfrm flipH="1">
            <a:off x="9350826" y="5050971"/>
            <a:ext cx="751116" cy="783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E3F6AEB-00B8-AB45-CB5C-578D85CD0FA3}"/>
              </a:ext>
            </a:extLst>
          </p:cNvPr>
          <p:cNvSpPr txBox="1"/>
          <p:nvPr/>
        </p:nvSpPr>
        <p:spPr>
          <a:xfrm>
            <a:off x="6609179" y="484805"/>
            <a:ext cx="1235723" cy="369332"/>
          </a:xfrm>
          <a:prstGeom prst="rect">
            <a:avLst/>
          </a:prstGeom>
          <a:noFill/>
        </p:spPr>
        <p:txBody>
          <a:bodyPr wrap="none" rtlCol="0">
            <a:spAutoFit/>
          </a:bodyPr>
          <a:lstStyle/>
          <a:p>
            <a:r>
              <a:rPr lang="en-GB" dirty="0"/>
              <a:t>Origination</a:t>
            </a:r>
          </a:p>
        </p:txBody>
      </p:sp>
      <p:sp>
        <p:nvSpPr>
          <p:cNvPr id="39" name="TextBox 38">
            <a:extLst>
              <a:ext uri="{FF2B5EF4-FFF2-40B4-BE49-F238E27FC236}">
                <a16:creationId xmlns:a16="http://schemas.microsoft.com/office/drawing/2014/main" id="{335B3541-1A7C-A0A5-075E-92BA34502B4D}"/>
              </a:ext>
            </a:extLst>
          </p:cNvPr>
          <p:cNvSpPr txBox="1"/>
          <p:nvPr/>
        </p:nvSpPr>
        <p:spPr>
          <a:xfrm>
            <a:off x="6609179" y="2828835"/>
            <a:ext cx="1413592" cy="1200329"/>
          </a:xfrm>
          <a:prstGeom prst="rect">
            <a:avLst/>
          </a:prstGeom>
          <a:noFill/>
        </p:spPr>
        <p:txBody>
          <a:bodyPr wrap="none" rtlCol="0">
            <a:spAutoFit/>
          </a:bodyPr>
          <a:lstStyle/>
          <a:p>
            <a:r>
              <a:rPr lang="en-GB" dirty="0"/>
              <a:t>Existing </a:t>
            </a:r>
          </a:p>
          <a:p>
            <a:r>
              <a:rPr lang="en-GB" dirty="0"/>
              <a:t>Customers</a:t>
            </a:r>
          </a:p>
          <a:p>
            <a:r>
              <a:rPr lang="en-GB" dirty="0"/>
              <a:t>(behavioural </a:t>
            </a:r>
          </a:p>
          <a:p>
            <a:r>
              <a:rPr lang="en-GB" dirty="0"/>
              <a:t>modelling)</a:t>
            </a:r>
          </a:p>
        </p:txBody>
      </p:sp>
      <p:sp>
        <p:nvSpPr>
          <p:cNvPr id="18" name="TextBox 17">
            <a:extLst>
              <a:ext uri="{FF2B5EF4-FFF2-40B4-BE49-F238E27FC236}">
                <a16:creationId xmlns:a16="http://schemas.microsoft.com/office/drawing/2014/main" id="{E70C9277-FAED-6EAB-E6A6-C760E46DA4CB}"/>
              </a:ext>
            </a:extLst>
          </p:cNvPr>
          <p:cNvSpPr txBox="1"/>
          <p:nvPr/>
        </p:nvSpPr>
        <p:spPr>
          <a:xfrm>
            <a:off x="8426992" y="2382679"/>
            <a:ext cx="933269" cy="246221"/>
          </a:xfrm>
          <a:prstGeom prst="rect">
            <a:avLst/>
          </a:prstGeom>
          <a:noFill/>
        </p:spPr>
        <p:txBody>
          <a:bodyPr wrap="none" rtlCol="0">
            <a:spAutoFit/>
          </a:bodyPr>
          <a:lstStyle/>
          <a:p>
            <a:r>
              <a:rPr lang="en-US" sz="1000" dirty="0"/>
              <a:t>Bad Rate 1.2%</a:t>
            </a:r>
            <a:endParaRPr lang="en-GB" sz="1000" dirty="0"/>
          </a:p>
        </p:txBody>
      </p:sp>
      <p:sp>
        <p:nvSpPr>
          <p:cNvPr id="19" name="TextBox 18">
            <a:extLst>
              <a:ext uri="{FF2B5EF4-FFF2-40B4-BE49-F238E27FC236}">
                <a16:creationId xmlns:a16="http://schemas.microsoft.com/office/drawing/2014/main" id="{B3D83FE9-2673-4787-B23A-096AFEDF83EE}"/>
              </a:ext>
            </a:extLst>
          </p:cNvPr>
          <p:cNvSpPr txBox="1"/>
          <p:nvPr/>
        </p:nvSpPr>
        <p:spPr>
          <a:xfrm>
            <a:off x="9726384" y="2382679"/>
            <a:ext cx="933269" cy="246221"/>
          </a:xfrm>
          <a:prstGeom prst="rect">
            <a:avLst/>
          </a:prstGeom>
          <a:noFill/>
        </p:spPr>
        <p:txBody>
          <a:bodyPr wrap="none" rtlCol="0">
            <a:spAutoFit/>
          </a:bodyPr>
          <a:lstStyle/>
          <a:p>
            <a:r>
              <a:rPr lang="en-US" sz="1000" dirty="0"/>
              <a:t>Bad Rate 4.2%</a:t>
            </a:r>
            <a:endParaRPr lang="en-GB" sz="1000" dirty="0"/>
          </a:p>
        </p:txBody>
      </p:sp>
      <p:sp>
        <p:nvSpPr>
          <p:cNvPr id="9" name="TextBox 8">
            <a:extLst>
              <a:ext uri="{FF2B5EF4-FFF2-40B4-BE49-F238E27FC236}">
                <a16:creationId xmlns:a16="http://schemas.microsoft.com/office/drawing/2014/main" id="{493A4C95-FBD6-7F55-5855-951E22D58FD7}"/>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273373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094942" y="1975872"/>
            <a:ext cx="8094785" cy="22151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lvl1pPr algn="l" rtl="0" eaLnBrk="0" fontAlgn="base" hangingPunct="0">
              <a:lnSpc>
                <a:spcPct val="110000"/>
              </a:lnSpc>
              <a:spcBef>
                <a:spcPct val="0"/>
              </a:spcBef>
              <a:spcAft>
                <a:spcPct val="0"/>
              </a:spcAft>
              <a:defRPr sz="2400" b="1">
                <a:solidFill>
                  <a:schemeClr val="lt1"/>
                </a:solidFill>
                <a:latin typeface="+mn-lt"/>
                <a:ea typeface="+mn-ea"/>
                <a:cs typeface="+mn-cs"/>
              </a:defRPr>
            </a:lvl1pPr>
            <a:lvl2pPr algn="l" rtl="0" eaLnBrk="0" fontAlgn="base" hangingPunct="0">
              <a:lnSpc>
                <a:spcPct val="90000"/>
              </a:lnSpc>
              <a:spcBef>
                <a:spcPct val="0"/>
              </a:spcBef>
              <a:spcAft>
                <a:spcPct val="0"/>
              </a:spcAft>
              <a:defRPr sz="2400" b="1">
                <a:solidFill>
                  <a:schemeClr val="lt1"/>
                </a:solidFill>
                <a:latin typeface="+mn-lt"/>
                <a:ea typeface="+mn-ea"/>
                <a:cs typeface="+mn-cs"/>
              </a:defRPr>
            </a:lvl2pPr>
            <a:lvl3pPr algn="l" rtl="0" eaLnBrk="0" fontAlgn="base" hangingPunct="0">
              <a:lnSpc>
                <a:spcPct val="90000"/>
              </a:lnSpc>
              <a:spcBef>
                <a:spcPct val="0"/>
              </a:spcBef>
              <a:spcAft>
                <a:spcPct val="0"/>
              </a:spcAft>
              <a:defRPr sz="2400" b="1">
                <a:solidFill>
                  <a:schemeClr val="lt1"/>
                </a:solidFill>
                <a:latin typeface="+mn-lt"/>
                <a:ea typeface="+mn-ea"/>
                <a:cs typeface="+mn-cs"/>
              </a:defRPr>
            </a:lvl3pPr>
            <a:lvl4pPr algn="l" rtl="0" eaLnBrk="0" fontAlgn="base" hangingPunct="0">
              <a:lnSpc>
                <a:spcPct val="90000"/>
              </a:lnSpc>
              <a:spcBef>
                <a:spcPct val="0"/>
              </a:spcBef>
              <a:spcAft>
                <a:spcPct val="0"/>
              </a:spcAft>
              <a:defRPr sz="2400" b="1">
                <a:solidFill>
                  <a:schemeClr val="lt1"/>
                </a:solidFill>
                <a:latin typeface="+mn-lt"/>
                <a:ea typeface="+mn-ea"/>
                <a:cs typeface="+mn-cs"/>
              </a:defRPr>
            </a:lvl4pPr>
            <a:lvl5pPr algn="l" rtl="0" eaLnBrk="0" fontAlgn="base" hangingPunct="0">
              <a:lnSpc>
                <a:spcPct val="90000"/>
              </a:lnSpc>
              <a:spcBef>
                <a:spcPct val="0"/>
              </a:spcBef>
              <a:spcAft>
                <a:spcPct val="0"/>
              </a:spcAft>
              <a:defRPr sz="2400" b="1">
                <a:solidFill>
                  <a:schemeClr val="lt1"/>
                </a:solidFill>
                <a:latin typeface="+mn-lt"/>
                <a:ea typeface="+mn-ea"/>
                <a:cs typeface="+mn-cs"/>
              </a:defRPr>
            </a:lvl5pPr>
            <a:lvl6pPr marL="457200" algn="l" rtl="0" eaLnBrk="0" fontAlgn="base" hangingPunct="0">
              <a:lnSpc>
                <a:spcPct val="90000"/>
              </a:lnSpc>
              <a:spcBef>
                <a:spcPct val="0"/>
              </a:spcBef>
              <a:spcAft>
                <a:spcPct val="0"/>
              </a:spcAft>
              <a:defRPr sz="2400" b="1">
                <a:solidFill>
                  <a:schemeClr val="lt1"/>
                </a:solidFill>
                <a:latin typeface="+mn-lt"/>
                <a:ea typeface="+mn-ea"/>
                <a:cs typeface="+mn-cs"/>
              </a:defRPr>
            </a:lvl6pPr>
            <a:lvl7pPr marL="914400" algn="l" rtl="0" eaLnBrk="0" fontAlgn="base" hangingPunct="0">
              <a:lnSpc>
                <a:spcPct val="90000"/>
              </a:lnSpc>
              <a:spcBef>
                <a:spcPct val="0"/>
              </a:spcBef>
              <a:spcAft>
                <a:spcPct val="0"/>
              </a:spcAft>
              <a:defRPr sz="2400" b="1">
                <a:solidFill>
                  <a:schemeClr val="lt1"/>
                </a:solidFill>
                <a:latin typeface="+mn-lt"/>
                <a:ea typeface="+mn-ea"/>
                <a:cs typeface="+mn-cs"/>
              </a:defRPr>
            </a:lvl7pPr>
            <a:lvl8pPr marL="1371600" algn="l" rtl="0" eaLnBrk="0" fontAlgn="base" hangingPunct="0">
              <a:lnSpc>
                <a:spcPct val="90000"/>
              </a:lnSpc>
              <a:spcBef>
                <a:spcPct val="0"/>
              </a:spcBef>
              <a:spcAft>
                <a:spcPct val="0"/>
              </a:spcAft>
              <a:defRPr sz="2400" b="1">
                <a:solidFill>
                  <a:schemeClr val="lt1"/>
                </a:solidFill>
                <a:latin typeface="+mn-lt"/>
                <a:ea typeface="+mn-ea"/>
                <a:cs typeface="+mn-cs"/>
              </a:defRPr>
            </a:lvl8pPr>
            <a:lvl9pPr marL="1828800" algn="l" rtl="0" eaLnBrk="0" fontAlgn="base" hangingPunct="0">
              <a:lnSpc>
                <a:spcPct val="90000"/>
              </a:lnSpc>
              <a:spcBef>
                <a:spcPct val="0"/>
              </a:spcBef>
              <a:spcAft>
                <a:spcPct val="0"/>
              </a:spcAft>
              <a:defRPr sz="2400" b="1">
                <a:solidFill>
                  <a:schemeClr val="lt1"/>
                </a:solidFill>
                <a:latin typeface="+mn-lt"/>
                <a:ea typeface="+mn-ea"/>
                <a:cs typeface="+mn-cs"/>
              </a:defRPr>
            </a:lvl9pPr>
          </a:lstStyle>
          <a:p>
            <a:pPr algn="ctr">
              <a:defRPr/>
            </a:pPr>
            <a:r>
              <a:rPr lang="en-GB" sz="3600" dirty="0">
                <a:solidFill>
                  <a:schemeClr val="tx1"/>
                </a:solidFill>
              </a:rPr>
              <a:t>Analytics</a:t>
            </a:r>
          </a:p>
        </p:txBody>
      </p:sp>
    </p:spTree>
    <p:extLst>
      <p:ext uri="{BB962C8B-B14F-4D97-AF65-F5344CB8AC3E}">
        <p14:creationId xmlns:p14="http://schemas.microsoft.com/office/powerpoint/2010/main" val="24048337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022318542"/>
              </p:ext>
            </p:extLst>
          </p:nvPr>
        </p:nvGraphicFramePr>
        <p:xfrm>
          <a:off x="1320208" y="1397472"/>
          <a:ext cx="9749050" cy="4305169"/>
        </p:xfrm>
        <a:graphic>
          <a:graphicData uri="http://schemas.openxmlformats.org/drawingml/2006/table">
            <a:tbl>
              <a:tblPr/>
              <a:tblGrid>
                <a:gridCol w="727541">
                  <a:extLst>
                    <a:ext uri="{9D8B030D-6E8A-4147-A177-3AD203B41FA5}">
                      <a16:colId xmlns:a16="http://schemas.microsoft.com/office/drawing/2014/main" val="20000"/>
                    </a:ext>
                  </a:extLst>
                </a:gridCol>
                <a:gridCol w="1236820">
                  <a:extLst>
                    <a:ext uri="{9D8B030D-6E8A-4147-A177-3AD203B41FA5}">
                      <a16:colId xmlns:a16="http://schemas.microsoft.com/office/drawing/2014/main" val="20001"/>
                    </a:ext>
                  </a:extLst>
                </a:gridCol>
                <a:gridCol w="1105863">
                  <a:extLst>
                    <a:ext uri="{9D8B030D-6E8A-4147-A177-3AD203B41FA5}">
                      <a16:colId xmlns:a16="http://schemas.microsoft.com/office/drawing/2014/main" val="20002"/>
                    </a:ext>
                  </a:extLst>
                </a:gridCol>
                <a:gridCol w="727541">
                  <a:extLst>
                    <a:ext uri="{9D8B030D-6E8A-4147-A177-3AD203B41FA5}">
                      <a16:colId xmlns:a16="http://schemas.microsoft.com/office/drawing/2014/main" val="20003"/>
                    </a:ext>
                  </a:extLst>
                </a:gridCol>
                <a:gridCol w="727541">
                  <a:extLst>
                    <a:ext uri="{9D8B030D-6E8A-4147-A177-3AD203B41FA5}">
                      <a16:colId xmlns:a16="http://schemas.microsoft.com/office/drawing/2014/main" val="20004"/>
                    </a:ext>
                  </a:extLst>
                </a:gridCol>
                <a:gridCol w="727541">
                  <a:extLst>
                    <a:ext uri="{9D8B030D-6E8A-4147-A177-3AD203B41FA5}">
                      <a16:colId xmlns:a16="http://schemas.microsoft.com/office/drawing/2014/main" val="20005"/>
                    </a:ext>
                  </a:extLst>
                </a:gridCol>
                <a:gridCol w="727541">
                  <a:extLst>
                    <a:ext uri="{9D8B030D-6E8A-4147-A177-3AD203B41FA5}">
                      <a16:colId xmlns:a16="http://schemas.microsoft.com/office/drawing/2014/main" val="20006"/>
                    </a:ext>
                  </a:extLst>
                </a:gridCol>
                <a:gridCol w="727541">
                  <a:extLst>
                    <a:ext uri="{9D8B030D-6E8A-4147-A177-3AD203B41FA5}">
                      <a16:colId xmlns:a16="http://schemas.microsoft.com/office/drawing/2014/main" val="20007"/>
                    </a:ext>
                  </a:extLst>
                </a:gridCol>
                <a:gridCol w="858498">
                  <a:extLst>
                    <a:ext uri="{9D8B030D-6E8A-4147-A177-3AD203B41FA5}">
                      <a16:colId xmlns:a16="http://schemas.microsoft.com/office/drawing/2014/main" val="20008"/>
                    </a:ext>
                  </a:extLst>
                </a:gridCol>
                <a:gridCol w="727541">
                  <a:extLst>
                    <a:ext uri="{9D8B030D-6E8A-4147-A177-3AD203B41FA5}">
                      <a16:colId xmlns:a16="http://schemas.microsoft.com/office/drawing/2014/main" val="20009"/>
                    </a:ext>
                  </a:extLst>
                </a:gridCol>
                <a:gridCol w="727541">
                  <a:extLst>
                    <a:ext uri="{9D8B030D-6E8A-4147-A177-3AD203B41FA5}">
                      <a16:colId xmlns:a16="http://schemas.microsoft.com/office/drawing/2014/main" val="20010"/>
                    </a:ext>
                  </a:extLst>
                </a:gridCol>
                <a:gridCol w="727541">
                  <a:extLst>
                    <a:ext uri="{9D8B030D-6E8A-4147-A177-3AD203B41FA5}">
                      <a16:colId xmlns:a16="http://schemas.microsoft.com/office/drawing/2014/main" val="20011"/>
                    </a:ext>
                  </a:extLst>
                </a:gridCol>
              </a:tblGrid>
              <a:tr h="310749">
                <a:tc>
                  <a:txBody>
                    <a:bodyPr/>
                    <a:lstStyle/>
                    <a:p>
                      <a:pPr algn="l" fontAlgn="b"/>
                      <a:r>
                        <a:rPr lang="en-GB" sz="1100" b="1" i="0" u="none" strike="noStrike" dirty="0">
                          <a:solidFill>
                            <a:srgbClr val="000000"/>
                          </a:solidFill>
                          <a:effectLst/>
                          <a:latin typeface="Calibri" panose="020F0502020204030204" pitchFamily="34" charset="0"/>
                        </a:rPr>
                        <a:t>Current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1" i="0" u="none" strike="noStrike">
                          <a:solidFill>
                            <a:srgbClr val="000000"/>
                          </a:solidFill>
                          <a:effectLst/>
                          <a:latin typeface="Calibri" panose="020F0502020204030204" pitchFamily="34" charset="0"/>
                        </a:rPr>
                        <a:t>Delq</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576181">
                <a:tc>
                  <a:txBody>
                    <a:bodyPr/>
                    <a:lstStyle/>
                    <a:p>
                      <a:pPr algn="l" fontAlgn="b"/>
                      <a:r>
                        <a:rPr lang="en-GB" sz="1100" b="1" i="0" u="none" strike="noStrike">
                          <a:solidFill>
                            <a:srgbClr val="000000"/>
                          </a:solidFill>
                          <a:effectLst/>
                          <a:latin typeface="Calibri" panose="020F0502020204030204" pitchFamily="34" charset="0"/>
                        </a:rPr>
                        <a:t>Interval</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Known Woe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Known GB Odds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Totals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Totals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1" i="0" u="none" strike="noStrike">
                          <a:solidFill>
                            <a:srgbClr val="000000"/>
                          </a:solidFill>
                          <a:effectLst/>
                          <a:latin typeface="Calibri" panose="020F0502020204030204" pitchFamily="34" charset="0"/>
                        </a:rPr>
                        <a:t>Interval</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Known Woe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Known GB Odds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Totals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Totals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1"/>
                  </a:ext>
                </a:extLst>
              </a:tr>
              <a:tr h="310749">
                <a:tc>
                  <a:txBody>
                    <a:bodyPr/>
                    <a:lstStyle/>
                    <a:p>
                      <a:pPr algn="l" fontAlgn="b"/>
                      <a:r>
                        <a:rPr lang="en-GB" sz="11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3.66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40.72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453279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58.50%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9.52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34500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32.20%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2"/>
                  </a:ext>
                </a:extLst>
              </a:tr>
              <a:tr h="310749">
                <a:tc>
                  <a:txBody>
                    <a:bodyPr/>
                    <a:lstStyle/>
                    <a:p>
                      <a:pPr algn="l" fontAlgn="b"/>
                      <a:r>
                        <a:rPr lang="en-GB" sz="1100" b="0" i="0" u="none" strike="noStrike">
                          <a:solidFill>
                            <a:srgbClr val="000000"/>
                          </a:solidFill>
                          <a:effectLst/>
                          <a:latin typeface="Calibri" panose="020F0502020204030204" pitchFamily="34" charset="0"/>
                        </a:rPr>
                        <a:t>1-10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3.24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125.86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77675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10.03%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1-10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1.75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17.47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19876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18.55%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3"/>
                  </a:ext>
                </a:extLst>
              </a:tr>
              <a:tr h="310749">
                <a:tc>
                  <a:txBody>
                    <a:bodyPr/>
                    <a:lstStyle/>
                    <a:p>
                      <a:pPr algn="l" fontAlgn="b"/>
                      <a:r>
                        <a:rPr lang="en-GB" sz="1100" b="0" i="0" u="none" strike="noStrike">
                          <a:solidFill>
                            <a:srgbClr val="000000"/>
                          </a:solidFill>
                          <a:effectLst/>
                          <a:latin typeface="Calibri" panose="020F0502020204030204" pitchFamily="34" charset="0"/>
                        </a:rPr>
                        <a:t>11-25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39.84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65666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8.48%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11-25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1.55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8.96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18249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17.03%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4"/>
                  </a:ext>
                </a:extLst>
              </a:tr>
              <a:tr h="310749">
                <a:tc>
                  <a:txBody>
                    <a:bodyPr/>
                    <a:lstStyle/>
                    <a:p>
                      <a:pPr algn="l" fontAlgn="b"/>
                      <a:r>
                        <a:rPr lang="en-GB" sz="1100" b="0" i="0" u="none" strike="noStrike">
                          <a:solidFill>
                            <a:srgbClr val="000000"/>
                          </a:solidFill>
                          <a:effectLst/>
                          <a:latin typeface="Calibri" panose="020F0502020204030204" pitchFamily="34" charset="0"/>
                        </a:rPr>
                        <a:t>26-40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1.32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13.37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63213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8.16%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26-40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5.06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15986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14.92%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5"/>
                  </a:ext>
                </a:extLst>
              </a:tr>
              <a:tr h="310749">
                <a:tc>
                  <a:txBody>
                    <a:bodyPr/>
                    <a:lstStyle/>
                    <a:p>
                      <a:pPr algn="l" fontAlgn="b"/>
                      <a:r>
                        <a:rPr lang="en-GB" sz="1100" b="0" i="0" u="none" strike="noStrike">
                          <a:solidFill>
                            <a:srgbClr val="000000"/>
                          </a:solidFill>
                          <a:effectLst/>
                          <a:latin typeface="Calibri" panose="020F0502020204030204" pitchFamily="34" charset="0"/>
                        </a:rPr>
                        <a:t>41-50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0.34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8.18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54362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7.02%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41-50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3.26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4500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4.20%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6"/>
                  </a:ext>
                </a:extLst>
              </a:tr>
              <a:tr h="310749">
                <a:tc>
                  <a:txBody>
                    <a:bodyPr/>
                    <a:lstStyle/>
                    <a:p>
                      <a:pPr algn="l" fontAlgn="b"/>
                      <a:r>
                        <a:rPr lang="en-GB" sz="1100" b="0" i="0" u="none" strike="noStrike">
                          <a:solidFill>
                            <a:srgbClr val="000000"/>
                          </a:solidFill>
                          <a:effectLst/>
                          <a:latin typeface="Calibri" panose="020F0502020204030204" pitchFamily="34" charset="0"/>
                        </a:rPr>
                        <a:t>51-65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5.77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23421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51-65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-0.6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2.33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4032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3.76%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7"/>
                  </a:ext>
                </a:extLst>
              </a:tr>
              <a:tr h="310749">
                <a:tc>
                  <a:txBody>
                    <a:bodyPr/>
                    <a:lstStyle/>
                    <a:p>
                      <a:pPr algn="l" fontAlgn="b"/>
                      <a:r>
                        <a:rPr lang="en-GB" sz="1100" b="0" i="0" u="none" strike="noStrike">
                          <a:solidFill>
                            <a:srgbClr val="000000"/>
                          </a:solidFill>
                          <a:effectLst/>
                          <a:latin typeface="Calibri" panose="020F0502020204030204" pitchFamily="34" charset="0"/>
                        </a:rPr>
                        <a:t>66-80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4.5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16542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2.13%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66-80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1.58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3333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3.11%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8"/>
                  </a:ext>
                </a:extLst>
              </a:tr>
              <a:tr h="310749">
                <a:tc>
                  <a:txBody>
                    <a:bodyPr/>
                    <a:lstStyle/>
                    <a:p>
                      <a:pPr algn="l" fontAlgn="b"/>
                      <a:r>
                        <a:rPr lang="en-GB" sz="1100" b="0" i="0" u="none" strike="noStrike">
                          <a:solidFill>
                            <a:srgbClr val="000000"/>
                          </a:solidFill>
                          <a:effectLst/>
                          <a:latin typeface="Calibri" panose="020F0502020204030204" pitchFamily="34" charset="0"/>
                        </a:rPr>
                        <a:t>81-100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2.77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12652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1.63%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81-100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0.9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3121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2.91%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9"/>
                  </a:ext>
                </a:extLst>
              </a:tr>
              <a:tr h="310749">
                <a:tc>
                  <a:txBody>
                    <a:bodyPr/>
                    <a:lstStyle/>
                    <a:p>
                      <a:pPr algn="l" fontAlgn="b"/>
                      <a:r>
                        <a:rPr lang="en-GB" sz="1100" b="0" i="0" u="none" strike="noStrike">
                          <a:solidFill>
                            <a:srgbClr val="000000"/>
                          </a:solidFill>
                          <a:effectLst/>
                          <a:latin typeface="Calibri" panose="020F0502020204030204" pitchFamily="34" charset="0"/>
                        </a:rPr>
                        <a:t>101+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2.25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5643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0.73%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101+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-4.65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0.49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2321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2.17%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10"/>
                  </a:ext>
                </a:extLst>
              </a:tr>
              <a:tr h="310749">
                <a:tc>
                  <a:txBody>
                    <a:bodyPr/>
                    <a:lstStyle/>
                    <a:p>
                      <a:pPr algn="l" fontAlgn="b"/>
                      <a:r>
                        <a:rPr lang="en-GB" sz="1100" b="0" i="0" u="none" strike="noStrike">
                          <a:solidFill>
                            <a:srgbClr val="000000"/>
                          </a:solidFill>
                          <a:effectLst/>
                          <a:latin typeface="Calibri" panose="020F0502020204030204" pitchFamily="34" charset="0"/>
                        </a:rPr>
                        <a:t>Others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0.12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2352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0.30%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Others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6.66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1234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1.15%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11"/>
                  </a:ext>
                </a:extLst>
              </a:tr>
              <a:tr h="310749">
                <a:tc>
                  <a:txBody>
                    <a:bodyPr/>
                    <a:lstStyle/>
                    <a:p>
                      <a:pPr algn="l" fontAlgn="b"/>
                      <a:r>
                        <a:rPr lang="en-GB" sz="1100" b="0" i="0" u="none" strike="noStrike">
                          <a:solidFill>
                            <a:srgbClr val="000000"/>
                          </a:solidFill>
                          <a:effectLst/>
                          <a:latin typeface="Calibri" panose="020F0502020204030204" pitchFamily="34" charset="0"/>
                        </a:rPr>
                        <a:t>total</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17.17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dirty="0">
                          <a:solidFill>
                            <a:srgbClr val="000000"/>
                          </a:solidFill>
                          <a:effectLst/>
                          <a:latin typeface="Calibri" panose="020F0502020204030204" pitchFamily="34" charset="0"/>
                        </a:rPr>
                        <a:t>774805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a:solidFill>
                            <a:srgbClr val="000000"/>
                          </a:solidFill>
                          <a:effectLst/>
                          <a:latin typeface="Calibri" panose="020F0502020204030204" pitchFamily="34" charset="0"/>
                        </a:rPr>
                        <a:t>100.00%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dirty="0">
                          <a:solidFill>
                            <a:srgbClr val="000000"/>
                          </a:solidFill>
                          <a:effectLst/>
                          <a:latin typeface="Calibri" panose="020F0502020204030204" pitchFamily="34" charset="0"/>
                        </a:rPr>
                        <a:t>2.46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dirty="0">
                          <a:solidFill>
                            <a:srgbClr val="000000"/>
                          </a:solidFill>
                          <a:effectLst/>
                          <a:latin typeface="Calibri" panose="020F0502020204030204" pitchFamily="34" charset="0"/>
                        </a:rPr>
                        <a:t>107152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GB" sz="1100" b="0" i="0" u="none" strike="noStrike" dirty="0">
                          <a:solidFill>
                            <a:srgbClr val="000000"/>
                          </a:solidFill>
                          <a:effectLst/>
                          <a:latin typeface="Calibri" panose="020F0502020204030204" pitchFamily="34" charset="0"/>
                        </a:rPr>
                        <a:t>100.00%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12"/>
                  </a:ext>
                </a:extLst>
              </a:tr>
            </a:tbl>
          </a:graphicData>
        </a:graphic>
      </p:graphicFrame>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68688" y="105169"/>
            <a:ext cx="975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Confirming Segmentation – Differing Performance</a:t>
            </a:r>
          </a:p>
        </p:txBody>
      </p:sp>
      <p:sp>
        <p:nvSpPr>
          <p:cNvPr id="13" name="Content Placeholder 12"/>
          <p:cNvSpPr>
            <a:spLocks noGrp="1"/>
          </p:cNvSpPr>
          <p:nvPr>
            <p:ph idx="1"/>
          </p:nvPr>
        </p:nvSpPr>
        <p:spPr>
          <a:xfrm>
            <a:off x="1447801" y="1525588"/>
            <a:ext cx="9191281" cy="4665662"/>
          </a:xfrm>
        </p:spPr>
        <p:txBody>
          <a:bodyPr/>
          <a:lstStyle/>
          <a:p>
            <a:pPr marL="514350" lvl="2" indent="0">
              <a:buNone/>
            </a:pPr>
            <a:r>
              <a:rPr lang="en-GB" dirty="0"/>
              <a:t> </a:t>
            </a:r>
            <a:endParaRPr lang="en-GB" sz="1600" dirty="0"/>
          </a:p>
        </p:txBody>
      </p:sp>
      <p:sp>
        <p:nvSpPr>
          <p:cNvPr id="3" name="TextBox 2"/>
          <p:cNvSpPr txBox="1"/>
          <p:nvPr/>
        </p:nvSpPr>
        <p:spPr>
          <a:xfrm>
            <a:off x="5387454" y="1705971"/>
            <a:ext cx="2053988" cy="584775"/>
          </a:xfrm>
          <a:prstGeom prst="rect">
            <a:avLst/>
          </a:prstGeom>
          <a:solidFill>
            <a:schemeClr val="accent1">
              <a:lumMod val="20000"/>
              <a:lumOff val="80000"/>
            </a:schemeClr>
          </a:solidFill>
          <a:ln>
            <a:solidFill>
              <a:srgbClr val="0000FF"/>
            </a:solidFill>
          </a:ln>
        </p:spPr>
        <p:txBody>
          <a:bodyPr wrap="square" rtlCol="0">
            <a:spAutoFit/>
          </a:bodyPr>
          <a:lstStyle/>
          <a:p>
            <a:r>
              <a:rPr lang="en-GB" sz="1600" b="1" dirty="0"/>
              <a:t>1. Is the Population large enough?</a:t>
            </a:r>
          </a:p>
        </p:txBody>
      </p:sp>
      <p:cxnSp>
        <p:nvCxnSpPr>
          <p:cNvPr id="6" name="Straight Arrow Connector 5"/>
          <p:cNvCxnSpPr>
            <a:stCxn id="3" idx="1"/>
          </p:cNvCxnSpPr>
          <p:nvPr/>
        </p:nvCxnSpPr>
        <p:spPr bwMode="auto">
          <a:xfrm flipH="1">
            <a:off x="4861120" y="1998358"/>
            <a:ext cx="526334" cy="3494602"/>
          </a:xfrm>
          <a:prstGeom prst="straightConnector1">
            <a:avLst/>
          </a:prstGeom>
          <a:noFill/>
          <a:ln w="25400" cap="flat" cmpd="sng" algn="ctr">
            <a:solidFill>
              <a:schemeClr val="accent1"/>
            </a:solidFill>
            <a:prstDash val="solid"/>
            <a:round/>
            <a:headEnd type="none" w="med" len="med"/>
            <a:tailEnd type="triangle"/>
          </a:ln>
          <a:effectLst/>
        </p:spPr>
      </p:cxnSp>
      <p:cxnSp>
        <p:nvCxnSpPr>
          <p:cNvPr id="12" name="Straight Arrow Connector 11"/>
          <p:cNvCxnSpPr/>
          <p:nvPr/>
        </p:nvCxnSpPr>
        <p:spPr bwMode="auto">
          <a:xfrm>
            <a:off x="7441442" y="1998358"/>
            <a:ext cx="2622890" cy="3617697"/>
          </a:xfrm>
          <a:prstGeom prst="straightConnector1">
            <a:avLst/>
          </a:prstGeom>
          <a:noFill/>
          <a:ln w="25400" cap="flat" cmpd="sng" algn="ctr">
            <a:solidFill>
              <a:schemeClr val="accent1"/>
            </a:solidFill>
            <a:prstDash val="solid"/>
            <a:round/>
            <a:headEnd type="none" w="med" len="med"/>
            <a:tailEnd type="triangle"/>
          </a:ln>
          <a:effectLst/>
        </p:spPr>
      </p:cxnSp>
      <p:sp>
        <p:nvSpPr>
          <p:cNvPr id="15" name="TextBox 14"/>
          <p:cNvSpPr txBox="1"/>
          <p:nvPr/>
        </p:nvSpPr>
        <p:spPr>
          <a:xfrm>
            <a:off x="5910332" y="2426052"/>
            <a:ext cx="1222614" cy="830997"/>
          </a:xfrm>
          <a:prstGeom prst="rect">
            <a:avLst/>
          </a:prstGeom>
          <a:solidFill>
            <a:schemeClr val="accent1">
              <a:lumMod val="20000"/>
              <a:lumOff val="80000"/>
            </a:schemeClr>
          </a:solidFill>
          <a:ln>
            <a:solidFill>
              <a:srgbClr val="0000FF"/>
            </a:solidFill>
          </a:ln>
        </p:spPr>
        <p:txBody>
          <a:bodyPr wrap="square" rtlCol="0">
            <a:spAutoFit/>
          </a:bodyPr>
          <a:lstStyle/>
          <a:p>
            <a:r>
              <a:rPr lang="en-GB" sz="1600" b="1" dirty="0"/>
              <a:t>2. Are the GB Odds different?</a:t>
            </a:r>
          </a:p>
        </p:txBody>
      </p:sp>
      <p:sp>
        <p:nvSpPr>
          <p:cNvPr id="16" name="TextBox 15"/>
          <p:cNvSpPr txBox="1"/>
          <p:nvPr/>
        </p:nvSpPr>
        <p:spPr>
          <a:xfrm>
            <a:off x="5893559" y="3416286"/>
            <a:ext cx="1222614" cy="830997"/>
          </a:xfrm>
          <a:prstGeom prst="rect">
            <a:avLst/>
          </a:prstGeom>
          <a:solidFill>
            <a:schemeClr val="accent1">
              <a:lumMod val="20000"/>
              <a:lumOff val="80000"/>
            </a:schemeClr>
          </a:solidFill>
          <a:ln>
            <a:solidFill>
              <a:srgbClr val="0000FF"/>
            </a:solidFill>
          </a:ln>
        </p:spPr>
        <p:txBody>
          <a:bodyPr wrap="square" rtlCol="0">
            <a:spAutoFit/>
          </a:bodyPr>
          <a:lstStyle/>
          <a:p>
            <a:r>
              <a:rPr lang="en-GB" sz="1600" b="1" dirty="0"/>
              <a:t>3. Is the Risk Profile different?</a:t>
            </a:r>
          </a:p>
        </p:txBody>
      </p:sp>
      <p:sp>
        <p:nvSpPr>
          <p:cNvPr id="17" name="TextBox 16"/>
          <p:cNvSpPr txBox="1"/>
          <p:nvPr/>
        </p:nvSpPr>
        <p:spPr>
          <a:xfrm>
            <a:off x="5858301" y="4652740"/>
            <a:ext cx="1326676" cy="1077218"/>
          </a:xfrm>
          <a:prstGeom prst="rect">
            <a:avLst/>
          </a:prstGeom>
          <a:solidFill>
            <a:schemeClr val="accent1">
              <a:lumMod val="20000"/>
              <a:lumOff val="80000"/>
            </a:schemeClr>
          </a:solidFill>
          <a:ln>
            <a:solidFill>
              <a:srgbClr val="0000FF"/>
            </a:solidFill>
          </a:ln>
        </p:spPr>
        <p:txBody>
          <a:bodyPr wrap="square" rtlCol="0">
            <a:spAutoFit/>
          </a:bodyPr>
          <a:lstStyle/>
          <a:p>
            <a:r>
              <a:rPr lang="en-GB" sz="1600" b="1" dirty="0"/>
              <a:t>4. Is the Population % distribution different? </a:t>
            </a:r>
          </a:p>
        </p:txBody>
      </p:sp>
      <p:cxnSp>
        <p:nvCxnSpPr>
          <p:cNvPr id="20" name="Straight Arrow Connector 19"/>
          <p:cNvCxnSpPr>
            <a:stCxn id="15" idx="1"/>
          </p:cNvCxnSpPr>
          <p:nvPr/>
        </p:nvCxnSpPr>
        <p:spPr bwMode="auto">
          <a:xfrm flipH="1">
            <a:off x="4177150" y="2841550"/>
            <a:ext cx="1733183" cy="2863214"/>
          </a:xfrm>
          <a:prstGeom prst="straightConnector1">
            <a:avLst/>
          </a:prstGeom>
          <a:noFill/>
          <a:ln w="25400"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a:off x="7155163" y="2878210"/>
            <a:ext cx="2167318" cy="2737845"/>
          </a:xfrm>
          <a:prstGeom prst="straightConnector1">
            <a:avLst/>
          </a:prstGeom>
          <a:noFill/>
          <a:ln w="25400" cap="flat" cmpd="sng" algn="ctr">
            <a:solidFill>
              <a:srgbClr val="FF0000"/>
            </a:solidFill>
            <a:prstDash val="solid"/>
            <a:round/>
            <a:headEnd type="none" w="med" len="med"/>
            <a:tailEnd type="triangle"/>
          </a:ln>
          <a:effectLst/>
        </p:spPr>
      </p:cxnSp>
      <p:cxnSp>
        <p:nvCxnSpPr>
          <p:cNvPr id="24" name="Straight Arrow Connector 23"/>
          <p:cNvCxnSpPr/>
          <p:nvPr/>
        </p:nvCxnSpPr>
        <p:spPr bwMode="auto">
          <a:xfrm>
            <a:off x="7115808" y="4025960"/>
            <a:ext cx="1123015" cy="935087"/>
          </a:xfrm>
          <a:prstGeom prst="straightConnector1">
            <a:avLst/>
          </a:prstGeom>
          <a:noFill/>
          <a:ln w="25400" cap="flat" cmpd="sng" algn="ctr">
            <a:solidFill>
              <a:srgbClr val="00B050"/>
            </a:solidFill>
            <a:prstDash val="solid"/>
            <a:round/>
            <a:headEnd type="none" w="med" len="med"/>
            <a:tailEnd type="triangle"/>
          </a:ln>
          <a:effectLst/>
        </p:spPr>
      </p:cxnSp>
      <p:cxnSp>
        <p:nvCxnSpPr>
          <p:cNvPr id="25" name="Straight Arrow Connector 24"/>
          <p:cNvCxnSpPr/>
          <p:nvPr/>
        </p:nvCxnSpPr>
        <p:spPr bwMode="auto">
          <a:xfrm flipH="1">
            <a:off x="3142398" y="3973916"/>
            <a:ext cx="2735503" cy="935087"/>
          </a:xfrm>
          <a:prstGeom prst="straightConnector1">
            <a:avLst/>
          </a:prstGeom>
          <a:noFill/>
          <a:ln w="25400" cap="flat" cmpd="sng" algn="ctr">
            <a:solidFill>
              <a:srgbClr val="00B050"/>
            </a:solidFill>
            <a:prstDash val="solid"/>
            <a:round/>
            <a:headEnd type="none" w="med" len="med"/>
            <a:tailEnd type="triangle"/>
          </a:ln>
          <a:effectLst/>
        </p:spPr>
      </p:cxnSp>
      <p:cxnSp>
        <p:nvCxnSpPr>
          <p:cNvPr id="28" name="Straight Arrow Connector 27"/>
          <p:cNvCxnSpPr/>
          <p:nvPr/>
        </p:nvCxnSpPr>
        <p:spPr bwMode="auto">
          <a:xfrm flipV="1">
            <a:off x="7241996" y="4578825"/>
            <a:ext cx="3278510" cy="764299"/>
          </a:xfrm>
          <a:prstGeom prst="straightConnector1">
            <a:avLst/>
          </a:prstGeom>
          <a:noFill/>
          <a:ln w="25400" cap="flat" cmpd="sng" algn="ctr">
            <a:solidFill>
              <a:srgbClr val="7030A0"/>
            </a:solidFill>
            <a:prstDash val="solid"/>
            <a:round/>
            <a:headEnd type="none" w="med" len="med"/>
            <a:tailEnd type="triangle"/>
          </a:ln>
          <a:effectLst/>
        </p:spPr>
      </p:cxnSp>
      <p:cxnSp>
        <p:nvCxnSpPr>
          <p:cNvPr id="29" name="Straight Arrow Connector 28"/>
          <p:cNvCxnSpPr/>
          <p:nvPr/>
        </p:nvCxnSpPr>
        <p:spPr bwMode="auto">
          <a:xfrm flipH="1" flipV="1">
            <a:off x="5533033" y="4924733"/>
            <a:ext cx="345359" cy="455010"/>
          </a:xfrm>
          <a:prstGeom prst="straightConnector1">
            <a:avLst/>
          </a:prstGeom>
          <a:noFill/>
          <a:ln w="25400" cap="flat" cmpd="sng" algn="ctr">
            <a:solidFill>
              <a:srgbClr val="7030A0"/>
            </a:solidFill>
            <a:prstDash val="solid"/>
            <a:round/>
            <a:headEnd type="none" w="med" len="med"/>
            <a:tailEnd type="triangle"/>
          </a:ln>
          <a:effectLst/>
        </p:spPr>
      </p:cxnSp>
      <p:sp>
        <p:nvSpPr>
          <p:cNvPr id="32" name="TextBox 31"/>
          <p:cNvSpPr txBox="1"/>
          <p:nvPr/>
        </p:nvSpPr>
        <p:spPr>
          <a:xfrm>
            <a:off x="1320208" y="5947118"/>
            <a:ext cx="7874682" cy="707886"/>
          </a:xfrm>
          <a:prstGeom prst="rect">
            <a:avLst/>
          </a:prstGeom>
          <a:noFill/>
        </p:spPr>
        <p:txBody>
          <a:bodyPr wrap="square" rtlCol="0">
            <a:spAutoFit/>
          </a:bodyPr>
          <a:lstStyle/>
          <a:p>
            <a:r>
              <a:rPr lang="en-GB" sz="2000" dirty="0"/>
              <a:t>Also compare Segment Characteristic Analysis Reports to the total population Characteristic Analysis to assess total differences</a:t>
            </a:r>
          </a:p>
        </p:txBody>
      </p:sp>
      <p:pic>
        <p:nvPicPr>
          <p:cNvPr id="2" name="Picture 1">
            <a:extLst>
              <a:ext uri="{FF2B5EF4-FFF2-40B4-BE49-F238E27FC236}">
                <a16:creationId xmlns:a16="http://schemas.microsoft.com/office/drawing/2014/main" id="{5BFB9870-E246-BD63-2BD0-E6EB97BBE706}"/>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7E2183AA-5BB4-9B58-5436-FA08E089C461}"/>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487889236"/>
      </p:ext>
    </p:extLst>
  </p:cSld>
  <p:clrMapOvr>
    <a:masterClrMapping/>
  </p:clrMapOvr>
  <p:transition spd="med">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24236" y="97413"/>
            <a:ext cx="41268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Model Development</a:t>
            </a:r>
          </a:p>
        </p:txBody>
      </p:sp>
      <p:grpSp>
        <p:nvGrpSpPr>
          <p:cNvPr id="34" name="Group 33">
            <a:extLst>
              <a:ext uri="{FF2B5EF4-FFF2-40B4-BE49-F238E27FC236}">
                <a16:creationId xmlns:a16="http://schemas.microsoft.com/office/drawing/2014/main" id="{7AD022FC-EB6C-2C86-5346-AB40D6CA5E5C}"/>
              </a:ext>
            </a:extLst>
          </p:cNvPr>
          <p:cNvGrpSpPr/>
          <p:nvPr/>
        </p:nvGrpSpPr>
        <p:grpSpPr>
          <a:xfrm>
            <a:off x="234043" y="1904999"/>
            <a:ext cx="11723913" cy="3770316"/>
            <a:chOff x="370114" y="2786742"/>
            <a:chExt cx="11723913" cy="3770316"/>
          </a:xfrm>
        </p:grpSpPr>
        <p:sp>
          <p:nvSpPr>
            <p:cNvPr id="2" name="Rectangle: Rounded Corners 1">
              <a:extLst>
                <a:ext uri="{FF2B5EF4-FFF2-40B4-BE49-F238E27FC236}">
                  <a16:creationId xmlns:a16="http://schemas.microsoft.com/office/drawing/2014/main" id="{E4F5F298-FF3B-8F26-72E4-C5E9276B3F77}"/>
                </a:ext>
              </a:extLst>
            </p:cNvPr>
            <p:cNvSpPr/>
            <p:nvPr/>
          </p:nvSpPr>
          <p:spPr>
            <a:xfrm>
              <a:off x="370114" y="2786742"/>
              <a:ext cx="3985322" cy="24057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u="sng" dirty="0"/>
                <a:t>Univariate Analysis</a:t>
              </a:r>
            </a:p>
            <a:p>
              <a:pPr marL="285750" indent="-285750">
                <a:buFont typeface="Arial" panose="020B0604020202020204" pitchFamily="34" charset="0"/>
                <a:buChar char="•"/>
              </a:pPr>
              <a:r>
                <a:rPr lang="en-GB" dirty="0"/>
                <a:t>Variable Reduction</a:t>
              </a:r>
            </a:p>
            <a:p>
              <a:pPr marL="285750" indent="-285750">
                <a:buFont typeface="Arial" panose="020B0604020202020204" pitchFamily="34" charset="0"/>
                <a:buChar char="•"/>
              </a:pPr>
              <a:r>
                <a:rPr lang="en-GB" dirty="0"/>
                <a:t>Population Stability</a:t>
              </a:r>
            </a:p>
            <a:p>
              <a:pPr marL="285750" indent="-285750">
                <a:buFont typeface="Arial" panose="020B0604020202020204" pitchFamily="34" charset="0"/>
                <a:buChar char="•"/>
              </a:pPr>
              <a:r>
                <a:rPr lang="en-GB" dirty="0"/>
                <a:t>Correlation Analysis</a:t>
              </a:r>
            </a:p>
            <a:p>
              <a:pPr marL="285750" indent="-285750">
                <a:buFont typeface="Arial" panose="020B0604020202020204" pitchFamily="34" charset="0"/>
                <a:buChar char="•"/>
              </a:pPr>
              <a:r>
                <a:rPr lang="en-GB" dirty="0"/>
                <a:t>Business Rationale</a:t>
              </a:r>
            </a:p>
            <a:p>
              <a:pPr marL="285750" indent="-285750">
                <a:buFont typeface="Arial" panose="020B0604020202020204" pitchFamily="34" charset="0"/>
                <a:buChar char="•"/>
              </a:pPr>
              <a:r>
                <a:rPr lang="en-GB" dirty="0"/>
                <a:t>Characteristic Analysis</a:t>
              </a:r>
            </a:p>
          </p:txBody>
        </p:sp>
        <p:sp>
          <p:nvSpPr>
            <p:cNvPr id="3" name="Rectangle: Rounded Corners 2">
              <a:extLst>
                <a:ext uri="{FF2B5EF4-FFF2-40B4-BE49-F238E27FC236}">
                  <a16:creationId xmlns:a16="http://schemas.microsoft.com/office/drawing/2014/main" id="{7265614A-A2CE-B2FF-E72D-1728BCE39AD7}"/>
                </a:ext>
              </a:extLst>
            </p:cNvPr>
            <p:cNvSpPr/>
            <p:nvPr/>
          </p:nvSpPr>
          <p:spPr>
            <a:xfrm>
              <a:off x="5531093" y="2786742"/>
              <a:ext cx="3985322" cy="24057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u="sng" dirty="0"/>
                <a:t>Modelling </a:t>
              </a:r>
            </a:p>
            <a:p>
              <a:pPr marL="285750" indent="-285750">
                <a:buFont typeface="Arial" panose="020B0604020202020204" pitchFamily="34" charset="0"/>
                <a:buChar char="•"/>
              </a:pPr>
              <a:r>
                <a:rPr lang="en-GB" dirty="0"/>
                <a:t>Dummy vs Weight of Evidence Models</a:t>
              </a:r>
            </a:p>
            <a:p>
              <a:pPr marL="285750" indent="-285750">
                <a:buFont typeface="Arial" panose="020B0604020202020204" pitchFamily="34" charset="0"/>
                <a:buChar char="•"/>
              </a:pPr>
              <a:r>
                <a:rPr lang="en-GB" dirty="0"/>
                <a:t>Linear Regression</a:t>
              </a:r>
            </a:p>
            <a:p>
              <a:pPr marL="285750" indent="-285750">
                <a:buFont typeface="Arial" panose="020B0604020202020204" pitchFamily="34" charset="0"/>
                <a:buChar char="•"/>
              </a:pPr>
              <a:r>
                <a:rPr lang="en-GB" dirty="0"/>
                <a:t>Logistic Regression</a:t>
              </a:r>
            </a:p>
            <a:p>
              <a:pPr marL="285750" indent="-285750">
                <a:buFont typeface="Arial" panose="020B0604020202020204" pitchFamily="34" charset="0"/>
                <a:buChar char="•"/>
              </a:pPr>
              <a:r>
                <a:rPr lang="en-GB" dirty="0"/>
                <a:t>Decision Trees</a:t>
              </a:r>
            </a:p>
            <a:p>
              <a:pPr marL="285750" indent="-285750">
                <a:buFont typeface="Arial" panose="020B0604020202020204" pitchFamily="34" charset="0"/>
                <a:buChar char="•"/>
              </a:pPr>
              <a:r>
                <a:rPr lang="en-GB" dirty="0"/>
                <a:t>Random Forests </a:t>
              </a:r>
            </a:p>
          </p:txBody>
        </p:sp>
        <p:sp>
          <p:nvSpPr>
            <p:cNvPr id="5" name="Oval 4">
              <a:extLst>
                <a:ext uri="{FF2B5EF4-FFF2-40B4-BE49-F238E27FC236}">
                  <a16:creationId xmlns:a16="http://schemas.microsoft.com/office/drawing/2014/main" id="{F8E98DF4-EA52-C614-1E47-557AA0341407}"/>
                </a:ext>
              </a:extLst>
            </p:cNvPr>
            <p:cNvSpPr/>
            <p:nvPr/>
          </p:nvSpPr>
          <p:spPr>
            <a:xfrm>
              <a:off x="10276115" y="3162299"/>
              <a:ext cx="1817912" cy="16546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Diagnostics</a:t>
              </a:r>
            </a:p>
            <a:p>
              <a:pPr algn="ctr"/>
              <a:r>
                <a:rPr lang="en-GB" dirty="0"/>
                <a:t>(Score </a:t>
              </a:r>
              <a:r>
                <a:rPr lang="en-GB" dirty="0" err="1"/>
                <a:t>Dist</a:t>
              </a:r>
              <a:r>
                <a:rPr lang="en-GB" dirty="0"/>
                <a:t>, Gini, KSI etc)</a:t>
              </a:r>
            </a:p>
          </p:txBody>
        </p:sp>
        <p:sp>
          <p:nvSpPr>
            <p:cNvPr id="6" name="Arrow: Right 5">
              <a:extLst>
                <a:ext uri="{FF2B5EF4-FFF2-40B4-BE49-F238E27FC236}">
                  <a16:creationId xmlns:a16="http://schemas.microsoft.com/office/drawing/2014/main" id="{40E843E8-CDED-0D21-A511-E7BE6B11EB0D}"/>
                </a:ext>
              </a:extLst>
            </p:cNvPr>
            <p:cNvSpPr/>
            <p:nvPr/>
          </p:nvSpPr>
          <p:spPr>
            <a:xfrm>
              <a:off x="4633022" y="3739242"/>
              <a:ext cx="62048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382A3CDC-60EA-6C48-3151-4C1CADDD8709}"/>
                </a:ext>
              </a:extLst>
            </p:cNvPr>
            <p:cNvSpPr/>
            <p:nvPr/>
          </p:nvSpPr>
          <p:spPr>
            <a:xfrm>
              <a:off x="9635008" y="3739242"/>
              <a:ext cx="62048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Curved Left 31">
              <a:extLst>
                <a:ext uri="{FF2B5EF4-FFF2-40B4-BE49-F238E27FC236}">
                  <a16:creationId xmlns:a16="http://schemas.microsoft.com/office/drawing/2014/main" id="{5BED3953-B82D-C5C6-7FEE-070F226F64E9}"/>
                </a:ext>
              </a:extLst>
            </p:cNvPr>
            <p:cNvSpPr/>
            <p:nvPr/>
          </p:nvSpPr>
          <p:spPr>
            <a:xfrm rot="5400000">
              <a:off x="8651640" y="3779850"/>
              <a:ext cx="1115347" cy="428897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Arrow: Curved Left 32">
              <a:extLst>
                <a:ext uri="{FF2B5EF4-FFF2-40B4-BE49-F238E27FC236}">
                  <a16:creationId xmlns:a16="http://schemas.microsoft.com/office/drawing/2014/main" id="{D0CBDACE-99F4-210F-68BD-4E7416FE8C10}"/>
                </a:ext>
              </a:extLst>
            </p:cNvPr>
            <p:cNvSpPr/>
            <p:nvPr/>
          </p:nvSpPr>
          <p:spPr>
            <a:xfrm rot="5400000">
              <a:off x="3748201" y="3741174"/>
              <a:ext cx="1115347" cy="451642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5" name="TextBox 34">
            <a:extLst>
              <a:ext uri="{FF2B5EF4-FFF2-40B4-BE49-F238E27FC236}">
                <a16:creationId xmlns:a16="http://schemas.microsoft.com/office/drawing/2014/main" id="{2C2FD385-7F19-8FA5-74F9-0FDD7EC85B13}"/>
              </a:ext>
            </a:extLst>
          </p:cNvPr>
          <p:cNvSpPr txBox="1"/>
          <p:nvPr/>
        </p:nvSpPr>
        <p:spPr>
          <a:xfrm>
            <a:off x="6288902" y="1226389"/>
            <a:ext cx="1754648" cy="369332"/>
          </a:xfrm>
          <a:prstGeom prst="rect">
            <a:avLst/>
          </a:prstGeom>
          <a:noFill/>
        </p:spPr>
        <p:txBody>
          <a:bodyPr wrap="none" rtlCol="0">
            <a:spAutoFit/>
          </a:bodyPr>
          <a:lstStyle/>
          <a:p>
            <a:r>
              <a:rPr lang="en-GB" dirty="0"/>
              <a:t>Model Construct</a:t>
            </a:r>
          </a:p>
        </p:txBody>
      </p:sp>
      <p:sp>
        <p:nvSpPr>
          <p:cNvPr id="36" name="TextBox 35">
            <a:extLst>
              <a:ext uri="{FF2B5EF4-FFF2-40B4-BE49-F238E27FC236}">
                <a16:creationId xmlns:a16="http://schemas.microsoft.com/office/drawing/2014/main" id="{1BE6E4FF-1E45-4A92-A2CD-95F5D8127049}"/>
              </a:ext>
            </a:extLst>
          </p:cNvPr>
          <p:cNvSpPr txBox="1"/>
          <p:nvPr/>
        </p:nvSpPr>
        <p:spPr>
          <a:xfrm>
            <a:off x="1447800" y="1226389"/>
            <a:ext cx="1279709" cy="369332"/>
          </a:xfrm>
          <a:prstGeom prst="rect">
            <a:avLst/>
          </a:prstGeom>
          <a:noFill/>
        </p:spPr>
        <p:txBody>
          <a:bodyPr wrap="none" rtlCol="0">
            <a:spAutoFit/>
          </a:bodyPr>
          <a:lstStyle/>
          <a:p>
            <a:r>
              <a:rPr lang="en-GB" dirty="0"/>
              <a:t>Model Prep</a:t>
            </a:r>
          </a:p>
        </p:txBody>
      </p:sp>
      <p:sp>
        <p:nvSpPr>
          <p:cNvPr id="37" name="TextBox 36">
            <a:extLst>
              <a:ext uri="{FF2B5EF4-FFF2-40B4-BE49-F238E27FC236}">
                <a16:creationId xmlns:a16="http://schemas.microsoft.com/office/drawing/2014/main" id="{AFD36EB7-E5B0-9C8B-8E13-F2D6B2131E56}"/>
              </a:ext>
            </a:extLst>
          </p:cNvPr>
          <p:cNvSpPr txBox="1"/>
          <p:nvPr/>
        </p:nvSpPr>
        <p:spPr>
          <a:xfrm>
            <a:off x="10340404" y="1279501"/>
            <a:ext cx="1409360" cy="369332"/>
          </a:xfrm>
          <a:prstGeom prst="rect">
            <a:avLst/>
          </a:prstGeom>
          <a:noFill/>
        </p:spPr>
        <p:txBody>
          <a:bodyPr wrap="none" rtlCol="0">
            <a:spAutoFit/>
          </a:bodyPr>
          <a:lstStyle/>
          <a:p>
            <a:r>
              <a:rPr lang="en-GB" dirty="0"/>
              <a:t>Model Check</a:t>
            </a:r>
          </a:p>
        </p:txBody>
      </p:sp>
      <p:pic>
        <p:nvPicPr>
          <p:cNvPr id="7" name="Picture 6">
            <a:extLst>
              <a:ext uri="{FF2B5EF4-FFF2-40B4-BE49-F238E27FC236}">
                <a16:creationId xmlns:a16="http://schemas.microsoft.com/office/drawing/2014/main" id="{A6FB2F94-5F24-3690-AB27-1C6C39283C1E}"/>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8" name="TextBox 7">
            <a:extLst>
              <a:ext uri="{FF2B5EF4-FFF2-40B4-BE49-F238E27FC236}">
                <a16:creationId xmlns:a16="http://schemas.microsoft.com/office/drawing/2014/main" id="{E17F6416-BD13-53B4-FAD7-2F7FAFCED4CE}"/>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487899062"/>
      </p:ext>
    </p:extLst>
  </p:cSld>
  <p:clrMapOvr>
    <a:masterClrMapping/>
  </p:clrMapOvr>
  <p:transition spd="med">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97973" y="149394"/>
            <a:ext cx="86660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Modelling Process Flow – Application Scores</a:t>
            </a:r>
          </a:p>
        </p:txBody>
      </p:sp>
      <p:sp>
        <p:nvSpPr>
          <p:cNvPr id="2" name="Rounded Rectangle 1"/>
          <p:cNvSpPr/>
          <p:nvPr/>
        </p:nvSpPr>
        <p:spPr bwMode="auto">
          <a:xfrm>
            <a:off x="1751254" y="877926"/>
            <a:ext cx="3055717" cy="1046770"/>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latin typeface="Arial" charset="0"/>
                <a:cs typeface="Arial" charset="0"/>
              </a:rPr>
              <a:t>Modelling Samples</a:t>
            </a:r>
          </a:p>
        </p:txBody>
      </p:sp>
      <p:cxnSp>
        <p:nvCxnSpPr>
          <p:cNvPr id="5" name="Straight Connector 4"/>
          <p:cNvCxnSpPr>
            <a:stCxn id="2" idx="2"/>
          </p:cNvCxnSpPr>
          <p:nvPr/>
        </p:nvCxnSpPr>
        <p:spPr bwMode="auto">
          <a:xfrm>
            <a:off x="3279112" y="1924696"/>
            <a:ext cx="0" cy="3501342"/>
          </a:xfrm>
          <a:prstGeom prst="line">
            <a:avLst/>
          </a:prstGeom>
          <a:noFill/>
          <a:ln w="9525" cap="flat" cmpd="sng" algn="ctr">
            <a:solidFill>
              <a:schemeClr val="accent1"/>
            </a:solidFill>
            <a:prstDash val="solid"/>
            <a:round/>
            <a:headEnd type="none" w="med" len="med"/>
            <a:tailEnd type="none" w="med" len="med"/>
          </a:ln>
          <a:effectLst/>
        </p:spPr>
      </p:cxnSp>
      <p:sp>
        <p:nvSpPr>
          <p:cNvPr id="12" name="Rounded Rectangle 11"/>
          <p:cNvSpPr/>
          <p:nvPr/>
        </p:nvSpPr>
        <p:spPr bwMode="auto">
          <a:xfrm>
            <a:off x="6255735" y="5082658"/>
            <a:ext cx="3055717" cy="671331"/>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latin typeface="Arial" charset="0"/>
                <a:cs typeface="Arial" charset="0"/>
              </a:rPr>
              <a:t>Build Final Model</a:t>
            </a:r>
          </a:p>
        </p:txBody>
      </p:sp>
      <p:sp>
        <p:nvSpPr>
          <p:cNvPr id="15" name="Rounded Rectangle 14"/>
          <p:cNvSpPr/>
          <p:nvPr/>
        </p:nvSpPr>
        <p:spPr bwMode="auto">
          <a:xfrm>
            <a:off x="6255735" y="3971486"/>
            <a:ext cx="3055717" cy="671331"/>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latin typeface="Arial" charset="0"/>
                <a:cs typeface="Arial" charset="0"/>
              </a:rPr>
              <a:t>Reject </a:t>
            </a:r>
          </a:p>
          <a:p>
            <a:pPr marL="177800" indent="-177800" algn="ctr" eaLnBrk="0" fontAlgn="base" hangingPunct="0">
              <a:lnSpc>
                <a:spcPct val="90000"/>
              </a:lnSpc>
              <a:spcBef>
                <a:spcPct val="20000"/>
              </a:spcBef>
              <a:spcAft>
                <a:spcPct val="20000"/>
              </a:spcAft>
            </a:pPr>
            <a:r>
              <a:rPr lang="en-GB" dirty="0">
                <a:latin typeface="Arial" charset="0"/>
                <a:cs typeface="Arial" charset="0"/>
              </a:rPr>
              <a:t>Inference</a:t>
            </a:r>
          </a:p>
        </p:txBody>
      </p:sp>
      <p:sp>
        <p:nvSpPr>
          <p:cNvPr id="16" name="Rounded Rectangle 15"/>
          <p:cNvSpPr/>
          <p:nvPr/>
        </p:nvSpPr>
        <p:spPr bwMode="auto">
          <a:xfrm>
            <a:off x="6255735" y="2972205"/>
            <a:ext cx="3055717" cy="671331"/>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a:lnSpc>
                <a:spcPct val="90000"/>
              </a:lnSpc>
              <a:spcBef>
                <a:spcPct val="20000"/>
              </a:spcBef>
              <a:spcAft>
                <a:spcPct val="20000"/>
              </a:spcAft>
            </a:pPr>
            <a:r>
              <a:rPr lang="en-GB" dirty="0">
                <a:latin typeface="Arial" charset="0"/>
                <a:cs typeface="Arial" charset="0"/>
              </a:rPr>
              <a:t>Build Accept-Reject </a:t>
            </a:r>
          </a:p>
          <a:p>
            <a:pPr marL="177800" indent="-177800" algn="ctr">
              <a:lnSpc>
                <a:spcPct val="90000"/>
              </a:lnSpc>
              <a:spcBef>
                <a:spcPct val="20000"/>
              </a:spcBef>
              <a:spcAft>
                <a:spcPct val="20000"/>
              </a:spcAft>
            </a:pPr>
            <a:r>
              <a:rPr lang="en-GB" dirty="0">
                <a:latin typeface="Arial" charset="0"/>
                <a:cs typeface="Arial" charset="0"/>
              </a:rPr>
              <a:t>Model</a:t>
            </a:r>
          </a:p>
        </p:txBody>
      </p:sp>
      <p:sp>
        <p:nvSpPr>
          <p:cNvPr id="17" name="Rounded Rectangle 16"/>
          <p:cNvSpPr/>
          <p:nvPr/>
        </p:nvSpPr>
        <p:spPr bwMode="auto">
          <a:xfrm>
            <a:off x="6255735" y="2046230"/>
            <a:ext cx="3055717" cy="671331"/>
          </a:xfrm>
          <a:prstGeom prst="roundRect">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dirty="0">
                <a:latin typeface="Arial" charset="0"/>
                <a:cs typeface="Arial" charset="0"/>
              </a:rPr>
              <a:t>Build Known </a:t>
            </a:r>
          </a:p>
          <a:p>
            <a:pPr marL="177800" indent="-177800" algn="ctr" eaLnBrk="0" fontAlgn="base" hangingPunct="0">
              <a:lnSpc>
                <a:spcPct val="90000"/>
              </a:lnSpc>
              <a:spcBef>
                <a:spcPct val="20000"/>
              </a:spcBef>
              <a:spcAft>
                <a:spcPct val="20000"/>
              </a:spcAft>
            </a:pPr>
            <a:r>
              <a:rPr lang="en-GB" dirty="0">
                <a:latin typeface="Arial" charset="0"/>
                <a:cs typeface="Arial" charset="0"/>
              </a:rPr>
              <a:t>Good-Bad Model</a:t>
            </a:r>
          </a:p>
        </p:txBody>
      </p:sp>
      <p:cxnSp>
        <p:nvCxnSpPr>
          <p:cNvPr id="8" name="Straight Connector 7"/>
          <p:cNvCxnSpPr/>
          <p:nvPr/>
        </p:nvCxnSpPr>
        <p:spPr bwMode="auto">
          <a:xfrm>
            <a:off x="3279112" y="5418323"/>
            <a:ext cx="2976623" cy="7717"/>
          </a:xfrm>
          <a:prstGeom prst="line">
            <a:avLst/>
          </a:prstGeom>
          <a:noFill/>
          <a:ln w="9525" cap="flat" cmpd="sng" algn="ctr">
            <a:solidFill>
              <a:schemeClr val="accent1"/>
            </a:solidFill>
            <a:prstDash val="solid"/>
            <a:round/>
            <a:headEnd type="none" w="med" len="med"/>
            <a:tailEnd type="none" w="med" len="med"/>
          </a:ln>
          <a:effectLst/>
        </p:spPr>
      </p:cxnSp>
      <p:cxnSp>
        <p:nvCxnSpPr>
          <p:cNvPr id="18" name="Straight Connector 17"/>
          <p:cNvCxnSpPr/>
          <p:nvPr/>
        </p:nvCxnSpPr>
        <p:spPr bwMode="auto">
          <a:xfrm>
            <a:off x="3279110" y="3299274"/>
            <a:ext cx="2976623" cy="7717"/>
          </a:xfrm>
          <a:prstGeom prst="line">
            <a:avLst/>
          </a:prstGeom>
          <a:noFill/>
          <a:ln w="9525" cap="flat" cmpd="sng" algn="ctr">
            <a:solidFill>
              <a:schemeClr val="accent1"/>
            </a:solidFill>
            <a:prstDash val="solid"/>
            <a:round/>
            <a:headEnd type="none" w="med" len="med"/>
            <a:tailEnd type="none" w="med" len="med"/>
          </a:ln>
          <a:effectLst/>
        </p:spPr>
      </p:cxnSp>
      <p:cxnSp>
        <p:nvCxnSpPr>
          <p:cNvPr id="19" name="Straight Connector 18"/>
          <p:cNvCxnSpPr/>
          <p:nvPr/>
        </p:nvCxnSpPr>
        <p:spPr bwMode="auto">
          <a:xfrm>
            <a:off x="3279110" y="4296314"/>
            <a:ext cx="2976623" cy="7717"/>
          </a:xfrm>
          <a:prstGeom prst="line">
            <a:avLst/>
          </a:prstGeom>
          <a:noFill/>
          <a:ln w="9525" cap="flat" cmpd="sng" algn="ctr">
            <a:solidFill>
              <a:schemeClr val="accent1"/>
            </a:solidFill>
            <a:prstDash val="solid"/>
            <a:round/>
            <a:headEnd type="none" w="med" len="med"/>
            <a:tailEnd type="none" w="med" len="med"/>
          </a:ln>
          <a:effectLst/>
        </p:spPr>
      </p:cxnSp>
      <p:cxnSp>
        <p:nvCxnSpPr>
          <p:cNvPr id="20" name="Straight Connector 19"/>
          <p:cNvCxnSpPr/>
          <p:nvPr/>
        </p:nvCxnSpPr>
        <p:spPr bwMode="auto">
          <a:xfrm>
            <a:off x="3279111" y="2396930"/>
            <a:ext cx="2976623" cy="7717"/>
          </a:xfrm>
          <a:prstGeom prst="line">
            <a:avLst/>
          </a:prstGeom>
          <a:noFill/>
          <a:ln w="9525" cap="flat" cmpd="sng" algn="ctr">
            <a:solidFill>
              <a:schemeClr val="accent1"/>
            </a:solidFill>
            <a:prstDash val="solid"/>
            <a:round/>
            <a:headEnd type="none" w="med" len="med"/>
            <a:tailEnd type="none" w="med" len="med"/>
          </a:ln>
          <a:effectLst/>
        </p:spPr>
      </p:cxnSp>
      <p:sp>
        <p:nvSpPr>
          <p:cNvPr id="3" name="Left Brace 2"/>
          <p:cNvSpPr/>
          <p:nvPr/>
        </p:nvSpPr>
        <p:spPr bwMode="auto">
          <a:xfrm rot="10800000">
            <a:off x="9527995" y="2181582"/>
            <a:ext cx="389763" cy="2274570"/>
          </a:xfrm>
          <a:prstGeom prst="leftBrac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6" name="TextBox 5"/>
          <p:cNvSpPr txBox="1"/>
          <p:nvPr/>
        </p:nvSpPr>
        <p:spPr>
          <a:xfrm>
            <a:off x="9722876" y="3006886"/>
            <a:ext cx="1276349" cy="584775"/>
          </a:xfrm>
          <a:prstGeom prst="rect">
            <a:avLst/>
          </a:prstGeom>
          <a:noFill/>
        </p:spPr>
        <p:txBody>
          <a:bodyPr wrap="square" rtlCol="0">
            <a:spAutoFit/>
          </a:bodyPr>
          <a:lstStyle/>
          <a:p>
            <a:r>
              <a:rPr lang="en-GB" sz="1600" dirty="0"/>
              <a:t>Application Scores only</a:t>
            </a:r>
          </a:p>
        </p:txBody>
      </p:sp>
      <p:sp>
        <p:nvSpPr>
          <p:cNvPr id="21" name="TextBox 20"/>
          <p:cNvSpPr txBox="1"/>
          <p:nvPr/>
        </p:nvSpPr>
        <p:spPr>
          <a:xfrm>
            <a:off x="9722875" y="4692908"/>
            <a:ext cx="1276349" cy="1077218"/>
          </a:xfrm>
          <a:prstGeom prst="rect">
            <a:avLst/>
          </a:prstGeom>
          <a:noFill/>
        </p:spPr>
        <p:txBody>
          <a:bodyPr wrap="square" rtlCol="0">
            <a:spAutoFit/>
          </a:bodyPr>
          <a:lstStyle/>
          <a:p>
            <a:r>
              <a:rPr lang="en-GB" sz="1600" dirty="0"/>
              <a:t>Only one model for B-Score &amp; C-Score</a:t>
            </a:r>
          </a:p>
        </p:txBody>
      </p:sp>
      <p:pic>
        <p:nvPicPr>
          <p:cNvPr id="7" name="Picture 6">
            <a:extLst>
              <a:ext uri="{FF2B5EF4-FFF2-40B4-BE49-F238E27FC236}">
                <a16:creationId xmlns:a16="http://schemas.microsoft.com/office/drawing/2014/main" id="{6AABCFB4-E701-BBA0-D43D-5F2A2CBFBD4F}"/>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9" name="TextBox 8">
            <a:extLst>
              <a:ext uri="{FF2B5EF4-FFF2-40B4-BE49-F238E27FC236}">
                <a16:creationId xmlns:a16="http://schemas.microsoft.com/office/drawing/2014/main" id="{392543DA-9E03-9A27-7376-640054F50726}"/>
              </a:ext>
            </a:extLst>
          </p:cNvPr>
          <p:cNvSpPr txBox="1"/>
          <p:nvPr/>
        </p:nvSpPr>
        <p:spPr>
          <a:xfrm>
            <a:off x="8633500" y="6523940"/>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516546825"/>
      </p:ext>
    </p:extLst>
  </p:cSld>
  <p:clrMapOvr>
    <a:masterClrMapping/>
  </p:clrMapOvr>
  <p:transition spd="med">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CDB79-9BC7-7985-C458-9A9FE281FE86}"/>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08857" y="128212"/>
            <a:ext cx="87681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Customer Management Analytics - Sampling </a:t>
            </a:r>
          </a:p>
        </p:txBody>
      </p:sp>
      <p:sp>
        <p:nvSpPr>
          <p:cNvPr id="2" name="Rounded Rectangle 1"/>
          <p:cNvSpPr/>
          <p:nvPr/>
        </p:nvSpPr>
        <p:spPr bwMode="auto">
          <a:xfrm>
            <a:off x="2306171" y="1916206"/>
            <a:ext cx="1196788" cy="914400"/>
          </a:xfrm>
          <a:prstGeom prst="round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chemeClr val="bg2">
                    <a:lumMod val="50000"/>
                  </a:schemeClr>
                </a:solidFill>
                <a:latin typeface="Arial" charset="0"/>
                <a:cs typeface="Arial" charset="0"/>
              </a:rPr>
              <a:t>Transactional Data</a:t>
            </a:r>
          </a:p>
          <a:p>
            <a:pPr marL="177800" indent="-177800" algn="ctr" eaLnBrk="0" fontAlgn="base" hangingPunct="0">
              <a:lnSpc>
                <a:spcPct val="90000"/>
              </a:lnSpc>
              <a:spcBef>
                <a:spcPct val="20000"/>
              </a:spcBef>
              <a:spcAft>
                <a:spcPct val="20000"/>
              </a:spcAft>
            </a:pPr>
            <a:r>
              <a:rPr lang="en-GB" sz="1200" dirty="0">
                <a:solidFill>
                  <a:schemeClr val="bg2">
                    <a:lumMod val="50000"/>
                  </a:schemeClr>
                </a:solidFill>
                <a:latin typeface="Arial" charset="0"/>
                <a:cs typeface="Arial" charset="0"/>
              </a:rPr>
              <a:t>e.g. </a:t>
            </a:r>
            <a:r>
              <a:rPr lang="en-GB" sz="1200" dirty="0" err="1">
                <a:solidFill>
                  <a:schemeClr val="bg2">
                    <a:lumMod val="50000"/>
                  </a:schemeClr>
                </a:solidFill>
                <a:latin typeface="Arial" charset="0"/>
                <a:cs typeface="Arial" charset="0"/>
              </a:rPr>
              <a:t>Delq</a:t>
            </a:r>
            <a:r>
              <a:rPr lang="en-GB" sz="1200" dirty="0">
                <a:solidFill>
                  <a:schemeClr val="bg2">
                    <a:lumMod val="50000"/>
                  </a:schemeClr>
                </a:solidFill>
                <a:latin typeface="Arial" charset="0"/>
                <a:cs typeface="Arial" charset="0"/>
              </a:rPr>
              <a:t> L3M</a:t>
            </a:r>
          </a:p>
        </p:txBody>
      </p:sp>
      <p:sp>
        <p:nvSpPr>
          <p:cNvPr id="18" name="Rounded Rectangle 17"/>
          <p:cNvSpPr/>
          <p:nvPr/>
        </p:nvSpPr>
        <p:spPr bwMode="auto">
          <a:xfrm>
            <a:off x="3632294" y="1916206"/>
            <a:ext cx="1196788" cy="914400"/>
          </a:xfrm>
          <a:prstGeom prst="roundRect">
            <a:avLst/>
          </a:prstGeom>
          <a:solidFill>
            <a:schemeClr val="accent1">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chemeClr val="bg2">
                    <a:lumMod val="50000"/>
                  </a:schemeClr>
                </a:solidFill>
                <a:latin typeface="Arial" charset="0"/>
                <a:cs typeface="Arial" charset="0"/>
              </a:rPr>
              <a:t>Bureau Data, e.g. No. of accounts</a:t>
            </a:r>
          </a:p>
        </p:txBody>
      </p:sp>
      <p:sp>
        <p:nvSpPr>
          <p:cNvPr id="19" name="Rounded Rectangle 18"/>
          <p:cNvSpPr/>
          <p:nvPr/>
        </p:nvSpPr>
        <p:spPr bwMode="auto">
          <a:xfrm>
            <a:off x="7308478" y="2926977"/>
            <a:ext cx="1351121" cy="914400"/>
          </a:xfrm>
          <a:prstGeom prst="roundRect">
            <a:avLst/>
          </a:prstGeom>
          <a:solidFill>
            <a:srgbClr val="FF99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b="1" dirty="0">
                <a:solidFill>
                  <a:schemeClr val="bg2">
                    <a:lumMod val="50000"/>
                  </a:schemeClr>
                </a:solidFill>
                <a:latin typeface="Arial" charset="0"/>
                <a:cs typeface="Arial" charset="0"/>
              </a:rPr>
              <a:t>Performance File</a:t>
            </a:r>
          </a:p>
          <a:p>
            <a:pPr marL="177800" indent="-177800" algn="ctr" eaLnBrk="0" fontAlgn="base" hangingPunct="0">
              <a:lnSpc>
                <a:spcPct val="90000"/>
              </a:lnSpc>
              <a:spcBef>
                <a:spcPct val="20000"/>
              </a:spcBef>
              <a:spcAft>
                <a:spcPct val="20000"/>
              </a:spcAft>
            </a:pPr>
            <a:r>
              <a:rPr lang="en-GB" sz="1200" dirty="0">
                <a:solidFill>
                  <a:schemeClr val="bg2">
                    <a:lumMod val="50000"/>
                  </a:schemeClr>
                </a:solidFill>
                <a:latin typeface="Arial" charset="0"/>
                <a:cs typeface="Arial" charset="0"/>
              </a:rPr>
              <a:t>Good-Bad Flag </a:t>
            </a:r>
          </a:p>
        </p:txBody>
      </p:sp>
      <p:sp>
        <p:nvSpPr>
          <p:cNvPr id="20" name="Rounded Rectangle 19"/>
          <p:cNvSpPr/>
          <p:nvPr/>
        </p:nvSpPr>
        <p:spPr bwMode="auto">
          <a:xfrm>
            <a:off x="2306171" y="2926977"/>
            <a:ext cx="1196788" cy="914400"/>
          </a:xfrm>
          <a:prstGeom prst="roundRect">
            <a:avLst>
              <a:gd name="adj" fmla="val 14461"/>
            </a:avLst>
          </a:prstGeom>
          <a:solidFill>
            <a:srgbClr val="92D05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chemeClr val="bg2">
                    <a:lumMod val="50000"/>
                  </a:schemeClr>
                </a:solidFill>
                <a:latin typeface="Arial" charset="0"/>
                <a:cs typeface="Arial" charset="0"/>
              </a:rPr>
              <a:t>Internal Data, e.g. Other Account </a:t>
            </a:r>
            <a:r>
              <a:rPr lang="en-GB" sz="1200" dirty="0" err="1">
                <a:solidFill>
                  <a:schemeClr val="bg2">
                    <a:lumMod val="50000"/>
                  </a:schemeClr>
                </a:solidFill>
                <a:latin typeface="Arial" charset="0"/>
                <a:cs typeface="Arial" charset="0"/>
              </a:rPr>
              <a:t>Delq</a:t>
            </a:r>
            <a:endParaRPr lang="en-GB" sz="1200" dirty="0">
              <a:solidFill>
                <a:schemeClr val="bg2">
                  <a:lumMod val="50000"/>
                </a:schemeClr>
              </a:solidFill>
              <a:latin typeface="Arial" charset="0"/>
              <a:cs typeface="Arial" charset="0"/>
            </a:endParaRPr>
          </a:p>
        </p:txBody>
      </p:sp>
      <p:sp>
        <p:nvSpPr>
          <p:cNvPr id="22" name="Rounded Rectangle 21"/>
          <p:cNvSpPr/>
          <p:nvPr/>
        </p:nvSpPr>
        <p:spPr bwMode="auto">
          <a:xfrm>
            <a:off x="3632294" y="2926977"/>
            <a:ext cx="1196788" cy="914400"/>
          </a:xfrm>
          <a:prstGeom prst="roundRect">
            <a:avLst/>
          </a:prstGeom>
          <a:solidFill>
            <a:srgbClr val="FFFF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chemeClr val="bg2">
                    <a:lumMod val="50000"/>
                  </a:schemeClr>
                </a:solidFill>
                <a:latin typeface="Arial" charset="0"/>
                <a:cs typeface="Arial" charset="0"/>
              </a:rPr>
              <a:t>Contact History, e.g. £ of PTPs taken</a:t>
            </a:r>
          </a:p>
        </p:txBody>
      </p:sp>
      <p:sp>
        <p:nvSpPr>
          <p:cNvPr id="5" name="Oval 4"/>
          <p:cNvSpPr/>
          <p:nvPr/>
        </p:nvSpPr>
        <p:spPr bwMode="auto">
          <a:xfrm>
            <a:off x="9620590" y="5773254"/>
            <a:ext cx="1507634" cy="914400"/>
          </a:xfrm>
          <a:prstGeom prst="ellips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chemeClr val="bg1"/>
                </a:solidFill>
                <a:latin typeface="Arial" charset="0"/>
                <a:cs typeface="Arial" charset="0"/>
              </a:rPr>
              <a:t>Outcome is shorter for Colls Models</a:t>
            </a:r>
          </a:p>
        </p:txBody>
      </p:sp>
      <p:sp>
        <p:nvSpPr>
          <p:cNvPr id="8" name="Striped Right Arrow 7"/>
          <p:cNvSpPr/>
          <p:nvPr/>
        </p:nvSpPr>
        <p:spPr bwMode="auto">
          <a:xfrm>
            <a:off x="2306172" y="4244790"/>
            <a:ext cx="8594440" cy="1021977"/>
          </a:xfrm>
          <a:prstGeom prst="stripedRightArrow">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chemeClr val="bg1"/>
              </a:solidFill>
              <a:latin typeface="Arial" charset="0"/>
              <a:cs typeface="Arial" charset="0"/>
            </a:endParaRPr>
          </a:p>
        </p:txBody>
      </p:sp>
      <p:sp>
        <p:nvSpPr>
          <p:cNvPr id="12" name="Rectangle 11"/>
          <p:cNvSpPr/>
          <p:nvPr/>
        </p:nvSpPr>
        <p:spPr bwMode="auto">
          <a:xfrm>
            <a:off x="6845709" y="2594164"/>
            <a:ext cx="3347163" cy="1539689"/>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                   </a:t>
            </a:r>
          </a:p>
        </p:txBody>
      </p:sp>
      <p:cxnSp>
        <p:nvCxnSpPr>
          <p:cNvPr id="16" name="Straight Connector 15"/>
          <p:cNvCxnSpPr/>
          <p:nvPr/>
        </p:nvCxnSpPr>
        <p:spPr bwMode="auto">
          <a:xfrm>
            <a:off x="6838986" y="4244790"/>
            <a:ext cx="6723" cy="14993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Up Arrow 16"/>
          <p:cNvSpPr/>
          <p:nvPr/>
        </p:nvSpPr>
        <p:spPr bwMode="auto">
          <a:xfrm>
            <a:off x="6603392" y="5855073"/>
            <a:ext cx="484632" cy="292474"/>
          </a:xfrm>
          <a:prstGeom prst="upArrow">
            <a:avLst/>
          </a:prstGeom>
          <a:solidFill>
            <a:schemeClr val="bg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24" name="TextBox 23"/>
          <p:cNvSpPr txBox="1"/>
          <p:nvPr/>
        </p:nvSpPr>
        <p:spPr>
          <a:xfrm>
            <a:off x="5922088" y="6147547"/>
            <a:ext cx="1546834" cy="707886"/>
          </a:xfrm>
          <a:prstGeom prst="rect">
            <a:avLst/>
          </a:prstGeom>
          <a:noFill/>
        </p:spPr>
        <p:txBody>
          <a:bodyPr wrap="none" rtlCol="0">
            <a:spAutoFit/>
          </a:bodyPr>
          <a:lstStyle/>
          <a:p>
            <a:r>
              <a:rPr lang="en-GB" sz="2000" b="1" dirty="0"/>
              <a:t>Observation </a:t>
            </a:r>
          </a:p>
          <a:p>
            <a:pPr algn="ctr"/>
            <a:r>
              <a:rPr lang="en-GB" sz="2000" b="1" dirty="0"/>
              <a:t>Point</a:t>
            </a:r>
          </a:p>
        </p:txBody>
      </p:sp>
      <p:sp>
        <p:nvSpPr>
          <p:cNvPr id="29" name="TextBox 28"/>
          <p:cNvSpPr txBox="1"/>
          <p:nvPr/>
        </p:nvSpPr>
        <p:spPr>
          <a:xfrm>
            <a:off x="8708957" y="3133175"/>
            <a:ext cx="1432315" cy="461665"/>
          </a:xfrm>
          <a:prstGeom prst="rect">
            <a:avLst/>
          </a:prstGeom>
          <a:noFill/>
        </p:spPr>
        <p:txBody>
          <a:bodyPr wrap="none" rtlCol="0">
            <a:spAutoFit/>
          </a:bodyPr>
          <a:lstStyle/>
          <a:p>
            <a:pPr algn="ctr"/>
            <a:r>
              <a:rPr lang="en-GB" sz="1200" dirty="0"/>
              <a:t>One Record per </a:t>
            </a:r>
          </a:p>
          <a:p>
            <a:pPr algn="ctr"/>
            <a:r>
              <a:rPr lang="en-GB" sz="1200" dirty="0"/>
              <a:t>Account / Customer</a:t>
            </a:r>
          </a:p>
        </p:txBody>
      </p:sp>
      <p:cxnSp>
        <p:nvCxnSpPr>
          <p:cNvPr id="30" name="Straight Connector 29"/>
          <p:cNvCxnSpPr/>
          <p:nvPr/>
        </p:nvCxnSpPr>
        <p:spPr bwMode="auto">
          <a:xfrm>
            <a:off x="10185589" y="4259349"/>
            <a:ext cx="6723" cy="14993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6794409" y="5009022"/>
            <a:ext cx="3370924" cy="646331"/>
          </a:xfrm>
          <a:prstGeom prst="rect">
            <a:avLst/>
          </a:prstGeom>
          <a:noFill/>
        </p:spPr>
        <p:txBody>
          <a:bodyPr wrap="none" rtlCol="0">
            <a:spAutoFit/>
          </a:bodyPr>
          <a:lstStyle/>
          <a:p>
            <a:pPr algn="ctr"/>
            <a:r>
              <a:rPr lang="en-GB" dirty="0"/>
              <a:t>Outcome Period </a:t>
            </a:r>
          </a:p>
          <a:p>
            <a:pPr algn="ctr"/>
            <a:r>
              <a:rPr lang="en-GB" dirty="0"/>
              <a:t>(dependent upon model purpose)</a:t>
            </a:r>
          </a:p>
        </p:txBody>
      </p:sp>
      <p:sp>
        <p:nvSpPr>
          <p:cNvPr id="33" name="Explosion 1 32"/>
          <p:cNvSpPr/>
          <p:nvPr/>
        </p:nvSpPr>
        <p:spPr bwMode="auto">
          <a:xfrm>
            <a:off x="7908042" y="5706028"/>
            <a:ext cx="1566582" cy="914400"/>
          </a:xfrm>
          <a:prstGeom prst="irregularSeal1">
            <a:avLst/>
          </a:prstGeom>
          <a:solidFill>
            <a:schemeClr val="accent3">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Outcome</a:t>
            </a:r>
          </a:p>
        </p:txBody>
      </p:sp>
      <p:cxnSp>
        <p:nvCxnSpPr>
          <p:cNvPr id="35" name="Straight Arrow Connector 34"/>
          <p:cNvCxnSpPr>
            <a:stCxn id="33" idx="0"/>
          </p:cNvCxnSpPr>
          <p:nvPr/>
        </p:nvCxnSpPr>
        <p:spPr bwMode="auto">
          <a:xfrm flipV="1">
            <a:off x="8961278" y="5128400"/>
            <a:ext cx="1181424" cy="577629"/>
          </a:xfrm>
          <a:prstGeom prst="straightConnector1">
            <a:avLst/>
          </a:prstGeom>
          <a:noFill/>
          <a:ln w="9525" cap="flat" cmpd="sng" algn="ctr">
            <a:solidFill>
              <a:schemeClr val="accent1"/>
            </a:solidFill>
            <a:prstDash val="solid"/>
            <a:round/>
            <a:headEnd type="none" w="med" len="med"/>
            <a:tailEnd type="triangle"/>
          </a:ln>
          <a:effectLst/>
        </p:spPr>
      </p:cxnSp>
      <p:sp>
        <p:nvSpPr>
          <p:cNvPr id="36" name="Explosion 1 35"/>
          <p:cNvSpPr/>
          <p:nvPr/>
        </p:nvSpPr>
        <p:spPr bwMode="auto">
          <a:xfrm>
            <a:off x="3754453" y="5296480"/>
            <a:ext cx="2045331" cy="1210726"/>
          </a:xfrm>
          <a:prstGeom prst="irregularSeal1">
            <a:avLst/>
          </a:prstGeom>
          <a:solidFill>
            <a:schemeClr val="accent3">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Know Info @ Decision Point</a:t>
            </a:r>
          </a:p>
        </p:txBody>
      </p:sp>
      <p:cxnSp>
        <p:nvCxnSpPr>
          <p:cNvPr id="43" name="Straight Arrow Connector 42"/>
          <p:cNvCxnSpPr>
            <a:stCxn id="36" idx="0"/>
          </p:cNvCxnSpPr>
          <p:nvPr/>
        </p:nvCxnSpPr>
        <p:spPr bwMode="auto">
          <a:xfrm flipV="1">
            <a:off x="5129559" y="5047946"/>
            <a:ext cx="1695393" cy="248535"/>
          </a:xfrm>
          <a:prstGeom prst="straightConnector1">
            <a:avLst/>
          </a:prstGeom>
          <a:noFill/>
          <a:ln w="9525" cap="flat" cmpd="sng" algn="ctr">
            <a:solidFill>
              <a:schemeClr val="accent1"/>
            </a:solidFill>
            <a:prstDash val="solid"/>
            <a:round/>
            <a:headEnd type="none" w="med" len="med"/>
            <a:tailEnd type="triangle"/>
          </a:ln>
          <a:effectLst/>
        </p:spPr>
      </p:cxnSp>
      <p:sp>
        <p:nvSpPr>
          <p:cNvPr id="45" name="TextBox 44"/>
          <p:cNvSpPr txBox="1"/>
          <p:nvPr/>
        </p:nvSpPr>
        <p:spPr>
          <a:xfrm>
            <a:off x="2230792" y="5007860"/>
            <a:ext cx="2580002" cy="646331"/>
          </a:xfrm>
          <a:prstGeom prst="rect">
            <a:avLst/>
          </a:prstGeom>
          <a:noFill/>
        </p:spPr>
        <p:txBody>
          <a:bodyPr wrap="none" rtlCol="0">
            <a:spAutoFit/>
          </a:bodyPr>
          <a:lstStyle/>
          <a:p>
            <a:pPr algn="ctr"/>
            <a:r>
              <a:rPr lang="en-GB" dirty="0"/>
              <a:t>Observation Period </a:t>
            </a:r>
          </a:p>
          <a:p>
            <a:pPr algn="ctr"/>
            <a:r>
              <a:rPr lang="en-GB" dirty="0"/>
              <a:t>(usually up to 12 months)</a:t>
            </a:r>
          </a:p>
        </p:txBody>
      </p:sp>
      <p:sp>
        <p:nvSpPr>
          <p:cNvPr id="46" name="TextBox 45"/>
          <p:cNvSpPr txBox="1"/>
          <p:nvPr/>
        </p:nvSpPr>
        <p:spPr>
          <a:xfrm>
            <a:off x="2209458" y="1429760"/>
            <a:ext cx="2534027" cy="400110"/>
          </a:xfrm>
          <a:prstGeom prst="rect">
            <a:avLst/>
          </a:prstGeom>
          <a:noFill/>
        </p:spPr>
        <p:txBody>
          <a:bodyPr wrap="none" rtlCol="0">
            <a:spAutoFit/>
          </a:bodyPr>
          <a:lstStyle/>
          <a:p>
            <a:r>
              <a:rPr lang="en-GB" sz="2000" u="sng" dirty="0"/>
              <a:t>Independent Variables</a:t>
            </a:r>
          </a:p>
        </p:txBody>
      </p:sp>
      <p:sp>
        <p:nvSpPr>
          <p:cNvPr id="47" name="TextBox 46"/>
          <p:cNvSpPr txBox="1"/>
          <p:nvPr/>
        </p:nvSpPr>
        <p:spPr>
          <a:xfrm>
            <a:off x="6888561" y="1429760"/>
            <a:ext cx="2537105" cy="400110"/>
          </a:xfrm>
          <a:prstGeom prst="rect">
            <a:avLst/>
          </a:prstGeom>
          <a:noFill/>
        </p:spPr>
        <p:txBody>
          <a:bodyPr wrap="none" rtlCol="0">
            <a:spAutoFit/>
          </a:bodyPr>
          <a:lstStyle/>
          <a:p>
            <a:r>
              <a:rPr lang="en-GB" sz="2000" u="sng" dirty="0"/>
              <a:t>Performance Variables</a:t>
            </a:r>
          </a:p>
        </p:txBody>
      </p:sp>
      <p:sp>
        <p:nvSpPr>
          <p:cNvPr id="48" name="TextBox 47"/>
          <p:cNvSpPr txBox="1"/>
          <p:nvPr/>
        </p:nvSpPr>
        <p:spPr>
          <a:xfrm>
            <a:off x="1111623" y="1676444"/>
            <a:ext cx="1278594" cy="2308324"/>
          </a:xfrm>
          <a:prstGeom prst="rect">
            <a:avLst/>
          </a:prstGeom>
          <a:noFill/>
        </p:spPr>
        <p:txBody>
          <a:bodyPr wrap="square" rtlCol="0">
            <a:spAutoFit/>
          </a:bodyPr>
          <a:lstStyle/>
          <a:p>
            <a:r>
              <a:rPr lang="en-GB" sz="1600" dirty="0"/>
              <a:t>Data Elements can be at account or customer level OR be external bureau type chars</a:t>
            </a:r>
          </a:p>
        </p:txBody>
      </p:sp>
    </p:spTree>
    <p:extLst>
      <p:ext uri="{BB962C8B-B14F-4D97-AF65-F5344CB8AC3E}">
        <p14:creationId xmlns:p14="http://schemas.microsoft.com/office/powerpoint/2010/main" val="1726119448"/>
      </p:ext>
    </p:extLst>
  </p:cSld>
  <p:clrMapOvr>
    <a:masterClrMapping/>
  </p:clrMapOvr>
  <p:transition spd="med">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EEC8-0523-F613-FB5E-0964F4283BA1}"/>
              </a:ext>
            </a:extLst>
          </p:cNvPr>
          <p:cNvSpPr>
            <a:spLocks noGrp="1"/>
          </p:cNvSpPr>
          <p:nvPr>
            <p:ph type="title"/>
          </p:nvPr>
        </p:nvSpPr>
        <p:spPr/>
        <p:txBody>
          <a:bodyPr/>
          <a:lstStyle/>
          <a:p>
            <a:r>
              <a:rPr lang="en-GB" dirty="0"/>
              <a:t>Introduction to Paragon Modeller</a:t>
            </a:r>
            <a:br>
              <a:rPr lang="en-GB" dirty="0"/>
            </a:br>
            <a:r>
              <a:rPr lang="en-GB" sz="1800" dirty="0">
                <a:solidFill>
                  <a:schemeClr val="accent3">
                    <a:lumMod val="75000"/>
                  </a:schemeClr>
                </a:solidFill>
              </a:rPr>
              <a:t>(www.credit-scoring.co.uk)</a:t>
            </a:r>
          </a:p>
        </p:txBody>
      </p:sp>
      <p:sp>
        <p:nvSpPr>
          <p:cNvPr id="3" name="Content Placeholder 2">
            <a:extLst>
              <a:ext uri="{FF2B5EF4-FFF2-40B4-BE49-F238E27FC236}">
                <a16:creationId xmlns:a16="http://schemas.microsoft.com/office/drawing/2014/main" id="{BFC8B2B1-B8FD-7494-4938-4C8D99CF3BD7}"/>
              </a:ext>
            </a:extLst>
          </p:cNvPr>
          <p:cNvSpPr>
            <a:spLocks noGrp="1"/>
          </p:cNvSpPr>
          <p:nvPr>
            <p:ph idx="1"/>
          </p:nvPr>
        </p:nvSpPr>
        <p:spPr/>
        <p:txBody>
          <a:bodyPr/>
          <a:lstStyle/>
          <a:p>
            <a:r>
              <a:rPr lang="en-GB" dirty="0"/>
              <a:t>Reading Modelling Data – Read the given dataset</a:t>
            </a:r>
          </a:p>
          <a:p>
            <a:r>
              <a:rPr lang="en-GB" dirty="0"/>
              <a:t>Basic Manipulation</a:t>
            </a:r>
          </a:p>
          <a:p>
            <a:r>
              <a:rPr lang="en-GB" dirty="0"/>
              <a:t>Assigning Good Bad definitions / Generating Characteristics</a:t>
            </a:r>
          </a:p>
        </p:txBody>
      </p:sp>
      <p:pic>
        <p:nvPicPr>
          <p:cNvPr id="4" name="Picture 3">
            <a:extLst>
              <a:ext uri="{FF2B5EF4-FFF2-40B4-BE49-F238E27FC236}">
                <a16:creationId xmlns:a16="http://schemas.microsoft.com/office/drawing/2014/main" id="{0A6B446A-7187-3BDD-0C64-71EC38FC3293}"/>
              </a:ext>
            </a:extLst>
          </p:cNvPr>
          <p:cNvPicPr/>
          <p:nvPr/>
        </p:nvPicPr>
        <p:blipFill>
          <a:blip r:embed="rId2"/>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6CC6FA7B-93B6-1E7D-1CBF-27903015D8DD}"/>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7460327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69E7-FC17-B94D-6F77-1C978E4EE3A2}"/>
              </a:ext>
            </a:extLst>
          </p:cNvPr>
          <p:cNvSpPr>
            <a:spLocks noGrp="1"/>
          </p:cNvSpPr>
          <p:nvPr>
            <p:ph type="title"/>
          </p:nvPr>
        </p:nvSpPr>
        <p:spPr/>
        <p:txBody>
          <a:bodyPr/>
          <a:lstStyle/>
          <a:p>
            <a:r>
              <a:rPr lang="en-GB" dirty="0"/>
              <a:t>Exercise Discussion </a:t>
            </a:r>
          </a:p>
        </p:txBody>
      </p:sp>
      <p:sp>
        <p:nvSpPr>
          <p:cNvPr id="3" name="Content Placeholder 2">
            <a:extLst>
              <a:ext uri="{FF2B5EF4-FFF2-40B4-BE49-F238E27FC236}">
                <a16:creationId xmlns:a16="http://schemas.microsoft.com/office/drawing/2014/main" id="{C68DDBEF-E5A9-BF14-0B8F-4ECACC998CE5}"/>
              </a:ext>
            </a:extLst>
          </p:cNvPr>
          <p:cNvSpPr>
            <a:spLocks noGrp="1"/>
          </p:cNvSpPr>
          <p:nvPr>
            <p:ph idx="1"/>
          </p:nvPr>
        </p:nvSpPr>
        <p:spPr/>
        <p:txBody>
          <a:bodyPr/>
          <a:lstStyle/>
          <a:p>
            <a:r>
              <a:rPr lang="en-GB" dirty="0"/>
              <a:t>What have we learnt?</a:t>
            </a:r>
          </a:p>
          <a:p>
            <a:r>
              <a:rPr lang="en-GB" dirty="0"/>
              <a:t>Modeller Questions </a:t>
            </a:r>
          </a:p>
        </p:txBody>
      </p:sp>
      <p:pic>
        <p:nvPicPr>
          <p:cNvPr id="4" name="Picture 3">
            <a:extLst>
              <a:ext uri="{FF2B5EF4-FFF2-40B4-BE49-F238E27FC236}">
                <a16:creationId xmlns:a16="http://schemas.microsoft.com/office/drawing/2014/main" id="{A7E9E66B-8CC8-2CCC-1EE0-26707E8E8A7A}"/>
              </a:ext>
            </a:extLst>
          </p:cNvPr>
          <p:cNvPicPr/>
          <p:nvPr/>
        </p:nvPicPr>
        <p:blipFill>
          <a:blip r:embed="rId2"/>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E7FC9CB7-4648-4DB2-4B88-0DF3FFB76B78}"/>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22297401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127599" y="1975872"/>
            <a:ext cx="8094785" cy="22151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lvl1pPr algn="l" rtl="0" eaLnBrk="0" fontAlgn="base" hangingPunct="0">
              <a:lnSpc>
                <a:spcPct val="110000"/>
              </a:lnSpc>
              <a:spcBef>
                <a:spcPct val="0"/>
              </a:spcBef>
              <a:spcAft>
                <a:spcPct val="0"/>
              </a:spcAft>
              <a:defRPr sz="2400" b="1">
                <a:solidFill>
                  <a:schemeClr val="lt1"/>
                </a:solidFill>
                <a:latin typeface="+mn-lt"/>
                <a:ea typeface="+mn-ea"/>
                <a:cs typeface="+mn-cs"/>
              </a:defRPr>
            </a:lvl1pPr>
            <a:lvl2pPr algn="l" rtl="0" eaLnBrk="0" fontAlgn="base" hangingPunct="0">
              <a:lnSpc>
                <a:spcPct val="90000"/>
              </a:lnSpc>
              <a:spcBef>
                <a:spcPct val="0"/>
              </a:spcBef>
              <a:spcAft>
                <a:spcPct val="0"/>
              </a:spcAft>
              <a:defRPr sz="2400" b="1">
                <a:solidFill>
                  <a:schemeClr val="lt1"/>
                </a:solidFill>
                <a:latin typeface="+mn-lt"/>
                <a:ea typeface="+mn-ea"/>
                <a:cs typeface="+mn-cs"/>
              </a:defRPr>
            </a:lvl2pPr>
            <a:lvl3pPr algn="l" rtl="0" eaLnBrk="0" fontAlgn="base" hangingPunct="0">
              <a:lnSpc>
                <a:spcPct val="90000"/>
              </a:lnSpc>
              <a:spcBef>
                <a:spcPct val="0"/>
              </a:spcBef>
              <a:spcAft>
                <a:spcPct val="0"/>
              </a:spcAft>
              <a:defRPr sz="2400" b="1">
                <a:solidFill>
                  <a:schemeClr val="lt1"/>
                </a:solidFill>
                <a:latin typeface="+mn-lt"/>
                <a:ea typeface="+mn-ea"/>
                <a:cs typeface="+mn-cs"/>
              </a:defRPr>
            </a:lvl3pPr>
            <a:lvl4pPr algn="l" rtl="0" eaLnBrk="0" fontAlgn="base" hangingPunct="0">
              <a:lnSpc>
                <a:spcPct val="90000"/>
              </a:lnSpc>
              <a:spcBef>
                <a:spcPct val="0"/>
              </a:spcBef>
              <a:spcAft>
                <a:spcPct val="0"/>
              </a:spcAft>
              <a:defRPr sz="2400" b="1">
                <a:solidFill>
                  <a:schemeClr val="lt1"/>
                </a:solidFill>
                <a:latin typeface="+mn-lt"/>
                <a:ea typeface="+mn-ea"/>
                <a:cs typeface="+mn-cs"/>
              </a:defRPr>
            </a:lvl4pPr>
            <a:lvl5pPr algn="l" rtl="0" eaLnBrk="0" fontAlgn="base" hangingPunct="0">
              <a:lnSpc>
                <a:spcPct val="90000"/>
              </a:lnSpc>
              <a:spcBef>
                <a:spcPct val="0"/>
              </a:spcBef>
              <a:spcAft>
                <a:spcPct val="0"/>
              </a:spcAft>
              <a:defRPr sz="2400" b="1">
                <a:solidFill>
                  <a:schemeClr val="lt1"/>
                </a:solidFill>
                <a:latin typeface="+mn-lt"/>
                <a:ea typeface="+mn-ea"/>
                <a:cs typeface="+mn-cs"/>
              </a:defRPr>
            </a:lvl5pPr>
            <a:lvl6pPr marL="457200" algn="l" rtl="0" eaLnBrk="0" fontAlgn="base" hangingPunct="0">
              <a:lnSpc>
                <a:spcPct val="90000"/>
              </a:lnSpc>
              <a:spcBef>
                <a:spcPct val="0"/>
              </a:spcBef>
              <a:spcAft>
                <a:spcPct val="0"/>
              </a:spcAft>
              <a:defRPr sz="2400" b="1">
                <a:solidFill>
                  <a:schemeClr val="lt1"/>
                </a:solidFill>
                <a:latin typeface="+mn-lt"/>
                <a:ea typeface="+mn-ea"/>
                <a:cs typeface="+mn-cs"/>
              </a:defRPr>
            </a:lvl6pPr>
            <a:lvl7pPr marL="914400" algn="l" rtl="0" eaLnBrk="0" fontAlgn="base" hangingPunct="0">
              <a:lnSpc>
                <a:spcPct val="90000"/>
              </a:lnSpc>
              <a:spcBef>
                <a:spcPct val="0"/>
              </a:spcBef>
              <a:spcAft>
                <a:spcPct val="0"/>
              </a:spcAft>
              <a:defRPr sz="2400" b="1">
                <a:solidFill>
                  <a:schemeClr val="lt1"/>
                </a:solidFill>
                <a:latin typeface="+mn-lt"/>
                <a:ea typeface="+mn-ea"/>
                <a:cs typeface="+mn-cs"/>
              </a:defRPr>
            </a:lvl7pPr>
            <a:lvl8pPr marL="1371600" algn="l" rtl="0" eaLnBrk="0" fontAlgn="base" hangingPunct="0">
              <a:lnSpc>
                <a:spcPct val="90000"/>
              </a:lnSpc>
              <a:spcBef>
                <a:spcPct val="0"/>
              </a:spcBef>
              <a:spcAft>
                <a:spcPct val="0"/>
              </a:spcAft>
              <a:defRPr sz="2400" b="1">
                <a:solidFill>
                  <a:schemeClr val="lt1"/>
                </a:solidFill>
                <a:latin typeface="+mn-lt"/>
                <a:ea typeface="+mn-ea"/>
                <a:cs typeface="+mn-cs"/>
              </a:defRPr>
            </a:lvl8pPr>
            <a:lvl9pPr marL="1828800" algn="l" rtl="0" eaLnBrk="0" fontAlgn="base" hangingPunct="0">
              <a:lnSpc>
                <a:spcPct val="90000"/>
              </a:lnSpc>
              <a:spcBef>
                <a:spcPct val="0"/>
              </a:spcBef>
              <a:spcAft>
                <a:spcPct val="0"/>
              </a:spcAft>
              <a:defRPr sz="2400" b="1">
                <a:solidFill>
                  <a:schemeClr val="lt1"/>
                </a:solidFill>
                <a:latin typeface="+mn-lt"/>
                <a:ea typeface="+mn-ea"/>
                <a:cs typeface="+mn-cs"/>
              </a:defRPr>
            </a:lvl9pPr>
          </a:lstStyle>
          <a:p>
            <a:pPr algn="ctr">
              <a:defRPr/>
            </a:pPr>
            <a:r>
              <a:rPr lang="en-GB" sz="3600" dirty="0">
                <a:solidFill>
                  <a:schemeClr val="tx1"/>
                </a:solidFill>
              </a:rPr>
              <a:t>Modelling Steps 2</a:t>
            </a:r>
          </a:p>
        </p:txBody>
      </p:sp>
    </p:spTree>
    <p:extLst>
      <p:ext uri="{BB962C8B-B14F-4D97-AF65-F5344CB8AC3E}">
        <p14:creationId xmlns:p14="http://schemas.microsoft.com/office/powerpoint/2010/main" val="33547948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0577" y="-48367"/>
            <a:ext cx="7082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Model Process – Univariate Analysis</a:t>
            </a:r>
          </a:p>
        </p:txBody>
      </p:sp>
      <p:sp>
        <p:nvSpPr>
          <p:cNvPr id="2" name="Rectangle 1"/>
          <p:cNvSpPr/>
          <p:nvPr/>
        </p:nvSpPr>
        <p:spPr bwMode="auto">
          <a:xfrm>
            <a:off x="416721" y="1913544"/>
            <a:ext cx="2523282" cy="2523281"/>
          </a:xfrm>
          <a:prstGeom prst="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2400" dirty="0">
                <a:solidFill>
                  <a:srgbClr val="1755AF"/>
                </a:solidFill>
                <a:latin typeface="Arial" charset="0"/>
                <a:cs typeface="Arial" charset="0"/>
              </a:rPr>
              <a:t>PAST </a:t>
            </a:r>
          </a:p>
          <a:p>
            <a:pPr marL="177800" indent="-177800" algn="ctr" eaLnBrk="0" fontAlgn="base" hangingPunct="0">
              <a:lnSpc>
                <a:spcPct val="90000"/>
              </a:lnSpc>
              <a:spcBef>
                <a:spcPct val="20000"/>
              </a:spcBef>
              <a:spcAft>
                <a:spcPct val="20000"/>
              </a:spcAft>
            </a:pPr>
            <a:r>
              <a:rPr lang="en-GB" sz="2400" dirty="0">
                <a:solidFill>
                  <a:srgbClr val="1755AF"/>
                </a:solidFill>
                <a:latin typeface="Arial" charset="0"/>
                <a:cs typeface="Arial" charset="0"/>
              </a:rPr>
              <a:t>DATA</a:t>
            </a:r>
          </a:p>
        </p:txBody>
      </p:sp>
      <p:sp>
        <p:nvSpPr>
          <p:cNvPr id="7" name="Rectangle 6"/>
          <p:cNvSpPr/>
          <p:nvPr/>
        </p:nvSpPr>
        <p:spPr bwMode="auto">
          <a:xfrm>
            <a:off x="4407592" y="1890393"/>
            <a:ext cx="2523282" cy="2523281"/>
          </a:xfrm>
          <a:prstGeom prst="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2400" dirty="0">
                <a:solidFill>
                  <a:srgbClr val="003399"/>
                </a:solidFill>
                <a:latin typeface="Arial" charset="0"/>
                <a:cs typeface="Arial" charset="0"/>
              </a:rPr>
              <a:t>Modelling</a:t>
            </a:r>
          </a:p>
        </p:txBody>
      </p:sp>
      <p:sp>
        <p:nvSpPr>
          <p:cNvPr id="3" name="Oval 2"/>
          <p:cNvSpPr/>
          <p:nvPr/>
        </p:nvSpPr>
        <p:spPr bwMode="auto">
          <a:xfrm>
            <a:off x="7825069" y="2755739"/>
            <a:ext cx="1759352" cy="879676"/>
          </a:xfrm>
          <a:prstGeom prst="ellips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2400" dirty="0">
                <a:solidFill>
                  <a:srgbClr val="003399"/>
                </a:solidFill>
                <a:latin typeface="Arial" charset="0"/>
                <a:cs typeface="Arial" charset="0"/>
              </a:rPr>
              <a:t>Score</a:t>
            </a:r>
          </a:p>
        </p:txBody>
      </p:sp>
      <p:sp>
        <p:nvSpPr>
          <p:cNvPr id="5" name="Right Arrow 4"/>
          <p:cNvSpPr/>
          <p:nvPr/>
        </p:nvSpPr>
        <p:spPr bwMode="auto">
          <a:xfrm>
            <a:off x="3172463" y="2888710"/>
            <a:ext cx="1093807" cy="572947"/>
          </a:xfrm>
          <a:prstGeom prst="rightArrow">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8" name="Right Arrow 7"/>
          <p:cNvSpPr/>
          <p:nvPr/>
        </p:nvSpPr>
        <p:spPr bwMode="auto">
          <a:xfrm>
            <a:off x="7072196" y="2979860"/>
            <a:ext cx="509286" cy="390645"/>
          </a:xfrm>
          <a:prstGeom prst="rightArrow">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9" name="TextBox 8"/>
          <p:cNvSpPr txBox="1"/>
          <p:nvPr/>
        </p:nvSpPr>
        <p:spPr>
          <a:xfrm>
            <a:off x="55013" y="4622600"/>
            <a:ext cx="3246699" cy="1631216"/>
          </a:xfrm>
          <a:prstGeom prst="rect">
            <a:avLst/>
          </a:prstGeom>
          <a:noFill/>
          <a:ln>
            <a:solidFill>
              <a:schemeClr val="accent1">
                <a:lumMod val="50000"/>
              </a:schemeClr>
            </a:solidFill>
          </a:ln>
        </p:spPr>
        <p:txBody>
          <a:bodyPr wrap="square" rtlCol="0">
            <a:spAutoFit/>
          </a:bodyPr>
          <a:lstStyle/>
          <a:p>
            <a:r>
              <a:rPr lang="en-GB" sz="2000" b="1" u="sng" dirty="0"/>
              <a:t>Characteristic Reduction</a:t>
            </a:r>
          </a:p>
          <a:p>
            <a:pPr marL="171450" indent="-171450">
              <a:buFont typeface="Arial" panose="020B0604020202020204" pitchFamily="34" charset="0"/>
              <a:buChar char="•"/>
            </a:pPr>
            <a:r>
              <a:rPr lang="en-GB" sz="1600" dirty="0"/>
              <a:t>PSI</a:t>
            </a:r>
          </a:p>
          <a:p>
            <a:pPr marL="171450" indent="-171450">
              <a:buFont typeface="Arial" panose="020B0604020202020204" pitchFamily="34" charset="0"/>
              <a:buChar char="•"/>
            </a:pPr>
            <a:r>
              <a:rPr lang="en-GB" sz="1600" dirty="0"/>
              <a:t>Characteristic Analysis</a:t>
            </a:r>
          </a:p>
          <a:p>
            <a:pPr marL="171450" indent="-171450">
              <a:buFont typeface="Arial" panose="020B0604020202020204" pitchFamily="34" charset="0"/>
              <a:buChar char="•"/>
            </a:pPr>
            <a:r>
              <a:rPr lang="en-GB" sz="1600" dirty="0"/>
              <a:t>Fine to Coarse Classing</a:t>
            </a:r>
          </a:p>
          <a:p>
            <a:pPr marL="171450" indent="-171450">
              <a:buFont typeface="Arial" panose="020B0604020202020204" pitchFamily="34" charset="0"/>
              <a:buChar char="•"/>
            </a:pPr>
            <a:r>
              <a:rPr lang="en-GB" sz="1600" dirty="0"/>
              <a:t>Correlation Analysis</a:t>
            </a:r>
          </a:p>
          <a:p>
            <a:pPr marL="171450" indent="-171450">
              <a:buFont typeface="Arial" panose="020B0604020202020204" pitchFamily="34" charset="0"/>
              <a:buChar char="•"/>
            </a:pPr>
            <a:r>
              <a:rPr lang="en-GB" sz="1600" dirty="0"/>
              <a:t>Business Rationale </a:t>
            </a:r>
          </a:p>
        </p:txBody>
      </p:sp>
      <p:sp>
        <p:nvSpPr>
          <p:cNvPr id="14" name="TextBox 13"/>
          <p:cNvSpPr txBox="1"/>
          <p:nvPr/>
        </p:nvSpPr>
        <p:spPr>
          <a:xfrm>
            <a:off x="4142804" y="4622598"/>
            <a:ext cx="3247200" cy="1384995"/>
          </a:xfrm>
          <a:prstGeom prst="rect">
            <a:avLst/>
          </a:prstGeom>
          <a:noFill/>
          <a:ln>
            <a:solidFill>
              <a:schemeClr val="accent1">
                <a:lumMod val="50000"/>
              </a:schemeClr>
            </a:solidFill>
          </a:ln>
        </p:spPr>
        <p:txBody>
          <a:bodyPr wrap="square" rtlCol="0">
            <a:spAutoFit/>
          </a:bodyPr>
          <a:lstStyle/>
          <a:p>
            <a:r>
              <a:rPr lang="en-GB" sz="2000" b="1" u="sng" dirty="0"/>
              <a:t>Statistical Modelling</a:t>
            </a:r>
          </a:p>
          <a:p>
            <a:pPr marL="171450" indent="-171450">
              <a:buFont typeface="Arial" panose="020B0604020202020204" pitchFamily="34" charset="0"/>
              <a:buChar char="•"/>
            </a:pPr>
            <a:r>
              <a:rPr lang="en-GB" sz="1600" dirty="0"/>
              <a:t>Linear Regression</a:t>
            </a:r>
          </a:p>
          <a:p>
            <a:pPr marL="171450" indent="-171450">
              <a:buFont typeface="Arial" panose="020B0604020202020204" pitchFamily="34" charset="0"/>
              <a:buChar char="•"/>
            </a:pPr>
            <a:r>
              <a:rPr lang="en-GB" sz="1600" dirty="0"/>
              <a:t>Logistic Regression</a:t>
            </a:r>
          </a:p>
          <a:p>
            <a:pPr marL="171450" indent="-171450">
              <a:buFont typeface="Arial" panose="020B0604020202020204" pitchFamily="34" charset="0"/>
              <a:buChar char="•"/>
            </a:pPr>
            <a:r>
              <a:rPr lang="en-GB" sz="1600" dirty="0"/>
              <a:t>Decision Tress</a:t>
            </a:r>
          </a:p>
          <a:p>
            <a:pPr marL="171450" indent="-171450">
              <a:buFont typeface="Arial" panose="020B0604020202020204" pitchFamily="34" charset="0"/>
              <a:buChar char="•"/>
            </a:pPr>
            <a:r>
              <a:rPr lang="en-GB" sz="1600" dirty="0"/>
              <a:t>Random Forests</a:t>
            </a:r>
          </a:p>
        </p:txBody>
      </p:sp>
      <p:sp>
        <p:nvSpPr>
          <p:cNvPr id="12" name="Oval 11">
            <a:extLst>
              <a:ext uri="{FF2B5EF4-FFF2-40B4-BE49-F238E27FC236}">
                <a16:creationId xmlns:a16="http://schemas.microsoft.com/office/drawing/2014/main" id="{8A796754-73AA-B17C-9A85-0219BFD061F0}"/>
              </a:ext>
            </a:extLst>
          </p:cNvPr>
          <p:cNvSpPr/>
          <p:nvPr/>
        </p:nvSpPr>
        <p:spPr bwMode="auto">
          <a:xfrm>
            <a:off x="10328783" y="2755739"/>
            <a:ext cx="1759352" cy="879676"/>
          </a:xfrm>
          <a:prstGeom prst="ellips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2400" dirty="0">
                <a:solidFill>
                  <a:srgbClr val="003399"/>
                </a:solidFill>
                <a:latin typeface="Arial" charset="0"/>
                <a:cs typeface="Arial" charset="0"/>
              </a:rPr>
              <a:t>Decide</a:t>
            </a:r>
          </a:p>
        </p:txBody>
      </p:sp>
      <p:sp>
        <p:nvSpPr>
          <p:cNvPr id="13" name="Right Arrow 7">
            <a:extLst>
              <a:ext uri="{FF2B5EF4-FFF2-40B4-BE49-F238E27FC236}">
                <a16:creationId xmlns:a16="http://schemas.microsoft.com/office/drawing/2014/main" id="{EBC57946-291F-432D-F859-5A5F2BE42464}"/>
              </a:ext>
            </a:extLst>
          </p:cNvPr>
          <p:cNvSpPr/>
          <p:nvPr/>
        </p:nvSpPr>
        <p:spPr bwMode="auto">
          <a:xfrm>
            <a:off x="9735424" y="3000254"/>
            <a:ext cx="509286" cy="390645"/>
          </a:xfrm>
          <a:prstGeom prst="rightArrow">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pic>
        <p:nvPicPr>
          <p:cNvPr id="6" name="Picture 5">
            <a:extLst>
              <a:ext uri="{FF2B5EF4-FFF2-40B4-BE49-F238E27FC236}">
                <a16:creationId xmlns:a16="http://schemas.microsoft.com/office/drawing/2014/main" id="{D4627890-3429-FFC0-897E-5BCCE245AE37}"/>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10" name="TextBox 9">
            <a:extLst>
              <a:ext uri="{FF2B5EF4-FFF2-40B4-BE49-F238E27FC236}">
                <a16:creationId xmlns:a16="http://schemas.microsoft.com/office/drawing/2014/main" id="{354B9870-3BC6-0AAF-FCE9-FD3BAE88D77D}"/>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925794061"/>
      </p:ext>
    </p:extLst>
  </p:cSld>
  <p:clrMapOvr>
    <a:masterClrMapping/>
  </p:clrMapOvr>
  <p:transition spd="med">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92494"/>
            <a:ext cx="4842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dirty="0"/>
              <a:t>Characteristic Reduction</a:t>
            </a:r>
          </a:p>
        </p:txBody>
      </p:sp>
      <p:sp>
        <p:nvSpPr>
          <p:cNvPr id="5" name="Content Placeholder 4">
            <a:extLst>
              <a:ext uri="{FF2B5EF4-FFF2-40B4-BE49-F238E27FC236}">
                <a16:creationId xmlns:a16="http://schemas.microsoft.com/office/drawing/2014/main" id="{125B426C-EFB8-B41F-B13A-E1116CFF14BD}"/>
              </a:ext>
            </a:extLst>
          </p:cNvPr>
          <p:cNvSpPr>
            <a:spLocks noGrp="1"/>
          </p:cNvSpPr>
          <p:nvPr>
            <p:ph idx="1"/>
          </p:nvPr>
        </p:nvSpPr>
        <p:spPr/>
        <p:txBody>
          <a:bodyPr>
            <a:normAutofit fontScale="92500"/>
          </a:bodyPr>
          <a:lstStyle/>
          <a:p>
            <a:pPr marL="177800" indent="-177800" eaLnBrk="0" fontAlgn="base" hangingPunct="0">
              <a:spcBef>
                <a:spcPct val="20000"/>
              </a:spcBef>
              <a:spcAft>
                <a:spcPct val="20000"/>
              </a:spcAft>
            </a:pPr>
            <a:r>
              <a:rPr lang="en-GB" sz="2400" dirty="0">
                <a:solidFill>
                  <a:schemeClr val="tx1"/>
                </a:solidFill>
                <a:cs typeface="Arial" charset="0"/>
              </a:rPr>
              <a:t>Importance of Reducing Variables within the Model Selection Process:</a:t>
            </a:r>
          </a:p>
          <a:p>
            <a:pPr eaLnBrk="0" fontAlgn="base" hangingPunct="0">
              <a:spcBef>
                <a:spcPct val="20000"/>
              </a:spcBef>
              <a:spcAft>
                <a:spcPct val="20000"/>
              </a:spcAft>
            </a:pPr>
            <a:r>
              <a:rPr lang="en-GB" sz="2400" dirty="0">
                <a:solidFill>
                  <a:schemeClr val="tx1"/>
                </a:solidFill>
                <a:cs typeface="Arial" charset="0"/>
              </a:rPr>
              <a:t>Simplicity and Interpretability (for model / product stakeholders, model validators / </a:t>
            </a:r>
            <a:r>
              <a:rPr lang="en-GB" sz="2400" dirty="0">
                <a:solidFill>
                  <a:schemeClr val="tx1"/>
                </a:solidFill>
                <a:ea typeface="Calibri" panose="020F0502020204030204" pitchFamily="34" charset="0"/>
                <a:cs typeface="Calibri" panose="020F0502020204030204" pitchFamily="34" charset="0"/>
              </a:rPr>
              <a:t>approvers</a:t>
            </a:r>
            <a:r>
              <a:rPr lang="en-GB" sz="2400" dirty="0">
                <a:solidFill>
                  <a:schemeClr val="tx1"/>
                </a:solidFill>
                <a:cs typeface="Arial" charset="0"/>
              </a:rPr>
              <a:t> &amp; regulators)</a:t>
            </a:r>
          </a:p>
          <a:p>
            <a:pPr eaLnBrk="0" fontAlgn="base" hangingPunct="0">
              <a:spcBef>
                <a:spcPct val="20000"/>
              </a:spcBef>
              <a:spcAft>
                <a:spcPct val="20000"/>
              </a:spcAft>
            </a:pPr>
            <a:r>
              <a:rPr lang="en-GB" sz="2400" dirty="0">
                <a:solidFill>
                  <a:schemeClr val="tx1"/>
                </a:solidFill>
                <a:cs typeface="Arial" charset="0"/>
              </a:rPr>
              <a:t>More efficient to build, less opportunity for the developers to engineer in Model Risk</a:t>
            </a:r>
          </a:p>
          <a:p>
            <a:pPr eaLnBrk="0" fontAlgn="base" hangingPunct="0">
              <a:spcBef>
                <a:spcPct val="20000"/>
              </a:spcBef>
              <a:spcAft>
                <a:spcPct val="20000"/>
              </a:spcAft>
            </a:pPr>
            <a:r>
              <a:rPr lang="en-GB" sz="2400" dirty="0">
                <a:solidFill>
                  <a:schemeClr val="tx1"/>
                </a:solidFill>
                <a:cs typeface="Arial" charset="0"/>
              </a:rPr>
              <a:t>Reduced likelihood of generalised model over-fitting (tailored specifically to the development data)</a:t>
            </a:r>
          </a:p>
          <a:p>
            <a:pPr eaLnBrk="0" fontAlgn="base" hangingPunct="0">
              <a:spcBef>
                <a:spcPct val="20000"/>
              </a:spcBef>
              <a:spcAft>
                <a:spcPct val="20000"/>
              </a:spcAft>
            </a:pPr>
            <a:r>
              <a:rPr lang="en-GB" sz="2400" dirty="0">
                <a:solidFill>
                  <a:schemeClr val="tx1"/>
                </a:solidFill>
                <a:cs typeface="Arial" charset="0"/>
              </a:rPr>
              <a:t>Easier to implement and maintain</a:t>
            </a:r>
          </a:p>
          <a:p>
            <a:pPr eaLnBrk="0" fontAlgn="base" hangingPunct="0">
              <a:spcBef>
                <a:spcPct val="20000"/>
              </a:spcBef>
              <a:spcAft>
                <a:spcPct val="20000"/>
              </a:spcAft>
            </a:pPr>
            <a:r>
              <a:rPr lang="en-GB" sz="2400" dirty="0">
                <a:solidFill>
                  <a:schemeClr val="tx1"/>
                </a:solidFill>
                <a:cs typeface="Arial" charset="0"/>
              </a:rPr>
              <a:t>Simpler (lower characteristic models) tend to bed more robust and less prone to small changes in the operational environment, therefore are more reliable for longer</a:t>
            </a:r>
          </a:p>
          <a:p>
            <a:pPr eaLnBrk="0" fontAlgn="base" hangingPunct="0">
              <a:spcBef>
                <a:spcPct val="20000"/>
              </a:spcBef>
              <a:spcAft>
                <a:spcPct val="20000"/>
              </a:spcAft>
            </a:pPr>
            <a:r>
              <a:rPr lang="en-GB" sz="2400" dirty="0">
                <a:solidFill>
                  <a:schemeClr val="tx1"/>
                </a:solidFill>
                <a:cs typeface="Arial" charset="0"/>
              </a:rPr>
              <a:t>Simpler models have less monitoring and on-going modelling overhead</a:t>
            </a:r>
          </a:p>
          <a:p>
            <a:endParaRPr lang="en-GB" dirty="0"/>
          </a:p>
        </p:txBody>
      </p:sp>
      <p:pic>
        <p:nvPicPr>
          <p:cNvPr id="6" name="Picture 5">
            <a:extLst>
              <a:ext uri="{FF2B5EF4-FFF2-40B4-BE49-F238E27FC236}">
                <a16:creationId xmlns:a16="http://schemas.microsoft.com/office/drawing/2014/main" id="{DBA54F76-63AD-050B-2704-14F4EDEE5B1A}"/>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2" name="TextBox 1">
            <a:extLst>
              <a:ext uri="{FF2B5EF4-FFF2-40B4-BE49-F238E27FC236}">
                <a16:creationId xmlns:a16="http://schemas.microsoft.com/office/drawing/2014/main" id="{ECADF060-5091-1415-BA09-5D6213744F51}"/>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269725439"/>
      </p:ext>
    </p:extLst>
  </p:cSld>
  <p:clrMapOvr>
    <a:masterClrMapping/>
  </p:clrMapOvr>
  <p:transition spd="med">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B74B-FEBD-7DD5-86CE-332FA965B3D0}"/>
              </a:ext>
            </a:extLst>
          </p:cNvPr>
          <p:cNvSpPr>
            <a:spLocks noGrp="1"/>
          </p:cNvSpPr>
          <p:nvPr>
            <p:ph type="title"/>
          </p:nvPr>
        </p:nvSpPr>
        <p:spPr>
          <a:xfrm>
            <a:off x="153988" y="195943"/>
            <a:ext cx="6618515" cy="685800"/>
          </a:xfrm>
        </p:spPr>
        <p:txBody>
          <a:bodyPr/>
          <a:lstStyle/>
          <a:p>
            <a:r>
              <a:rPr lang="en-GB" dirty="0"/>
              <a:t>Correlation Considerations</a:t>
            </a:r>
          </a:p>
        </p:txBody>
      </p:sp>
      <p:sp>
        <p:nvSpPr>
          <p:cNvPr id="3" name="Content Placeholder 2">
            <a:extLst>
              <a:ext uri="{FF2B5EF4-FFF2-40B4-BE49-F238E27FC236}">
                <a16:creationId xmlns:a16="http://schemas.microsoft.com/office/drawing/2014/main" id="{F067AC5F-064D-4288-322A-57F7D9C1A885}"/>
              </a:ext>
            </a:extLst>
          </p:cNvPr>
          <p:cNvSpPr>
            <a:spLocks noGrp="1"/>
          </p:cNvSpPr>
          <p:nvPr>
            <p:ph type="body" sz="half" idx="2"/>
          </p:nvPr>
        </p:nvSpPr>
        <p:spPr>
          <a:xfrm>
            <a:off x="262846" y="1270621"/>
            <a:ext cx="4896984" cy="5391436"/>
          </a:xfrm>
          <a:ln>
            <a:solidFill>
              <a:schemeClr val="accent1">
                <a:shade val="15000"/>
              </a:schemeClr>
            </a:solidFill>
          </a:ln>
        </p:spPr>
        <p:txBody>
          <a:bodyPr>
            <a:normAutofit/>
          </a:bodyPr>
          <a:lstStyle/>
          <a:p>
            <a:pPr marL="285750" indent="-285750">
              <a:buFont typeface="Arial" panose="020B0604020202020204" pitchFamily="34" charset="0"/>
              <a:buChar char="•"/>
            </a:pPr>
            <a:r>
              <a:rPr lang="en-GB" dirty="0"/>
              <a:t>Correlation is a measure of how similar or how the information given by the characteristic is the same as the other variable</a:t>
            </a:r>
          </a:p>
          <a:p>
            <a:pPr marL="285750" indent="-285750">
              <a:buFont typeface="Arial" panose="020B0604020202020204" pitchFamily="34" charset="0"/>
              <a:buChar char="•"/>
            </a:pPr>
            <a:r>
              <a:rPr lang="en-GB" dirty="0"/>
              <a:t>Highly correlated variables may interact with each other and cause the models to be over fitted</a:t>
            </a:r>
          </a:p>
          <a:p>
            <a:pPr marL="285750" indent="-285750">
              <a:buFont typeface="Arial" panose="020B0604020202020204" pitchFamily="34" charset="0"/>
              <a:buChar char="•"/>
            </a:pPr>
            <a:r>
              <a:rPr lang="en-GB" dirty="0"/>
              <a:t>Where multicollinearity exists the true relationship between variables may be hidden</a:t>
            </a:r>
          </a:p>
          <a:p>
            <a:pPr marL="285750" indent="-285750">
              <a:buFont typeface="Arial" panose="020B0604020202020204" pitchFamily="34" charset="0"/>
              <a:buChar char="•"/>
            </a:pPr>
            <a:r>
              <a:rPr lang="en-GB" dirty="0"/>
              <a:t>Where correlation exists the opinions of model or portfolio experts may be blunted</a:t>
            </a:r>
          </a:p>
          <a:p>
            <a:pPr marL="285750" indent="-285750">
              <a:buFont typeface="Arial" panose="020B0604020202020204" pitchFamily="34" charset="0"/>
              <a:buChar char="•"/>
            </a:pPr>
            <a:r>
              <a:rPr lang="en-GB" dirty="0"/>
              <a:t>Within the scorecard arena we typically utilise Pearson or Spearman Correlations metrics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D8AA503-CA1B-5598-2B14-F9D1D1A1CE5D}"/>
                  </a:ext>
                </a:extLst>
              </p:cNvPr>
              <p:cNvSpPr txBox="1"/>
              <p:nvPr/>
            </p:nvSpPr>
            <p:spPr>
              <a:xfrm>
                <a:off x="5310640" y="734280"/>
                <a:ext cx="6727372" cy="5927777"/>
              </a:xfrm>
              <a:prstGeom prst="rect">
                <a:avLst/>
              </a:prstGeom>
              <a:noFill/>
              <a:ln>
                <a:solidFill>
                  <a:schemeClr val="accent1">
                    <a:shade val="15000"/>
                  </a:schemeClr>
                </a:solidFill>
              </a:ln>
            </p:spPr>
            <p:txBody>
              <a:bodyPr wrap="square" rtlCol="0">
                <a:spAutoFit/>
              </a:bodyPr>
              <a:lstStyle/>
              <a:p>
                <a:r>
                  <a:rPr lang="en-GB" b="1" dirty="0"/>
                  <a:t>Pearson’s Correlation Co-Efficient</a:t>
                </a:r>
                <a:r>
                  <a:rPr lang="en-GB" dirty="0"/>
                  <a:t>: -</a:t>
                </a:r>
              </a:p>
              <a:p>
                <a:endParaRPr lang="en-GB" dirty="0"/>
              </a:p>
              <a:p>
                <a:pPr/>
                <a14:m>
                  <m:oMathPara xmlns:m="http://schemas.openxmlformats.org/officeDocument/2006/math">
                    <m:oMathParaPr>
                      <m:jc m:val="centerGroup"/>
                    </m:oMathParaPr>
                    <m:oMath xmlns:m="http://schemas.openxmlformats.org/officeDocument/2006/math">
                      <m:r>
                        <m:rPr>
                          <m:nor/>
                        </m:rPr>
                        <a:rPr lang="en-GB"/>
                        <m:t> </m:t>
                      </m:r>
                    </m:oMath>
                  </m:oMathPara>
                </a14:m>
                <a:endParaRPr lang="en-GB" dirty="0"/>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𝑟</m:t>
                      </m:r>
                      <m:r>
                        <a:rPr lang="en-GB" i="1">
                          <a:latin typeface="Cambria Math" panose="02040503050406030204" pitchFamily="18" charset="0"/>
                        </a:rPr>
                        <m:t>=  </m:t>
                      </m:r>
                      <m:f>
                        <m:fPr>
                          <m:ctrlPr>
                            <a:rPr lang="en-GB" i="1">
                              <a:latin typeface="Cambria Math" panose="02040503050406030204" pitchFamily="18" charset="0"/>
                            </a:rPr>
                          </m:ctrlPr>
                        </m:fPr>
                        <m:num>
                          <m:nary>
                            <m:naryPr>
                              <m:chr m:val="∑"/>
                              <m:limLoc m:val="undOvr"/>
                              <m:subHide m:val="on"/>
                              <m:supHide m:val="on"/>
                              <m:ctrlPr>
                                <a:rPr lang="en-GB" i="1">
                                  <a:latin typeface="Cambria Math" panose="02040503050406030204" pitchFamily="18" charset="0"/>
                                </a:rPr>
                              </m:ctrlPr>
                            </m:naryPr>
                            <m:sub/>
                            <m:sup/>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 −</m:t>
                                  </m:r>
                                  <m:bar>
                                    <m:barPr>
                                      <m:pos m:val="top"/>
                                      <m:ctrlPr>
                                        <a:rPr lang="en-GB" i="1">
                                          <a:latin typeface="Cambria Math" panose="02040503050406030204" pitchFamily="18" charset="0"/>
                                        </a:rPr>
                                      </m:ctrlPr>
                                    </m:barPr>
                                    <m:e>
                                      <m:r>
                                        <a:rPr lang="en-GB" i="1">
                                          <a:latin typeface="Cambria Math" panose="02040503050406030204" pitchFamily="18" charset="0"/>
                                        </a:rPr>
                                        <m:t>𝑋</m:t>
                                      </m:r>
                                    </m:e>
                                  </m:bar>
                                </m:e>
                              </m:d>
                              <m:d>
                                <m:dPr>
                                  <m:ctrlPr>
                                    <a:rPr lang="en-GB" i="1">
                                      <a:latin typeface="Cambria Math" panose="02040503050406030204" pitchFamily="18" charset="0"/>
                                    </a:rPr>
                                  </m:ctrlPr>
                                </m:dPr>
                                <m:e>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m:t>
                                      </m:r>
                                    </m:sub>
                                  </m:sSub>
                                  <m:r>
                                    <a:rPr lang="en-GB" i="1">
                                      <a:latin typeface="Cambria Math" panose="02040503050406030204" pitchFamily="18" charset="0"/>
                                    </a:rPr>
                                    <m:t>−</m:t>
                                  </m:r>
                                  <m:bar>
                                    <m:barPr>
                                      <m:pos m:val="top"/>
                                      <m:ctrlPr>
                                        <a:rPr lang="en-GB" i="1">
                                          <a:latin typeface="Cambria Math" panose="02040503050406030204" pitchFamily="18" charset="0"/>
                                        </a:rPr>
                                      </m:ctrlPr>
                                    </m:barPr>
                                    <m:e>
                                      <m:r>
                                        <a:rPr lang="en-GB" i="1">
                                          <a:latin typeface="Cambria Math" panose="02040503050406030204" pitchFamily="18" charset="0"/>
                                        </a:rPr>
                                        <m:t>𝑌</m:t>
                                      </m:r>
                                    </m:e>
                                  </m:bar>
                                  <m:r>
                                    <a:rPr lang="en-GB" i="1">
                                      <a:latin typeface="Cambria Math" panose="02040503050406030204" pitchFamily="18" charset="0"/>
                                    </a:rPr>
                                    <m:t>  </m:t>
                                  </m:r>
                                </m:e>
                              </m:d>
                              <m:r>
                                <a:rPr lang="en-GB" i="1">
                                  <a:latin typeface="Cambria Math" panose="02040503050406030204" pitchFamily="18" charset="0"/>
                                </a:rPr>
                                <m:t>  </m:t>
                              </m:r>
                            </m:e>
                          </m:nary>
                        </m:num>
                        <m:den>
                          <m:rad>
                            <m:radPr>
                              <m:degHide m:val="on"/>
                              <m:ctrlPr>
                                <a:rPr lang="en-GB" i="1">
                                  <a:latin typeface="Cambria Math" panose="02040503050406030204" pitchFamily="18" charset="0"/>
                                </a:rPr>
                              </m:ctrlPr>
                            </m:radPr>
                            <m:deg/>
                            <m:e>
                              <m:nary>
                                <m:naryPr>
                                  <m:chr m:val="∑"/>
                                  <m:limLoc m:val="undOvr"/>
                                  <m:subHide m:val="on"/>
                                  <m:supHide m:val="on"/>
                                  <m:ctrlPr>
                                    <a:rPr lang="en-GB" i="1">
                                      <a:latin typeface="Cambria Math" panose="02040503050406030204" pitchFamily="18" charset="0"/>
                                    </a:rPr>
                                  </m:ctrlPr>
                                </m:naryPr>
                                <m:sub/>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bar>
                                            <m:barPr>
                                              <m:pos m:val="top"/>
                                              <m:ctrlPr>
                                                <a:rPr lang="en-GB" i="1">
                                                  <a:latin typeface="Cambria Math" panose="02040503050406030204" pitchFamily="18" charset="0"/>
                                                </a:rPr>
                                              </m:ctrlPr>
                                            </m:barPr>
                                            <m:e>
                                              <m:r>
                                                <a:rPr lang="en-GB" i="1">
                                                  <a:latin typeface="Cambria Math" panose="02040503050406030204" pitchFamily="18" charset="0"/>
                                                </a:rPr>
                                                <m:t>𝑋</m:t>
                                              </m:r>
                                            </m:e>
                                          </m:bar>
                                        </m:e>
                                      </m:d>
                                    </m:e>
                                    <m:sup>
                                      <m:r>
                                        <a:rPr lang="en-GB" i="1">
                                          <a:latin typeface="Cambria Math" panose="02040503050406030204" pitchFamily="18" charset="0"/>
                                        </a:rPr>
                                        <m:t>2</m:t>
                                      </m:r>
                                    </m:sup>
                                  </m:sSup>
                                  <m:r>
                                    <a:rPr lang="en-GB" i="1">
                                      <a:latin typeface="Cambria Math" panose="02040503050406030204" pitchFamily="18" charset="0"/>
                                    </a:rPr>
                                    <m:t> </m:t>
                                  </m:r>
                                </m:e>
                              </m:nary>
                            </m:e>
                          </m:rad>
                          <m:nary>
                            <m:naryPr>
                              <m:chr m:val="∑"/>
                              <m:limLoc m:val="undOvr"/>
                              <m:subHide m:val="on"/>
                              <m:supHide m:val="on"/>
                              <m:ctrlPr>
                                <a:rPr lang="en-GB" i="1">
                                  <a:latin typeface="Cambria Math" panose="02040503050406030204" pitchFamily="18" charset="0"/>
                                </a:rPr>
                              </m:ctrlPr>
                            </m:naryPr>
                            <m:sub/>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m:t>
                                          </m:r>
                                        </m:sub>
                                      </m:sSub>
                                      <m:r>
                                        <a:rPr lang="en-GB" i="1">
                                          <a:latin typeface="Cambria Math" panose="02040503050406030204" pitchFamily="18" charset="0"/>
                                        </a:rPr>
                                        <m:t>− </m:t>
                                      </m:r>
                                      <m:bar>
                                        <m:barPr>
                                          <m:pos m:val="top"/>
                                          <m:ctrlPr>
                                            <a:rPr lang="en-GB" i="1">
                                              <a:latin typeface="Cambria Math" panose="02040503050406030204" pitchFamily="18" charset="0"/>
                                            </a:rPr>
                                          </m:ctrlPr>
                                        </m:barPr>
                                        <m:e>
                                          <m:r>
                                            <a:rPr lang="en-GB" i="1">
                                              <a:latin typeface="Cambria Math" panose="02040503050406030204" pitchFamily="18" charset="0"/>
                                            </a:rPr>
                                            <m:t>𝑌</m:t>
                                          </m:r>
                                        </m:e>
                                      </m:bar>
                                    </m:e>
                                  </m:d>
                                </m:e>
                                <m:sup>
                                  <m:r>
                                    <a:rPr lang="en-GB" i="1">
                                      <a:latin typeface="Cambria Math" panose="02040503050406030204" pitchFamily="18" charset="0"/>
                                    </a:rPr>
                                    <m:t>2</m:t>
                                  </m:r>
                                </m:sup>
                              </m:sSup>
                            </m:e>
                          </m:nary>
                        </m:den>
                      </m:f>
                    </m:oMath>
                  </m:oMathPara>
                </a14:m>
                <a:endParaRPr lang="en-GB" dirty="0"/>
              </a:p>
              <a:p>
                <a:endParaRPr lang="en-GB" sz="1800" kern="100" dirty="0">
                  <a:effectLst/>
                  <a:latin typeface="Calibri" panose="020F0502020204030204" pitchFamily="34" charset="0"/>
                  <a:ea typeface="Calibri" panose="020F0502020204030204" pitchFamily="34" charset="0"/>
                  <a:cs typeface="Cordia New" panose="020B0304020202020204" pitchFamily="34" charset="-34"/>
                </a:endParaRPr>
              </a:p>
              <a:p>
                <a:endParaRPr lang="en-GB" dirty="0"/>
              </a:p>
              <a:p>
                <a:r>
                  <a:rPr lang="en-GB" dirty="0"/>
                  <a:t>Where Xi and Yi are the individual data points, and </a:t>
                </a:r>
                <a14:m>
                  <m:oMath xmlns:m="http://schemas.openxmlformats.org/officeDocument/2006/math">
                    <m:bar>
                      <m:barPr>
                        <m:pos m:val="top"/>
                        <m:ctrlPr>
                          <a:rPr lang="en-GB" sz="1800" i="1" smtClean="0">
                            <a:effectLst/>
                            <a:latin typeface="Cambria Math" panose="02040503050406030204" pitchFamily="18" charset="0"/>
                          </a:rPr>
                        </m:ctrlPr>
                      </m:barPr>
                      <m:e>
                        <m:r>
                          <a:rPr lang="en-GB" sz="1800" i="1">
                            <a:effectLst/>
                            <a:latin typeface="Cambria Math" panose="02040503050406030204" pitchFamily="18" charset="0"/>
                            <a:ea typeface="Calibri" panose="020F0502020204030204" pitchFamily="34" charset="0"/>
                            <a:cs typeface="Cordia New" panose="020B0304020202020204" pitchFamily="34" charset="-34"/>
                          </a:rPr>
                          <m:t>𝑋</m:t>
                        </m:r>
                      </m:e>
                    </m:bar>
                  </m:oMath>
                </a14:m>
                <a:r>
                  <a:rPr lang="en-GB" b="0" i="0" dirty="0">
                    <a:solidFill>
                      <a:srgbClr val="374151"/>
                    </a:solidFill>
                    <a:effectLst/>
                    <a:latin typeface="Söhne"/>
                  </a:rPr>
                  <a:t> and  </a:t>
                </a:r>
                <a14:m>
                  <m:oMath xmlns:m="http://schemas.openxmlformats.org/officeDocument/2006/math">
                    <m:bar>
                      <m:barPr>
                        <m:pos m:val="top"/>
                        <m:ctrlPr>
                          <a:rPr lang="en-GB" i="1">
                            <a:latin typeface="Cambria Math" panose="02040503050406030204" pitchFamily="18" charset="0"/>
                          </a:rPr>
                        </m:ctrlPr>
                      </m:barPr>
                      <m:e>
                        <m:r>
                          <a:rPr lang="en-GB" i="1">
                            <a:latin typeface="Cambria Math" panose="02040503050406030204" pitchFamily="18" charset="0"/>
                          </a:rPr>
                          <m:t>𝑌</m:t>
                        </m:r>
                      </m:e>
                    </m:bar>
                  </m:oMath>
                </a14:m>
                <a:r>
                  <a:rPr lang="en-GB" b="0" i="0" dirty="0">
                    <a:solidFill>
                      <a:srgbClr val="374151"/>
                    </a:solidFill>
                    <a:effectLst/>
                    <a:latin typeface="Söhne"/>
                  </a:rPr>
                  <a:t> are the means of X and Y, respectively</a:t>
                </a:r>
                <a:r>
                  <a:rPr lang="en-GB" dirty="0"/>
                  <a:t> </a:t>
                </a:r>
              </a:p>
              <a:p>
                <a:endParaRPr lang="en-GB" dirty="0"/>
              </a:p>
              <a:p>
                <a:endParaRPr lang="en-GB" dirty="0"/>
              </a:p>
              <a:p>
                <a:r>
                  <a:rPr lang="en-GB" b="1" dirty="0"/>
                  <a:t>Spearman Rank Correlation Coefficient</a:t>
                </a:r>
                <a:r>
                  <a:rPr lang="en-GB" dirty="0"/>
                  <a:t>:-</a:t>
                </a:r>
              </a:p>
              <a:p>
                <a:endParaRPr lang="en-GB" dirty="0"/>
              </a:p>
              <a:p>
                <a:endParaRPr lang="en-GB" dirty="0"/>
              </a:p>
              <a:p>
                <a:pPr/>
                <a14:m>
                  <m:oMathPara xmlns:m="http://schemas.openxmlformats.org/officeDocument/2006/math">
                    <m:oMathParaPr>
                      <m:jc m:val="centerGroup"/>
                    </m:oMathParaPr>
                    <m:oMath xmlns:m="http://schemas.openxmlformats.org/officeDocument/2006/math">
                      <m:r>
                        <a:rPr lang="en-GB" sz="1800" i="1" kern="100" smtClean="0">
                          <a:effectLst/>
                          <a:latin typeface="Cambria Math" panose="02040503050406030204" pitchFamily="18" charset="0"/>
                          <a:ea typeface="Calibri" panose="020F0502020204030204" pitchFamily="34" charset="0"/>
                          <a:cs typeface="Cordia New" panose="020B0304020202020204" pitchFamily="34" charset="-34"/>
                        </a:rPr>
                        <m:t>𝜌</m:t>
                      </m:r>
                      <m:r>
                        <a:rPr lang="en-GB" sz="1800" i="1" kern="100" smtClean="0">
                          <a:effectLst/>
                          <a:latin typeface="Cambria Math" panose="02040503050406030204" pitchFamily="18" charset="0"/>
                          <a:ea typeface="Calibri" panose="020F0502020204030204" pitchFamily="34" charset="0"/>
                          <a:cs typeface="Cordia New" panose="020B0304020202020204" pitchFamily="34" charset="-34"/>
                        </a:rPr>
                        <m:t>=1−</m:t>
                      </m:r>
                      <m:box>
                        <m:boxPr>
                          <m:ctrlPr>
                            <a:rPr lang="en-GB" sz="1800" i="1" kern="100">
                              <a:effectLst/>
                              <a:latin typeface="Cambria Math" panose="02040503050406030204" pitchFamily="18" charset="0"/>
                              <a:ea typeface="Calibri" panose="020F0502020204030204" pitchFamily="34" charset="0"/>
                              <a:cs typeface="Cordia New" panose="020B0304020202020204" pitchFamily="34" charset="-34"/>
                            </a:rPr>
                          </m:ctrlPr>
                        </m:boxPr>
                        <m:e>
                          <m:argPr>
                            <m:argSz m:val="-1"/>
                          </m:argPr>
                          <m:f>
                            <m:fPr>
                              <m:ctrlPr>
                                <a:rPr lang="en-GB" sz="1800" i="1" kern="100">
                                  <a:effectLst/>
                                  <a:latin typeface="Cambria Math" panose="02040503050406030204" pitchFamily="18" charset="0"/>
                                  <a:ea typeface="Calibri" panose="020F0502020204030204" pitchFamily="34" charset="0"/>
                                  <a:cs typeface="Cordia New" panose="020B0304020202020204" pitchFamily="34" charset="-34"/>
                                </a:rPr>
                              </m:ctrlPr>
                            </m:fPr>
                            <m:num>
                              <m:r>
                                <a:rPr lang="en-GB" sz="1800" i="1" kern="100">
                                  <a:effectLst/>
                                  <a:latin typeface="Cambria Math" panose="02040503050406030204" pitchFamily="18" charset="0"/>
                                  <a:ea typeface="Calibri" panose="020F0502020204030204" pitchFamily="34" charset="0"/>
                                  <a:cs typeface="Cordia New" panose="020B0304020202020204" pitchFamily="34" charset="-34"/>
                                </a:rPr>
                                <m:t>6</m:t>
                              </m:r>
                              <m:nary>
                                <m:naryPr>
                                  <m:chr m:val="∑"/>
                                  <m:limLoc m:val="undOvr"/>
                                  <m:subHide m:val="on"/>
                                  <m:supHide m:val="on"/>
                                  <m:ctrlPr>
                                    <a:rPr lang="en-GB" sz="1800" i="1" kern="100">
                                      <a:effectLst/>
                                      <a:latin typeface="Cambria Math" panose="02040503050406030204" pitchFamily="18" charset="0"/>
                                      <a:ea typeface="Calibri" panose="020F0502020204030204" pitchFamily="34" charset="0"/>
                                      <a:cs typeface="Cordia New" panose="020B0304020202020204" pitchFamily="34" charset="-34"/>
                                    </a:rPr>
                                  </m:ctrlPr>
                                </m:naryPr>
                                <m:sub/>
                                <m:sup/>
                                <m:e>
                                  <m:sSubSup>
                                    <m:sSubSupPr>
                                      <m:ctrlPr>
                                        <a:rPr lang="en-GB" sz="1800" i="1" kern="100">
                                          <a:effectLst/>
                                          <a:latin typeface="Cambria Math" panose="02040503050406030204" pitchFamily="18" charset="0"/>
                                          <a:ea typeface="Calibri" panose="020F0502020204030204" pitchFamily="34" charset="0"/>
                                          <a:cs typeface="Cordia New" panose="020B0304020202020204" pitchFamily="34" charset="-34"/>
                                        </a:rPr>
                                      </m:ctrlPr>
                                    </m:sSubSupPr>
                                    <m:e>
                                      <m:r>
                                        <a:rPr lang="en-GB" sz="1800" i="1" kern="100">
                                          <a:effectLst/>
                                          <a:latin typeface="Cambria Math" panose="02040503050406030204" pitchFamily="18" charset="0"/>
                                          <a:ea typeface="Calibri" panose="020F0502020204030204" pitchFamily="34" charset="0"/>
                                          <a:cs typeface="Cordia New" panose="020B0304020202020204" pitchFamily="34" charset="-34"/>
                                        </a:rPr>
                                        <m:t>𝑑</m:t>
                                      </m:r>
                                    </m:e>
                                    <m:sub>
                                      <m:r>
                                        <a:rPr lang="en-GB" sz="1800" i="1" kern="100">
                                          <a:effectLst/>
                                          <a:latin typeface="Cambria Math" panose="02040503050406030204" pitchFamily="18" charset="0"/>
                                          <a:ea typeface="Calibri" panose="020F0502020204030204" pitchFamily="34" charset="0"/>
                                          <a:cs typeface="Cordia New" panose="020B0304020202020204" pitchFamily="34" charset="-34"/>
                                        </a:rPr>
                                        <m:t>𝑖</m:t>
                                      </m:r>
                                    </m:sub>
                                    <m:sup>
                                      <m:r>
                                        <a:rPr lang="en-GB" sz="1800" i="1" kern="100">
                                          <a:effectLst/>
                                          <a:latin typeface="Cambria Math" panose="02040503050406030204" pitchFamily="18" charset="0"/>
                                          <a:ea typeface="Calibri" panose="020F0502020204030204" pitchFamily="34" charset="0"/>
                                          <a:cs typeface="Cordia New" panose="020B0304020202020204" pitchFamily="34" charset="-34"/>
                                        </a:rPr>
                                        <m:t>2</m:t>
                                      </m:r>
                                    </m:sup>
                                  </m:sSubSup>
                                </m:e>
                              </m:nary>
                            </m:num>
                            <m:den>
                              <m:r>
                                <a:rPr lang="en-GB" sz="1800" i="1" kern="100">
                                  <a:effectLst/>
                                  <a:latin typeface="Cambria Math" panose="02040503050406030204" pitchFamily="18" charset="0"/>
                                  <a:ea typeface="Calibri" panose="020F0502020204030204" pitchFamily="34" charset="0"/>
                                  <a:cs typeface="Cordia New" panose="020B0304020202020204" pitchFamily="34" charset="-34"/>
                                </a:rPr>
                                <m:t>𝑛</m:t>
                              </m:r>
                              <m:d>
                                <m:dPr>
                                  <m:ctrlPr>
                                    <a:rPr lang="en-GB" sz="1800" i="1" kern="100">
                                      <a:effectLst/>
                                      <a:latin typeface="Cambria Math" panose="02040503050406030204" pitchFamily="18" charset="0"/>
                                      <a:ea typeface="Calibri" panose="020F0502020204030204" pitchFamily="34" charset="0"/>
                                      <a:cs typeface="Cordia New" panose="020B0304020202020204" pitchFamily="34" charset="-34"/>
                                    </a:rPr>
                                  </m:ctrlPr>
                                </m:dPr>
                                <m:e>
                                  <m:sSup>
                                    <m:sSupPr>
                                      <m:ctrlPr>
                                        <a:rPr lang="en-GB" sz="1800" i="1" kern="100">
                                          <a:effectLst/>
                                          <a:latin typeface="Cambria Math" panose="02040503050406030204" pitchFamily="18" charset="0"/>
                                          <a:ea typeface="Calibri" panose="020F0502020204030204" pitchFamily="34" charset="0"/>
                                          <a:cs typeface="Cordia New" panose="020B0304020202020204" pitchFamily="34" charset="-34"/>
                                        </a:rPr>
                                      </m:ctrlPr>
                                    </m:sSupPr>
                                    <m:e>
                                      <m:r>
                                        <a:rPr lang="en-GB" sz="1800" i="1" kern="100">
                                          <a:effectLst/>
                                          <a:latin typeface="Cambria Math" panose="02040503050406030204" pitchFamily="18" charset="0"/>
                                          <a:ea typeface="Calibri" panose="020F0502020204030204" pitchFamily="34" charset="0"/>
                                          <a:cs typeface="Cordia New" panose="020B0304020202020204" pitchFamily="34" charset="-34"/>
                                        </a:rPr>
                                        <m:t>𝑛</m:t>
                                      </m:r>
                                    </m:e>
                                    <m:sup>
                                      <m:r>
                                        <a:rPr lang="en-GB" sz="1800" i="1" kern="100">
                                          <a:effectLst/>
                                          <a:latin typeface="Cambria Math" panose="02040503050406030204" pitchFamily="18" charset="0"/>
                                          <a:ea typeface="Calibri" panose="020F0502020204030204" pitchFamily="34" charset="0"/>
                                          <a:cs typeface="Cordia New" panose="020B0304020202020204" pitchFamily="34" charset="-34"/>
                                        </a:rPr>
                                        <m:t>2</m:t>
                                      </m:r>
                                    </m:sup>
                                  </m:sSup>
                                  <m:r>
                                    <a:rPr lang="en-GB" sz="1800" i="1" kern="100">
                                      <a:effectLst/>
                                      <a:latin typeface="Cambria Math" panose="02040503050406030204" pitchFamily="18" charset="0"/>
                                      <a:ea typeface="Calibri" panose="020F0502020204030204" pitchFamily="34" charset="0"/>
                                      <a:cs typeface="Cordia New" panose="020B0304020202020204" pitchFamily="34" charset="-34"/>
                                    </a:rPr>
                                    <m:t>−1</m:t>
                                  </m:r>
                                </m:e>
                              </m:d>
                              <m:r>
                                <a:rPr lang="en-GB" sz="1800" i="1" kern="100">
                                  <a:effectLst/>
                                  <a:latin typeface="Cambria Math" panose="02040503050406030204" pitchFamily="18" charset="0"/>
                                  <a:ea typeface="Calibri" panose="020F0502020204030204" pitchFamily="34" charset="0"/>
                                  <a:cs typeface="Cordia New" panose="020B0304020202020204" pitchFamily="34" charset="-34"/>
                                </a:rPr>
                                <m:t> </m:t>
                              </m:r>
                            </m:den>
                          </m:f>
                        </m:e>
                      </m:box>
                    </m:oMath>
                  </m:oMathPara>
                </a14:m>
                <a:endParaRPr lang="en-GB" sz="1800" kern="100" dirty="0">
                  <a:effectLst/>
                  <a:latin typeface="Calibri" panose="020F0502020204030204" pitchFamily="34" charset="0"/>
                  <a:ea typeface="Calibri" panose="020F0502020204030204" pitchFamily="34" charset="0"/>
                  <a:cs typeface="Cordia New" panose="020B0304020202020204" pitchFamily="34" charset="-34"/>
                </a:endParaRPr>
              </a:p>
              <a:p>
                <a:endParaRPr lang="en-GB" dirty="0"/>
              </a:p>
              <a:p>
                <a:r>
                  <a:rPr lang="en-GB" dirty="0"/>
                  <a:t>Where d</a:t>
                </a:r>
                <a:r>
                  <a:rPr lang="en-GB" baseline="-25000" dirty="0"/>
                  <a:t>i</a:t>
                </a:r>
                <a:r>
                  <a:rPr lang="en-GB" dirty="0"/>
                  <a:t> is the difference the ranks of the corresponding data points X and Y and n is the number of data </a:t>
                </a:r>
              </a:p>
              <a:p>
                <a:endParaRPr lang="en-GB" dirty="0"/>
              </a:p>
            </p:txBody>
          </p:sp>
        </mc:Choice>
        <mc:Fallback xmlns="">
          <p:sp>
            <p:nvSpPr>
              <p:cNvPr id="7" name="TextBox 6">
                <a:extLst>
                  <a:ext uri="{FF2B5EF4-FFF2-40B4-BE49-F238E27FC236}">
                    <a16:creationId xmlns:a16="http://schemas.microsoft.com/office/drawing/2014/main" id="{0D8AA503-CA1B-5598-2B14-F9D1D1A1CE5D}"/>
                  </a:ext>
                </a:extLst>
              </p:cNvPr>
              <p:cNvSpPr txBox="1">
                <a:spLocks noRot="1" noChangeAspect="1" noMove="1" noResize="1" noEditPoints="1" noAdjustHandles="1" noChangeArrowheads="1" noChangeShapeType="1" noTextEdit="1"/>
              </p:cNvSpPr>
              <p:nvPr/>
            </p:nvSpPr>
            <p:spPr>
              <a:xfrm>
                <a:off x="5310640" y="734280"/>
                <a:ext cx="6727372" cy="5927777"/>
              </a:xfrm>
              <a:prstGeom prst="rect">
                <a:avLst/>
              </a:prstGeom>
              <a:blipFill>
                <a:blip r:embed="rId2"/>
                <a:stretch>
                  <a:fillRect l="-633" t="-410"/>
                </a:stretch>
              </a:blipFill>
              <a:ln>
                <a:solidFill>
                  <a:schemeClr val="accent1">
                    <a:shade val="15000"/>
                  </a:schemeClr>
                </a:solidFill>
              </a:ln>
            </p:spPr>
            <p:txBody>
              <a:bodyPr/>
              <a:lstStyle/>
              <a:p>
                <a:r>
                  <a:rPr lang="en-GB">
                    <a:noFill/>
                  </a:rPr>
                  <a:t> </a:t>
                </a:r>
              </a:p>
            </p:txBody>
          </p:sp>
        </mc:Fallback>
      </mc:AlternateContent>
      <p:pic>
        <p:nvPicPr>
          <p:cNvPr id="4" name="Picture 3">
            <a:extLst>
              <a:ext uri="{FF2B5EF4-FFF2-40B4-BE49-F238E27FC236}">
                <a16:creationId xmlns:a16="http://schemas.microsoft.com/office/drawing/2014/main" id="{3D7A74C4-7018-A8E2-93FA-653B56B0E0D0}"/>
              </a:ext>
            </a:extLst>
          </p:cNvPr>
          <p:cNvPicPr>
            <a:picLocks noChangeAspect="1"/>
          </p:cNvPicPr>
          <p:nvPr/>
        </p:nvPicPr>
        <p:blipFill>
          <a:blip r:embed="rId3"/>
          <a:stretch>
            <a:fillRect/>
          </a:stretch>
        </p:blipFill>
        <p:spPr>
          <a:xfrm>
            <a:off x="11076335" y="6022776"/>
            <a:ext cx="1115665" cy="835224"/>
          </a:xfrm>
          <a:prstGeom prst="rect">
            <a:avLst/>
          </a:prstGeom>
        </p:spPr>
      </p:pic>
      <p:sp>
        <p:nvSpPr>
          <p:cNvPr id="5" name="TextBox 4">
            <a:extLst>
              <a:ext uri="{FF2B5EF4-FFF2-40B4-BE49-F238E27FC236}">
                <a16:creationId xmlns:a16="http://schemas.microsoft.com/office/drawing/2014/main" id="{7E9A362D-CF1B-FBDD-A045-76E222EA3CE8}"/>
              </a:ext>
            </a:extLst>
          </p:cNvPr>
          <p:cNvSpPr txBox="1"/>
          <p:nvPr/>
        </p:nvSpPr>
        <p:spPr>
          <a:xfrm>
            <a:off x="8674326" y="6575363"/>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53130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02" name="Freeform 2"/>
          <p:cNvSpPr>
            <a:spLocks/>
          </p:cNvSpPr>
          <p:nvPr/>
        </p:nvSpPr>
        <p:spPr bwMode="ltGray">
          <a:xfrm>
            <a:off x="2789238" y="1279526"/>
            <a:ext cx="5973762" cy="4149725"/>
          </a:xfrm>
          <a:custGeom>
            <a:avLst/>
            <a:gdLst>
              <a:gd name="T0" fmla="*/ 0 w 3474"/>
              <a:gd name="T1" fmla="*/ 2147483646 h 2614"/>
              <a:gd name="T2" fmla="*/ 2147483646 w 3474"/>
              <a:gd name="T3" fmla="*/ 2147483646 h 2614"/>
              <a:gd name="T4" fmla="*/ 2147483646 w 3474"/>
              <a:gd name="T5" fmla="*/ 2147483646 h 2614"/>
              <a:gd name="T6" fmla="*/ 2147483646 w 3474"/>
              <a:gd name="T7" fmla="*/ 0 h 26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4" h="2614">
                <a:moveTo>
                  <a:pt x="0" y="2614"/>
                </a:moveTo>
                <a:cubicBezTo>
                  <a:pt x="774" y="2202"/>
                  <a:pt x="1548" y="1790"/>
                  <a:pt x="2047" y="1480"/>
                </a:cubicBezTo>
                <a:cubicBezTo>
                  <a:pt x="2546" y="1170"/>
                  <a:pt x="2757" y="1000"/>
                  <a:pt x="2995" y="753"/>
                </a:cubicBezTo>
                <a:cubicBezTo>
                  <a:pt x="3233" y="506"/>
                  <a:pt x="3397" y="125"/>
                  <a:pt x="3474" y="0"/>
                </a:cubicBezTo>
              </a:path>
            </a:pathLst>
          </a:custGeom>
          <a:noFill/>
          <a:ln w="5715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 name="Rectangle 3"/>
          <p:cNvSpPr>
            <a:spLocks noGrp="1" noChangeArrowheads="1"/>
          </p:cNvSpPr>
          <p:nvPr>
            <p:ph type="title"/>
          </p:nvPr>
        </p:nvSpPr>
        <p:spPr>
          <a:xfrm>
            <a:off x="1560513" y="290513"/>
            <a:ext cx="9042400" cy="512762"/>
          </a:xfrm>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3175">
                <a:solidFill>
                  <a:schemeClr val="tx1"/>
                </a:solidFill>
                <a:miter lim="800000"/>
                <a:headEnd/>
                <a:tailEnd/>
              </a14:hiddenLine>
            </a:ext>
          </a:extLst>
        </p:spPr>
        <p:txBody>
          <a:bodyPr vert="horz" lIns="0" tIns="0" rIns="0" bIns="0" rtlCol="0" anchor="ctr">
            <a:normAutofit/>
          </a:bodyPr>
          <a:lstStyle/>
          <a:p>
            <a:r>
              <a:rPr lang="en-US" altLang="en-US" dirty="0"/>
              <a:t>The Analytics Journey</a:t>
            </a:r>
          </a:p>
        </p:txBody>
      </p:sp>
      <p:grpSp>
        <p:nvGrpSpPr>
          <p:cNvPr id="4300804" name="Group 4"/>
          <p:cNvGrpSpPr>
            <a:grpSpLocks/>
          </p:cNvGrpSpPr>
          <p:nvPr/>
        </p:nvGrpSpPr>
        <p:grpSpPr bwMode="auto">
          <a:xfrm>
            <a:off x="2408239" y="1409700"/>
            <a:ext cx="8537575" cy="4730750"/>
            <a:chOff x="508" y="792"/>
            <a:chExt cx="4964" cy="2980"/>
          </a:xfrm>
        </p:grpSpPr>
        <p:sp>
          <p:nvSpPr>
            <p:cNvPr id="7197" name="Line 5"/>
            <p:cNvSpPr>
              <a:spLocks noChangeShapeType="1"/>
            </p:cNvSpPr>
            <p:nvPr/>
          </p:nvSpPr>
          <p:spPr bwMode="auto">
            <a:xfrm>
              <a:off x="508" y="792"/>
              <a:ext cx="0" cy="29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198" name="Line 6"/>
            <p:cNvSpPr>
              <a:spLocks noChangeShapeType="1"/>
            </p:cNvSpPr>
            <p:nvPr/>
          </p:nvSpPr>
          <p:spPr bwMode="auto">
            <a:xfrm flipH="1">
              <a:off x="508" y="3772"/>
              <a:ext cx="49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4300807" name="Rectangle 7"/>
          <p:cNvSpPr>
            <a:spLocks noChangeArrowheads="1"/>
          </p:cNvSpPr>
          <p:nvPr/>
        </p:nvSpPr>
        <p:spPr bwMode="auto">
          <a:xfrm>
            <a:off x="9680575" y="6147416"/>
            <a:ext cx="1265238" cy="27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850900" indent="-850900">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10000"/>
              </a:lnSpc>
              <a:spcAft>
                <a:spcPct val="0"/>
              </a:spcAft>
              <a:buFontTx/>
              <a:buNone/>
            </a:pPr>
            <a:r>
              <a:rPr lang="en-US" altLang="en-US" sz="1200">
                <a:solidFill>
                  <a:srgbClr val="003399"/>
                </a:solidFill>
              </a:rPr>
              <a:t>High</a:t>
            </a:r>
          </a:p>
        </p:txBody>
      </p:sp>
      <p:sp>
        <p:nvSpPr>
          <p:cNvPr id="4300809" name="Text Box 9"/>
          <p:cNvSpPr txBox="1">
            <a:spLocks noChangeArrowheads="1"/>
          </p:cNvSpPr>
          <p:nvPr/>
        </p:nvSpPr>
        <p:spPr bwMode="auto">
          <a:xfrm>
            <a:off x="2789238" y="4464050"/>
            <a:ext cx="908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a:solidFill>
                  <a:srgbClr val="003399"/>
                </a:solidFill>
              </a:rPr>
              <a:t>Policies</a:t>
            </a:r>
          </a:p>
        </p:txBody>
      </p:sp>
      <p:sp>
        <p:nvSpPr>
          <p:cNvPr id="4300810" name="Text Box 10"/>
          <p:cNvSpPr txBox="1">
            <a:spLocks noChangeArrowheads="1"/>
          </p:cNvSpPr>
          <p:nvPr/>
        </p:nvSpPr>
        <p:spPr bwMode="auto">
          <a:xfrm>
            <a:off x="3822701" y="3621088"/>
            <a:ext cx="128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a:solidFill>
                  <a:srgbClr val="003399"/>
                </a:solidFill>
              </a:rPr>
              <a:t>Score-based Strategies</a:t>
            </a:r>
          </a:p>
        </p:txBody>
      </p:sp>
      <p:sp>
        <p:nvSpPr>
          <p:cNvPr id="4300817" name="Text Box 17"/>
          <p:cNvSpPr txBox="1">
            <a:spLocks noChangeArrowheads="1"/>
          </p:cNvSpPr>
          <p:nvPr/>
        </p:nvSpPr>
        <p:spPr bwMode="auto">
          <a:xfrm>
            <a:off x="4957207" y="3090863"/>
            <a:ext cx="15087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dirty="0">
                <a:solidFill>
                  <a:srgbClr val="003399"/>
                </a:solidFill>
              </a:rPr>
              <a:t>Data Driven</a:t>
            </a:r>
          </a:p>
          <a:p>
            <a:pPr eaLnBrk="1" hangingPunct="1">
              <a:lnSpc>
                <a:spcPct val="100000"/>
              </a:lnSpc>
              <a:spcBef>
                <a:spcPct val="0"/>
              </a:spcBef>
              <a:spcAft>
                <a:spcPct val="0"/>
              </a:spcAft>
              <a:buFontTx/>
              <a:buNone/>
            </a:pPr>
            <a:r>
              <a:rPr lang="en-US" altLang="en-US" sz="1200" dirty="0">
                <a:solidFill>
                  <a:srgbClr val="003399"/>
                </a:solidFill>
              </a:rPr>
              <a:t>Design &amp; Strategy</a:t>
            </a:r>
          </a:p>
        </p:txBody>
      </p:sp>
      <p:sp>
        <p:nvSpPr>
          <p:cNvPr id="4300819" name="Text Box 19"/>
          <p:cNvSpPr txBox="1">
            <a:spLocks noChangeArrowheads="1"/>
          </p:cNvSpPr>
          <p:nvPr/>
        </p:nvSpPr>
        <p:spPr bwMode="auto">
          <a:xfrm>
            <a:off x="6985159" y="1851473"/>
            <a:ext cx="1370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dirty="0">
                <a:solidFill>
                  <a:srgbClr val="003399"/>
                </a:solidFill>
              </a:rPr>
              <a:t>Optimisation</a:t>
            </a:r>
          </a:p>
        </p:txBody>
      </p:sp>
      <p:sp>
        <p:nvSpPr>
          <p:cNvPr id="4300820" name="Oval 20"/>
          <p:cNvSpPr>
            <a:spLocks noChangeArrowheads="1"/>
          </p:cNvSpPr>
          <p:nvPr/>
        </p:nvSpPr>
        <p:spPr bwMode="auto">
          <a:xfrm>
            <a:off x="2979739" y="5380039"/>
            <a:ext cx="192087" cy="155575"/>
          </a:xfrm>
          <a:prstGeom prst="ellipse">
            <a:avLst/>
          </a:prstGeom>
          <a:solidFill>
            <a:srgbClr val="FF3399"/>
          </a:solidFill>
          <a:ln w="9525">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endParaRPr lang="en-US" altLang="en-US" sz="1000" b="0">
              <a:solidFill>
                <a:srgbClr val="003399"/>
              </a:solidFill>
            </a:endParaRPr>
          </a:p>
        </p:txBody>
      </p:sp>
      <p:sp>
        <p:nvSpPr>
          <p:cNvPr id="4300821" name="Oval 21"/>
          <p:cNvSpPr>
            <a:spLocks noChangeArrowheads="1"/>
          </p:cNvSpPr>
          <p:nvPr/>
        </p:nvSpPr>
        <p:spPr bwMode="auto">
          <a:xfrm>
            <a:off x="3822700" y="4970464"/>
            <a:ext cx="190500" cy="153987"/>
          </a:xfrm>
          <a:prstGeom prst="ellipse">
            <a:avLst/>
          </a:prstGeom>
          <a:solidFill>
            <a:srgbClr val="FF3399"/>
          </a:solidFill>
          <a:ln w="9525">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endParaRPr lang="en-US" altLang="en-US" sz="1000" b="0">
              <a:solidFill>
                <a:srgbClr val="003399"/>
              </a:solidFill>
            </a:endParaRPr>
          </a:p>
        </p:txBody>
      </p:sp>
      <p:sp>
        <p:nvSpPr>
          <p:cNvPr id="4300822" name="Oval 22"/>
          <p:cNvSpPr>
            <a:spLocks noChangeArrowheads="1"/>
          </p:cNvSpPr>
          <p:nvPr/>
        </p:nvSpPr>
        <p:spPr bwMode="auto">
          <a:xfrm>
            <a:off x="4672014" y="4524375"/>
            <a:ext cx="192087" cy="153988"/>
          </a:xfrm>
          <a:prstGeom prst="ellipse">
            <a:avLst/>
          </a:prstGeom>
          <a:solidFill>
            <a:srgbClr val="FF3399"/>
          </a:solidFill>
          <a:ln w="9525">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endParaRPr lang="en-US" altLang="en-US" sz="1000" b="0">
              <a:solidFill>
                <a:srgbClr val="003399"/>
              </a:solidFill>
            </a:endParaRPr>
          </a:p>
        </p:txBody>
      </p:sp>
      <p:sp>
        <p:nvSpPr>
          <p:cNvPr id="4300823" name="Oval 23"/>
          <p:cNvSpPr>
            <a:spLocks noChangeArrowheads="1"/>
          </p:cNvSpPr>
          <p:nvPr/>
        </p:nvSpPr>
        <p:spPr bwMode="auto">
          <a:xfrm>
            <a:off x="5583239" y="4133850"/>
            <a:ext cx="193675" cy="153988"/>
          </a:xfrm>
          <a:prstGeom prst="ellipse">
            <a:avLst/>
          </a:prstGeom>
          <a:solidFill>
            <a:srgbClr val="FF3399"/>
          </a:solidFill>
          <a:ln w="9525">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endParaRPr lang="en-US" altLang="en-US" sz="1000" b="0">
              <a:solidFill>
                <a:srgbClr val="003399"/>
              </a:solidFill>
            </a:endParaRPr>
          </a:p>
        </p:txBody>
      </p:sp>
      <p:sp>
        <p:nvSpPr>
          <p:cNvPr id="4300824" name="Oval 24"/>
          <p:cNvSpPr>
            <a:spLocks noChangeArrowheads="1"/>
          </p:cNvSpPr>
          <p:nvPr/>
        </p:nvSpPr>
        <p:spPr bwMode="auto">
          <a:xfrm>
            <a:off x="6180931" y="3848893"/>
            <a:ext cx="192088" cy="153988"/>
          </a:xfrm>
          <a:prstGeom prst="ellipse">
            <a:avLst/>
          </a:prstGeom>
          <a:solidFill>
            <a:srgbClr val="FF3399"/>
          </a:solidFill>
          <a:ln w="9525">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endParaRPr lang="en-US" altLang="en-US" sz="1000" b="0">
              <a:solidFill>
                <a:srgbClr val="003399"/>
              </a:solidFill>
            </a:endParaRPr>
          </a:p>
        </p:txBody>
      </p:sp>
      <p:sp>
        <p:nvSpPr>
          <p:cNvPr id="4300825" name="Oval 25"/>
          <p:cNvSpPr>
            <a:spLocks noChangeArrowheads="1"/>
          </p:cNvSpPr>
          <p:nvPr/>
        </p:nvSpPr>
        <p:spPr bwMode="auto">
          <a:xfrm>
            <a:off x="8002589" y="2593975"/>
            <a:ext cx="192087" cy="153988"/>
          </a:xfrm>
          <a:prstGeom prst="ellipse">
            <a:avLst/>
          </a:prstGeom>
          <a:solidFill>
            <a:srgbClr val="FF3399"/>
          </a:solidFill>
          <a:ln w="9525">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endParaRPr lang="en-US" altLang="en-US" sz="1000" b="0">
              <a:solidFill>
                <a:srgbClr val="003399"/>
              </a:solidFill>
            </a:endParaRPr>
          </a:p>
        </p:txBody>
      </p:sp>
      <p:sp>
        <p:nvSpPr>
          <p:cNvPr id="4300826" name="Text Box 26"/>
          <p:cNvSpPr txBox="1">
            <a:spLocks noChangeArrowheads="1"/>
          </p:cNvSpPr>
          <p:nvPr/>
        </p:nvSpPr>
        <p:spPr bwMode="auto">
          <a:xfrm>
            <a:off x="2941638" y="5594351"/>
            <a:ext cx="603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a:solidFill>
                  <a:srgbClr val="003399"/>
                </a:solidFill>
              </a:rPr>
              <a:t>Rules</a:t>
            </a:r>
          </a:p>
        </p:txBody>
      </p:sp>
      <p:sp>
        <p:nvSpPr>
          <p:cNvPr id="4300827" name="Text Box 27"/>
          <p:cNvSpPr txBox="1">
            <a:spLocks noChangeArrowheads="1"/>
          </p:cNvSpPr>
          <p:nvPr/>
        </p:nvSpPr>
        <p:spPr bwMode="auto">
          <a:xfrm>
            <a:off x="3675064" y="5295901"/>
            <a:ext cx="18319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a:solidFill>
                  <a:srgbClr val="003399"/>
                </a:solidFill>
              </a:rPr>
              <a:t>Expert/Generic Scores</a:t>
            </a:r>
          </a:p>
        </p:txBody>
      </p:sp>
      <p:sp>
        <p:nvSpPr>
          <p:cNvPr id="4300828" name="Text Box 28"/>
          <p:cNvSpPr txBox="1">
            <a:spLocks noChangeArrowheads="1"/>
          </p:cNvSpPr>
          <p:nvPr/>
        </p:nvSpPr>
        <p:spPr bwMode="auto">
          <a:xfrm>
            <a:off x="4545014" y="4762500"/>
            <a:ext cx="1049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a:solidFill>
                  <a:srgbClr val="003399"/>
                </a:solidFill>
              </a:rPr>
              <a:t>Pooled   </a:t>
            </a:r>
          </a:p>
          <a:p>
            <a:pPr eaLnBrk="1" hangingPunct="1">
              <a:lnSpc>
                <a:spcPct val="100000"/>
              </a:lnSpc>
              <a:spcBef>
                <a:spcPct val="0"/>
              </a:spcBef>
              <a:spcAft>
                <a:spcPct val="0"/>
              </a:spcAft>
              <a:buFontTx/>
              <a:buNone/>
            </a:pPr>
            <a:r>
              <a:rPr lang="en-US" altLang="en-US" sz="1200">
                <a:solidFill>
                  <a:srgbClr val="003399"/>
                </a:solidFill>
              </a:rPr>
              <a:t>Scores</a:t>
            </a:r>
          </a:p>
        </p:txBody>
      </p:sp>
      <p:sp>
        <p:nvSpPr>
          <p:cNvPr id="4300829" name="Text Box 29"/>
          <p:cNvSpPr txBox="1">
            <a:spLocks noChangeArrowheads="1"/>
          </p:cNvSpPr>
          <p:nvPr/>
        </p:nvSpPr>
        <p:spPr bwMode="auto">
          <a:xfrm>
            <a:off x="5294314" y="4308475"/>
            <a:ext cx="110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a:solidFill>
                  <a:srgbClr val="003399"/>
                </a:solidFill>
              </a:rPr>
              <a:t>Custom  </a:t>
            </a:r>
          </a:p>
          <a:p>
            <a:pPr eaLnBrk="1" hangingPunct="1">
              <a:lnSpc>
                <a:spcPct val="100000"/>
              </a:lnSpc>
              <a:spcBef>
                <a:spcPct val="0"/>
              </a:spcBef>
              <a:spcAft>
                <a:spcPct val="0"/>
              </a:spcAft>
              <a:buFontTx/>
              <a:buNone/>
            </a:pPr>
            <a:r>
              <a:rPr lang="en-US" altLang="en-US" sz="1200">
                <a:solidFill>
                  <a:srgbClr val="003399"/>
                </a:solidFill>
              </a:rPr>
              <a:t>Scores</a:t>
            </a:r>
          </a:p>
        </p:txBody>
      </p:sp>
      <p:sp>
        <p:nvSpPr>
          <p:cNvPr id="4300830" name="Text Box 30"/>
          <p:cNvSpPr txBox="1">
            <a:spLocks noChangeArrowheads="1"/>
          </p:cNvSpPr>
          <p:nvPr/>
        </p:nvSpPr>
        <p:spPr bwMode="auto">
          <a:xfrm>
            <a:off x="6239511" y="3979863"/>
            <a:ext cx="15398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dirty="0">
                <a:solidFill>
                  <a:srgbClr val="003399"/>
                </a:solidFill>
              </a:rPr>
              <a:t>Integrated Custom + Bureau Scores</a:t>
            </a:r>
          </a:p>
        </p:txBody>
      </p:sp>
      <p:sp>
        <p:nvSpPr>
          <p:cNvPr id="4300831" name="Text Box 31"/>
          <p:cNvSpPr txBox="1">
            <a:spLocks noChangeArrowheads="1"/>
          </p:cNvSpPr>
          <p:nvPr/>
        </p:nvSpPr>
        <p:spPr bwMode="auto">
          <a:xfrm>
            <a:off x="8194676" y="2433400"/>
            <a:ext cx="162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dirty="0">
                <a:solidFill>
                  <a:srgbClr val="003399"/>
                </a:solidFill>
              </a:rPr>
              <a:t>Constrained  Optimisation</a:t>
            </a:r>
          </a:p>
        </p:txBody>
      </p:sp>
      <p:sp>
        <p:nvSpPr>
          <p:cNvPr id="4300832" name="Rectangle 32"/>
          <p:cNvSpPr>
            <a:spLocks noChangeArrowheads="1"/>
          </p:cNvSpPr>
          <p:nvPr/>
        </p:nvSpPr>
        <p:spPr bwMode="auto">
          <a:xfrm>
            <a:off x="3967164" y="6145213"/>
            <a:ext cx="545147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850900" indent="-850900">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algn="ctr" eaLnBrk="1" hangingPunct="1">
              <a:lnSpc>
                <a:spcPct val="110000"/>
              </a:lnSpc>
              <a:spcAft>
                <a:spcPct val="0"/>
              </a:spcAft>
              <a:buFontTx/>
              <a:buNone/>
            </a:pPr>
            <a:r>
              <a:rPr lang="en-US" altLang="en-US" sz="1400">
                <a:solidFill>
                  <a:srgbClr val="800000"/>
                </a:solidFill>
              </a:rPr>
              <a:t>Analytic Infrastructure</a:t>
            </a:r>
          </a:p>
        </p:txBody>
      </p:sp>
      <p:sp>
        <p:nvSpPr>
          <p:cNvPr id="4300833" name="Rectangle 33"/>
          <p:cNvSpPr>
            <a:spLocks noChangeArrowheads="1"/>
          </p:cNvSpPr>
          <p:nvPr/>
        </p:nvSpPr>
        <p:spPr bwMode="auto">
          <a:xfrm>
            <a:off x="2408239" y="6152179"/>
            <a:ext cx="1266825" cy="27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850900" indent="-850900">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10000"/>
              </a:lnSpc>
              <a:spcAft>
                <a:spcPct val="0"/>
              </a:spcAft>
              <a:buFontTx/>
              <a:buNone/>
            </a:pPr>
            <a:r>
              <a:rPr lang="en-US" altLang="en-US" sz="1200">
                <a:solidFill>
                  <a:srgbClr val="003399"/>
                </a:solidFill>
              </a:rPr>
              <a:t>Low</a:t>
            </a:r>
          </a:p>
        </p:txBody>
      </p:sp>
      <p:sp>
        <p:nvSpPr>
          <p:cNvPr id="4300834" name="Oval 34"/>
          <p:cNvSpPr>
            <a:spLocks noChangeArrowheads="1"/>
          </p:cNvSpPr>
          <p:nvPr/>
        </p:nvSpPr>
        <p:spPr bwMode="auto">
          <a:xfrm>
            <a:off x="7089775" y="3244850"/>
            <a:ext cx="192088" cy="153988"/>
          </a:xfrm>
          <a:prstGeom prst="ellipse">
            <a:avLst/>
          </a:prstGeom>
          <a:solidFill>
            <a:srgbClr val="FF3399"/>
          </a:solidFill>
          <a:ln w="9525">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endParaRPr lang="en-US" altLang="en-US" sz="1000" b="0">
              <a:solidFill>
                <a:srgbClr val="003399"/>
              </a:solidFill>
            </a:endParaRPr>
          </a:p>
        </p:txBody>
      </p:sp>
      <p:sp>
        <p:nvSpPr>
          <p:cNvPr id="4300835" name="Text Box 35"/>
          <p:cNvSpPr txBox="1">
            <a:spLocks noChangeArrowheads="1"/>
          </p:cNvSpPr>
          <p:nvPr/>
        </p:nvSpPr>
        <p:spPr bwMode="auto">
          <a:xfrm>
            <a:off x="7291072" y="3228331"/>
            <a:ext cx="36044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dirty="0">
                <a:solidFill>
                  <a:srgbClr val="003399"/>
                </a:solidFill>
              </a:rPr>
              <a:t>Multiple Scores  Outcomes (Risk and Marketing)</a:t>
            </a:r>
          </a:p>
        </p:txBody>
      </p:sp>
      <p:sp>
        <p:nvSpPr>
          <p:cNvPr id="4300836" name="Rectangle 36"/>
          <p:cNvSpPr>
            <a:spLocks noChangeArrowheads="1"/>
          </p:cNvSpPr>
          <p:nvPr/>
        </p:nvSpPr>
        <p:spPr bwMode="auto">
          <a:xfrm>
            <a:off x="1143000" y="1365250"/>
            <a:ext cx="126523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850900" indent="-850900">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algn="ctr" eaLnBrk="1" hangingPunct="1">
              <a:lnSpc>
                <a:spcPct val="110000"/>
              </a:lnSpc>
              <a:spcAft>
                <a:spcPct val="0"/>
              </a:spcAft>
              <a:buFontTx/>
              <a:buNone/>
            </a:pPr>
            <a:r>
              <a:rPr lang="en-US" altLang="en-US" sz="1200">
                <a:solidFill>
                  <a:srgbClr val="003399"/>
                </a:solidFill>
              </a:rPr>
              <a:t>High</a:t>
            </a:r>
          </a:p>
        </p:txBody>
      </p:sp>
      <p:sp>
        <p:nvSpPr>
          <p:cNvPr id="4300837" name="Rectangle 37"/>
          <p:cNvSpPr>
            <a:spLocks noChangeArrowheads="1"/>
          </p:cNvSpPr>
          <p:nvPr/>
        </p:nvSpPr>
        <p:spPr bwMode="auto">
          <a:xfrm>
            <a:off x="1143000" y="5751514"/>
            <a:ext cx="1265238"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850900" indent="-850900">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algn="ctr" eaLnBrk="1" hangingPunct="1">
              <a:lnSpc>
                <a:spcPct val="110000"/>
              </a:lnSpc>
              <a:spcAft>
                <a:spcPct val="0"/>
              </a:spcAft>
              <a:buFontTx/>
              <a:buNone/>
            </a:pPr>
            <a:r>
              <a:rPr lang="en-US" altLang="en-US" sz="1200">
                <a:solidFill>
                  <a:srgbClr val="003399"/>
                </a:solidFill>
              </a:rPr>
              <a:t>Low</a:t>
            </a:r>
          </a:p>
        </p:txBody>
      </p:sp>
      <p:sp>
        <p:nvSpPr>
          <p:cNvPr id="4300838" name="Rectangle 38"/>
          <p:cNvSpPr>
            <a:spLocks noChangeArrowheads="1"/>
          </p:cNvSpPr>
          <p:nvPr/>
        </p:nvSpPr>
        <p:spPr bwMode="auto">
          <a:xfrm rot="-5400000">
            <a:off x="1062832" y="3349742"/>
            <a:ext cx="1476375" cy="31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850900" indent="-850900">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10000"/>
              </a:lnSpc>
              <a:spcAft>
                <a:spcPct val="0"/>
              </a:spcAft>
              <a:buFontTx/>
              <a:buNone/>
            </a:pPr>
            <a:r>
              <a:rPr lang="en-US" altLang="en-US" sz="1400">
                <a:solidFill>
                  <a:srgbClr val="800000"/>
                </a:solidFill>
              </a:rPr>
              <a:t>Profitability</a:t>
            </a:r>
          </a:p>
        </p:txBody>
      </p:sp>
      <p:sp>
        <p:nvSpPr>
          <p:cNvPr id="31" name="Oval 25">
            <a:extLst>
              <a:ext uri="{FF2B5EF4-FFF2-40B4-BE49-F238E27FC236}">
                <a16:creationId xmlns:a16="http://schemas.microsoft.com/office/drawing/2014/main" id="{54B509FA-8FDB-A8BA-439C-A861E42C52D4}"/>
              </a:ext>
            </a:extLst>
          </p:cNvPr>
          <p:cNvSpPr>
            <a:spLocks noChangeArrowheads="1"/>
          </p:cNvSpPr>
          <p:nvPr/>
        </p:nvSpPr>
        <p:spPr bwMode="auto">
          <a:xfrm>
            <a:off x="6641705" y="3591718"/>
            <a:ext cx="192087" cy="153988"/>
          </a:xfrm>
          <a:prstGeom prst="ellipse">
            <a:avLst/>
          </a:prstGeom>
          <a:solidFill>
            <a:srgbClr val="FF3399"/>
          </a:solidFill>
          <a:ln w="9525">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endParaRPr lang="en-US" altLang="en-US" sz="1000" b="0">
              <a:solidFill>
                <a:srgbClr val="003399"/>
              </a:solidFill>
            </a:endParaRPr>
          </a:p>
        </p:txBody>
      </p:sp>
      <p:sp>
        <p:nvSpPr>
          <p:cNvPr id="32" name="Text Box 35">
            <a:extLst>
              <a:ext uri="{FF2B5EF4-FFF2-40B4-BE49-F238E27FC236}">
                <a16:creationId xmlns:a16="http://schemas.microsoft.com/office/drawing/2014/main" id="{270261D3-3750-C344-E64C-01CBC7917D7B}"/>
              </a:ext>
            </a:extLst>
          </p:cNvPr>
          <p:cNvSpPr txBox="1">
            <a:spLocks noChangeArrowheads="1"/>
          </p:cNvSpPr>
          <p:nvPr/>
        </p:nvSpPr>
        <p:spPr bwMode="auto">
          <a:xfrm>
            <a:off x="6830299" y="3673000"/>
            <a:ext cx="2313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dirty="0">
                <a:solidFill>
                  <a:srgbClr val="003399"/>
                </a:solidFill>
              </a:rPr>
              <a:t>Alternative Data Scores</a:t>
            </a:r>
          </a:p>
        </p:txBody>
      </p:sp>
      <p:sp>
        <p:nvSpPr>
          <p:cNvPr id="33" name="Text Box 17">
            <a:extLst>
              <a:ext uri="{FF2B5EF4-FFF2-40B4-BE49-F238E27FC236}">
                <a16:creationId xmlns:a16="http://schemas.microsoft.com/office/drawing/2014/main" id="{5185CFC4-0F4F-B1DF-0041-8761065ACC93}"/>
              </a:ext>
            </a:extLst>
          </p:cNvPr>
          <p:cNvSpPr txBox="1">
            <a:spLocks noChangeArrowheads="1"/>
          </p:cNvSpPr>
          <p:nvPr/>
        </p:nvSpPr>
        <p:spPr bwMode="auto">
          <a:xfrm>
            <a:off x="4260445" y="2344391"/>
            <a:ext cx="32191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0"/>
              </a:spcBef>
              <a:spcAft>
                <a:spcPct val="0"/>
              </a:spcAft>
              <a:buFontTx/>
              <a:buNone/>
            </a:pPr>
            <a:r>
              <a:rPr lang="en-US" altLang="en-US" sz="1200" dirty="0">
                <a:solidFill>
                  <a:srgbClr val="003399"/>
                </a:solidFill>
              </a:rPr>
              <a:t>Advanced Data Driven</a:t>
            </a:r>
          </a:p>
          <a:p>
            <a:pPr eaLnBrk="1" hangingPunct="1">
              <a:lnSpc>
                <a:spcPct val="100000"/>
              </a:lnSpc>
              <a:spcBef>
                <a:spcPct val="0"/>
              </a:spcBef>
              <a:spcAft>
                <a:spcPct val="0"/>
              </a:spcAft>
              <a:buFontTx/>
              <a:buNone/>
            </a:pPr>
            <a:r>
              <a:rPr lang="en-US" altLang="en-US" sz="1200" dirty="0">
                <a:solidFill>
                  <a:srgbClr val="003399"/>
                </a:solidFill>
              </a:rPr>
              <a:t>Design (multiple &amp; alternate datasources)</a:t>
            </a:r>
          </a:p>
        </p:txBody>
      </p:sp>
      <p:pic>
        <p:nvPicPr>
          <p:cNvPr id="2" name="Picture 1">
            <a:extLst>
              <a:ext uri="{FF2B5EF4-FFF2-40B4-BE49-F238E27FC236}">
                <a16:creationId xmlns:a16="http://schemas.microsoft.com/office/drawing/2014/main" id="{95B06DA3-577A-25E2-0314-21C46C084DBA}"/>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058B3064-7D13-CC2E-2F4D-3DCA2E61FC48}"/>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0802"/>
                                        </p:tgtEl>
                                        <p:attrNameLst>
                                          <p:attrName>style.visibility</p:attrName>
                                        </p:attrNameLst>
                                      </p:cBhvr>
                                      <p:to>
                                        <p:strVal val="visible"/>
                                      </p:to>
                                    </p:set>
                                    <p:anim calcmode="lin" valueType="num">
                                      <p:cBhvr additive="base">
                                        <p:cTn id="7" dur="500" fill="hold"/>
                                        <p:tgtEl>
                                          <p:spTgt spid="4300802"/>
                                        </p:tgtEl>
                                        <p:attrNameLst>
                                          <p:attrName>ppt_x</p:attrName>
                                        </p:attrNameLst>
                                      </p:cBhvr>
                                      <p:tavLst>
                                        <p:tav tm="0">
                                          <p:val>
                                            <p:strVal val="#ppt_x"/>
                                          </p:val>
                                        </p:tav>
                                        <p:tav tm="100000">
                                          <p:val>
                                            <p:strVal val="#ppt_x"/>
                                          </p:val>
                                        </p:tav>
                                      </p:tavLst>
                                    </p:anim>
                                    <p:anim calcmode="lin" valueType="num">
                                      <p:cBhvr additive="base">
                                        <p:cTn id="8" dur="500" fill="hold"/>
                                        <p:tgtEl>
                                          <p:spTgt spid="43008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00804"/>
                                        </p:tgtEl>
                                        <p:attrNameLst>
                                          <p:attrName>style.visibility</p:attrName>
                                        </p:attrNameLst>
                                      </p:cBhvr>
                                      <p:to>
                                        <p:strVal val="visible"/>
                                      </p:to>
                                    </p:set>
                                    <p:anim calcmode="lin" valueType="num">
                                      <p:cBhvr additive="base">
                                        <p:cTn id="11" dur="500" fill="hold"/>
                                        <p:tgtEl>
                                          <p:spTgt spid="4300804"/>
                                        </p:tgtEl>
                                        <p:attrNameLst>
                                          <p:attrName>ppt_x</p:attrName>
                                        </p:attrNameLst>
                                      </p:cBhvr>
                                      <p:tavLst>
                                        <p:tav tm="0">
                                          <p:val>
                                            <p:strVal val="#ppt_x"/>
                                          </p:val>
                                        </p:tav>
                                        <p:tav tm="100000">
                                          <p:val>
                                            <p:strVal val="#ppt_x"/>
                                          </p:val>
                                        </p:tav>
                                      </p:tavLst>
                                    </p:anim>
                                    <p:anim calcmode="lin" valueType="num">
                                      <p:cBhvr additive="base">
                                        <p:cTn id="12" dur="500" fill="hold"/>
                                        <p:tgtEl>
                                          <p:spTgt spid="430080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00807"/>
                                        </p:tgtEl>
                                        <p:attrNameLst>
                                          <p:attrName>style.visibility</p:attrName>
                                        </p:attrNameLst>
                                      </p:cBhvr>
                                      <p:to>
                                        <p:strVal val="visible"/>
                                      </p:to>
                                    </p:set>
                                    <p:anim calcmode="lin" valueType="num">
                                      <p:cBhvr additive="base">
                                        <p:cTn id="15" dur="500" fill="hold"/>
                                        <p:tgtEl>
                                          <p:spTgt spid="4300807"/>
                                        </p:tgtEl>
                                        <p:attrNameLst>
                                          <p:attrName>ppt_x</p:attrName>
                                        </p:attrNameLst>
                                      </p:cBhvr>
                                      <p:tavLst>
                                        <p:tav tm="0">
                                          <p:val>
                                            <p:strVal val="#ppt_x"/>
                                          </p:val>
                                        </p:tav>
                                        <p:tav tm="100000">
                                          <p:val>
                                            <p:strVal val="#ppt_x"/>
                                          </p:val>
                                        </p:tav>
                                      </p:tavLst>
                                    </p:anim>
                                    <p:anim calcmode="lin" valueType="num">
                                      <p:cBhvr additive="base">
                                        <p:cTn id="16" dur="500" fill="hold"/>
                                        <p:tgtEl>
                                          <p:spTgt spid="430080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00809"/>
                                        </p:tgtEl>
                                        <p:attrNameLst>
                                          <p:attrName>style.visibility</p:attrName>
                                        </p:attrNameLst>
                                      </p:cBhvr>
                                      <p:to>
                                        <p:strVal val="visible"/>
                                      </p:to>
                                    </p:set>
                                    <p:anim calcmode="lin" valueType="num">
                                      <p:cBhvr additive="base">
                                        <p:cTn id="19" dur="500" fill="hold"/>
                                        <p:tgtEl>
                                          <p:spTgt spid="4300809"/>
                                        </p:tgtEl>
                                        <p:attrNameLst>
                                          <p:attrName>ppt_x</p:attrName>
                                        </p:attrNameLst>
                                      </p:cBhvr>
                                      <p:tavLst>
                                        <p:tav tm="0">
                                          <p:val>
                                            <p:strVal val="#ppt_x"/>
                                          </p:val>
                                        </p:tav>
                                        <p:tav tm="100000">
                                          <p:val>
                                            <p:strVal val="#ppt_x"/>
                                          </p:val>
                                        </p:tav>
                                      </p:tavLst>
                                    </p:anim>
                                    <p:anim calcmode="lin" valueType="num">
                                      <p:cBhvr additive="base">
                                        <p:cTn id="20" dur="500" fill="hold"/>
                                        <p:tgtEl>
                                          <p:spTgt spid="43008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300810"/>
                                        </p:tgtEl>
                                        <p:attrNameLst>
                                          <p:attrName>style.visibility</p:attrName>
                                        </p:attrNameLst>
                                      </p:cBhvr>
                                      <p:to>
                                        <p:strVal val="visible"/>
                                      </p:to>
                                    </p:set>
                                    <p:anim calcmode="lin" valueType="num">
                                      <p:cBhvr additive="base">
                                        <p:cTn id="23" dur="500" fill="hold"/>
                                        <p:tgtEl>
                                          <p:spTgt spid="4300810"/>
                                        </p:tgtEl>
                                        <p:attrNameLst>
                                          <p:attrName>ppt_x</p:attrName>
                                        </p:attrNameLst>
                                      </p:cBhvr>
                                      <p:tavLst>
                                        <p:tav tm="0">
                                          <p:val>
                                            <p:strVal val="#ppt_x"/>
                                          </p:val>
                                        </p:tav>
                                        <p:tav tm="100000">
                                          <p:val>
                                            <p:strVal val="#ppt_x"/>
                                          </p:val>
                                        </p:tav>
                                      </p:tavLst>
                                    </p:anim>
                                    <p:anim calcmode="lin" valueType="num">
                                      <p:cBhvr additive="base">
                                        <p:cTn id="24" dur="500" fill="hold"/>
                                        <p:tgtEl>
                                          <p:spTgt spid="43008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00817"/>
                                        </p:tgtEl>
                                        <p:attrNameLst>
                                          <p:attrName>style.visibility</p:attrName>
                                        </p:attrNameLst>
                                      </p:cBhvr>
                                      <p:to>
                                        <p:strVal val="visible"/>
                                      </p:to>
                                    </p:set>
                                    <p:anim calcmode="lin" valueType="num">
                                      <p:cBhvr additive="base">
                                        <p:cTn id="27" dur="500" fill="hold"/>
                                        <p:tgtEl>
                                          <p:spTgt spid="4300817"/>
                                        </p:tgtEl>
                                        <p:attrNameLst>
                                          <p:attrName>ppt_x</p:attrName>
                                        </p:attrNameLst>
                                      </p:cBhvr>
                                      <p:tavLst>
                                        <p:tav tm="0">
                                          <p:val>
                                            <p:strVal val="#ppt_x"/>
                                          </p:val>
                                        </p:tav>
                                        <p:tav tm="100000">
                                          <p:val>
                                            <p:strVal val="#ppt_x"/>
                                          </p:val>
                                        </p:tav>
                                      </p:tavLst>
                                    </p:anim>
                                    <p:anim calcmode="lin" valueType="num">
                                      <p:cBhvr additive="base">
                                        <p:cTn id="28" dur="500" fill="hold"/>
                                        <p:tgtEl>
                                          <p:spTgt spid="43008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00819"/>
                                        </p:tgtEl>
                                        <p:attrNameLst>
                                          <p:attrName>style.visibility</p:attrName>
                                        </p:attrNameLst>
                                      </p:cBhvr>
                                      <p:to>
                                        <p:strVal val="visible"/>
                                      </p:to>
                                    </p:set>
                                    <p:anim calcmode="lin" valueType="num">
                                      <p:cBhvr additive="base">
                                        <p:cTn id="31" dur="500" fill="hold"/>
                                        <p:tgtEl>
                                          <p:spTgt spid="4300819"/>
                                        </p:tgtEl>
                                        <p:attrNameLst>
                                          <p:attrName>ppt_x</p:attrName>
                                        </p:attrNameLst>
                                      </p:cBhvr>
                                      <p:tavLst>
                                        <p:tav tm="0">
                                          <p:val>
                                            <p:strVal val="#ppt_x"/>
                                          </p:val>
                                        </p:tav>
                                        <p:tav tm="100000">
                                          <p:val>
                                            <p:strVal val="#ppt_x"/>
                                          </p:val>
                                        </p:tav>
                                      </p:tavLst>
                                    </p:anim>
                                    <p:anim calcmode="lin" valueType="num">
                                      <p:cBhvr additive="base">
                                        <p:cTn id="32" dur="500" fill="hold"/>
                                        <p:tgtEl>
                                          <p:spTgt spid="43008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300820"/>
                                        </p:tgtEl>
                                        <p:attrNameLst>
                                          <p:attrName>style.visibility</p:attrName>
                                        </p:attrNameLst>
                                      </p:cBhvr>
                                      <p:to>
                                        <p:strVal val="visible"/>
                                      </p:to>
                                    </p:set>
                                    <p:anim calcmode="lin" valueType="num">
                                      <p:cBhvr additive="base">
                                        <p:cTn id="35" dur="500" fill="hold"/>
                                        <p:tgtEl>
                                          <p:spTgt spid="4300820"/>
                                        </p:tgtEl>
                                        <p:attrNameLst>
                                          <p:attrName>ppt_x</p:attrName>
                                        </p:attrNameLst>
                                      </p:cBhvr>
                                      <p:tavLst>
                                        <p:tav tm="0">
                                          <p:val>
                                            <p:strVal val="#ppt_x"/>
                                          </p:val>
                                        </p:tav>
                                        <p:tav tm="100000">
                                          <p:val>
                                            <p:strVal val="#ppt_x"/>
                                          </p:val>
                                        </p:tav>
                                      </p:tavLst>
                                    </p:anim>
                                    <p:anim calcmode="lin" valueType="num">
                                      <p:cBhvr additive="base">
                                        <p:cTn id="36" dur="500" fill="hold"/>
                                        <p:tgtEl>
                                          <p:spTgt spid="43008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300821"/>
                                        </p:tgtEl>
                                        <p:attrNameLst>
                                          <p:attrName>style.visibility</p:attrName>
                                        </p:attrNameLst>
                                      </p:cBhvr>
                                      <p:to>
                                        <p:strVal val="visible"/>
                                      </p:to>
                                    </p:set>
                                    <p:anim calcmode="lin" valueType="num">
                                      <p:cBhvr additive="base">
                                        <p:cTn id="39" dur="500" fill="hold"/>
                                        <p:tgtEl>
                                          <p:spTgt spid="4300821"/>
                                        </p:tgtEl>
                                        <p:attrNameLst>
                                          <p:attrName>ppt_x</p:attrName>
                                        </p:attrNameLst>
                                      </p:cBhvr>
                                      <p:tavLst>
                                        <p:tav tm="0">
                                          <p:val>
                                            <p:strVal val="#ppt_x"/>
                                          </p:val>
                                        </p:tav>
                                        <p:tav tm="100000">
                                          <p:val>
                                            <p:strVal val="#ppt_x"/>
                                          </p:val>
                                        </p:tav>
                                      </p:tavLst>
                                    </p:anim>
                                    <p:anim calcmode="lin" valueType="num">
                                      <p:cBhvr additive="base">
                                        <p:cTn id="40" dur="500" fill="hold"/>
                                        <p:tgtEl>
                                          <p:spTgt spid="43008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300822"/>
                                        </p:tgtEl>
                                        <p:attrNameLst>
                                          <p:attrName>style.visibility</p:attrName>
                                        </p:attrNameLst>
                                      </p:cBhvr>
                                      <p:to>
                                        <p:strVal val="visible"/>
                                      </p:to>
                                    </p:set>
                                    <p:anim calcmode="lin" valueType="num">
                                      <p:cBhvr additive="base">
                                        <p:cTn id="43" dur="500" fill="hold"/>
                                        <p:tgtEl>
                                          <p:spTgt spid="4300822"/>
                                        </p:tgtEl>
                                        <p:attrNameLst>
                                          <p:attrName>ppt_x</p:attrName>
                                        </p:attrNameLst>
                                      </p:cBhvr>
                                      <p:tavLst>
                                        <p:tav tm="0">
                                          <p:val>
                                            <p:strVal val="#ppt_x"/>
                                          </p:val>
                                        </p:tav>
                                        <p:tav tm="100000">
                                          <p:val>
                                            <p:strVal val="#ppt_x"/>
                                          </p:val>
                                        </p:tav>
                                      </p:tavLst>
                                    </p:anim>
                                    <p:anim calcmode="lin" valueType="num">
                                      <p:cBhvr additive="base">
                                        <p:cTn id="44" dur="500" fill="hold"/>
                                        <p:tgtEl>
                                          <p:spTgt spid="43008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00823"/>
                                        </p:tgtEl>
                                        <p:attrNameLst>
                                          <p:attrName>style.visibility</p:attrName>
                                        </p:attrNameLst>
                                      </p:cBhvr>
                                      <p:to>
                                        <p:strVal val="visible"/>
                                      </p:to>
                                    </p:set>
                                    <p:anim calcmode="lin" valueType="num">
                                      <p:cBhvr additive="base">
                                        <p:cTn id="47" dur="500" fill="hold"/>
                                        <p:tgtEl>
                                          <p:spTgt spid="4300823"/>
                                        </p:tgtEl>
                                        <p:attrNameLst>
                                          <p:attrName>ppt_x</p:attrName>
                                        </p:attrNameLst>
                                      </p:cBhvr>
                                      <p:tavLst>
                                        <p:tav tm="0">
                                          <p:val>
                                            <p:strVal val="#ppt_x"/>
                                          </p:val>
                                        </p:tav>
                                        <p:tav tm="100000">
                                          <p:val>
                                            <p:strVal val="#ppt_x"/>
                                          </p:val>
                                        </p:tav>
                                      </p:tavLst>
                                    </p:anim>
                                    <p:anim calcmode="lin" valueType="num">
                                      <p:cBhvr additive="base">
                                        <p:cTn id="48" dur="500" fill="hold"/>
                                        <p:tgtEl>
                                          <p:spTgt spid="43008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00824"/>
                                        </p:tgtEl>
                                        <p:attrNameLst>
                                          <p:attrName>style.visibility</p:attrName>
                                        </p:attrNameLst>
                                      </p:cBhvr>
                                      <p:to>
                                        <p:strVal val="visible"/>
                                      </p:to>
                                    </p:set>
                                    <p:anim calcmode="lin" valueType="num">
                                      <p:cBhvr additive="base">
                                        <p:cTn id="51" dur="500" fill="hold"/>
                                        <p:tgtEl>
                                          <p:spTgt spid="4300824"/>
                                        </p:tgtEl>
                                        <p:attrNameLst>
                                          <p:attrName>ppt_x</p:attrName>
                                        </p:attrNameLst>
                                      </p:cBhvr>
                                      <p:tavLst>
                                        <p:tav tm="0">
                                          <p:val>
                                            <p:strVal val="#ppt_x"/>
                                          </p:val>
                                        </p:tav>
                                        <p:tav tm="100000">
                                          <p:val>
                                            <p:strVal val="#ppt_x"/>
                                          </p:val>
                                        </p:tav>
                                      </p:tavLst>
                                    </p:anim>
                                    <p:anim calcmode="lin" valueType="num">
                                      <p:cBhvr additive="base">
                                        <p:cTn id="52" dur="500" fill="hold"/>
                                        <p:tgtEl>
                                          <p:spTgt spid="43008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300825"/>
                                        </p:tgtEl>
                                        <p:attrNameLst>
                                          <p:attrName>style.visibility</p:attrName>
                                        </p:attrNameLst>
                                      </p:cBhvr>
                                      <p:to>
                                        <p:strVal val="visible"/>
                                      </p:to>
                                    </p:set>
                                    <p:anim calcmode="lin" valueType="num">
                                      <p:cBhvr additive="base">
                                        <p:cTn id="55" dur="500" fill="hold"/>
                                        <p:tgtEl>
                                          <p:spTgt spid="4300825"/>
                                        </p:tgtEl>
                                        <p:attrNameLst>
                                          <p:attrName>ppt_x</p:attrName>
                                        </p:attrNameLst>
                                      </p:cBhvr>
                                      <p:tavLst>
                                        <p:tav tm="0">
                                          <p:val>
                                            <p:strVal val="#ppt_x"/>
                                          </p:val>
                                        </p:tav>
                                        <p:tav tm="100000">
                                          <p:val>
                                            <p:strVal val="#ppt_x"/>
                                          </p:val>
                                        </p:tav>
                                      </p:tavLst>
                                    </p:anim>
                                    <p:anim calcmode="lin" valueType="num">
                                      <p:cBhvr additive="base">
                                        <p:cTn id="56" dur="500" fill="hold"/>
                                        <p:tgtEl>
                                          <p:spTgt spid="43008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300826"/>
                                        </p:tgtEl>
                                        <p:attrNameLst>
                                          <p:attrName>style.visibility</p:attrName>
                                        </p:attrNameLst>
                                      </p:cBhvr>
                                      <p:to>
                                        <p:strVal val="visible"/>
                                      </p:to>
                                    </p:set>
                                    <p:anim calcmode="lin" valueType="num">
                                      <p:cBhvr additive="base">
                                        <p:cTn id="59" dur="500" fill="hold"/>
                                        <p:tgtEl>
                                          <p:spTgt spid="4300826"/>
                                        </p:tgtEl>
                                        <p:attrNameLst>
                                          <p:attrName>ppt_x</p:attrName>
                                        </p:attrNameLst>
                                      </p:cBhvr>
                                      <p:tavLst>
                                        <p:tav tm="0">
                                          <p:val>
                                            <p:strVal val="#ppt_x"/>
                                          </p:val>
                                        </p:tav>
                                        <p:tav tm="100000">
                                          <p:val>
                                            <p:strVal val="#ppt_x"/>
                                          </p:val>
                                        </p:tav>
                                      </p:tavLst>
                                    </p:anim>
                                    <p:anim calcmode="lin" valueType="num">
                                      <p:cBhvr additive="base">
                                        <p:cTn id="60" dur="500" fill="hold"/>
                                        <p:tgtEl>
                                          <p:spTgt spid="43008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00827"/>
                                        </p:tgtEl>
                                        <p:attrNameLst>
                                          <p:attrName>style.visibility</p:attrName>
                                        </p:attrNameLst>
                                      </p:cBhvr>
                                      <p:to>
                                        <p:strVal val="visible"/>
                                      </p:to>
                                    </p:set>
                                    <p:anim calcmode="lin" valueType="num">
                                      <p:cBhvr additive="base">
                                        <p:cTn id="63" dur="500" fill="hold"/>
                                        <p:tgtEl>
                                          <p:spTgt spid="4300827"/>
                                        </p:tgtEl>
                                        <p:attrNameLst>
                                          <p:attrName>ppt_x</p:attrName>
                                        </p:attrNameLst>
                                      </p:cBhvr>
                                      <p:tavLst>
                                        <p:tav tm="0">
                                          <p:val>
                                            <p:strVal val="#ppt_x"/>
                                          </p:val>
                                        </p:tav>
                                        <p:tav tm="100000">
                                          <p:val>
                                            <p:strVal val="#ppt_x"/>
                                          </p:val>
                                        </p:tav>
                                      </p:tavLst>
                                    </p:anim>
                                    <p:anim calcmode="lin" valueType="num">
                                      <p:cBhvr additive="base">
                                        <p:cTn id="64" dur="500" fill="hold"/>
                                        <p:tgtEl>
                                          <p:spTgt spid="43008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00828"/>
                                        </p:tgtEl>
                                        <p:attrNameLst>
                                          <p:attrName>style.visibility</p:attrName>
                                        </p:attrNameLst>
                                      </p:cBhvr>
                                      <p:to>
                                        <p:strVal val="visible"/>
                                      </p:to>
                                    </p:set>
                                    <p:anim calcmode="lin" valueType="num">
                                      <p:cBhvr additive="base">
                                        <p:cTn id="67" dur="500" fill="hold"/>
                                        <p:tgtEl>
                                          <p:spTgt spid="4300828"/>
                                        </p:tgtEl>
                                        <p:attrNameLst>
                                          <p:attrName>ppt_x</p:attrName>
                                        </p:attrNameLst>
                                      </p:cBhvr>
                                      <p:tavLst>
                                        <p:tav tm="0">
                                          <p:val>
                                            <p:strVal val="#ppt_x"/>
                                          </p:val>
                                        </p:tav>
                                        <p:tav tm="100000">
                                          <p:val>
                                            <p:strVal val="#ppt_x"/>
                                          </p:val>
                                        </p:tav>
                                      </p:tavLst>
                                    </p:anim>
                                    <p:anim calcmode="lin" valueType="num">
                                      <p:cBhvr additive="base">
                                        <p:cTn id="68" dur="500" fill="hold"/>
                                        <p:tgtEl>
                                          <p:spTgt spid="43008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300829"/>
                                        </p:tgtEl>
                                        <p:attrNameLst>
                                          <p:attrName>style.visibility</p:attrName>
                                        </p:attrNameLst>
                                      </p:cBhvr>
                                      <p:to>
                                        <p:strVal val="visible"/>
                                      </p:to>
                                    </p:set>
                                    <p:anim calcmode="lin" valueType="num">
                                      <p:cBhvr additive="base">
                                        <p:cTn id="71" dur="500" fill="hold"/>
                                        <p:tgtEl>
                                          <p:spTgt spid="4300829"/>
                                        </p:tgtEl>
                                        <p:attrNameLst>
                                          <p:attrName>ppt_x</p:attrName>
                                        </p:attrNameLst>
                                      </p:cBhvr>
                                      <p:tavLst>
                                        <p:tav tm="0">
                                          <p:val>
                                            <p:strVal val="#ppt_x"/>
                                          </p:val>
                                        </p:tav>
                                        <p:tav tm="100000">
                                          <p:val>
                                            <p:strVal val="#ppt_x"/>
                                          </p:val>
                                        </p:tav>
                                      </p:tavLst>
                                    </p:anim>
                                    <p:anim calcmode="lin" valueType="num">
                                      <p:cBhvr additive="base">
                                        <p:cTn id="72" dur="500" fill="hold"/>
                                        <p:tgtEl>
                                          <p:spTgt spid="43008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300830"/>
                                        </p:tgtEl>
                                        <p:attrNameLst>
                                          <p:attrName>style.visibility</p:attrName>
                                        </p:attrNameLst>
                                      </p:cBhvr>
                                      <p:to>
                                        <p:strVal val="visible"/>
                                      </p:to>
                                    </p:set>
                                    <p:anim calcmode="lin" valueType="num">
                                      <p:cBhvr additive="base">
                                        <p:cTn id="75" dur="500" fill="hold"/>
                                        <p:tgtEl>
                                          <p:spTgt spid="4300830"/>
                                        </p:tgtEl>
                                        <p:attrNameLst>
                                          <p:attrName>ppt_x</p:attrName>
                                        </p:attrNameLst>
                                      </p:cBhvr>
                                      <p:tavLst>
                                        <p:tav tm="0">
                                          <p:val>
                                            <p:strVal val="#ppt_x"/>
                                          </p:val>
                                        </p:tav>
                                        <p:tav tm="100000">
                                          <p:val>
                                            <p:strVal val="#ppt_x"/>
                                          </p:val>
                                        </p:tav>
                                      </p:tavLst>
                                    </p:anim>
                                    <p:anim calcmode="lin" valueType="num">
                                      <p:cBhvr additive="base">
                                        <p:cTn id="76" dur="500" fill="hold"/>
                                        <p:tgtEl>
                                          <p:spTgt spid="43008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300831"/>
                                        </p:tgtEl>
                                        <p:attrNameLst>
                                          <p:attrName>style.visibility</p:attrName>
                                        </p:attrNameLst>
                                      </p:cBhvr>
                                      <p:to>
                                        <p:strVal val="visible"/>
                                      </p:to>
                                    </p:set>
                                    <p:anim calcmode="lin" valueType="num">
                                      <p:cBhvr additive="base">
                                        <p:cTn id="79" dur="500" fill="hold"/>
                                        <p:tgtEl>
                                          <p:spTgt spid="4300831"/>
                                        </p:tgtEl>
                                        <p:attrNameLst>
                                          <p:attrName>ppt_x</p:attrName>
                                        </p:attrNameLst>
                                      </p:cBhvr>
                                      <p:tavLst>
                                        <p:tav tm="0">
                                          <p:val>
                                            <p:strVal val="#ppt_x"/>
                                          </p:val>
                                        </p:tav>
                                        <p:tav tm="100000">
                                          <p:val>
                                            <p:strVal val="#ppt_x"/>
                                          </p:val>
                                        </p:tav>
                                      </p:tavLst>
                                    </p:anim>
                                    <p:anim calcmode="lin" valueType="num">
                                      <p:cBhvr additive="base">
                                        <p:cTn id="80" dur="500" fill="hold"/>
                                        <p:tgtEl>
                                          <p:spTgt spid="43008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300832"/>
                                        </p:tgtEl>
                                        <p:attrNameLst>
                                          <p:attrName>style.visibility</p:attrName>
                                        </p:attrNameLst>
                                      </p:cBhvr>
                                      <p:to>
                                        <p:strVal val="visible"/>
                                      </p:to>
                                    </p:set>
                                    <p:anim calcmode="lin" valueType="num">
                                      <p:cBhvr additive="base">
                                        <p:cTn id="83" dur="500" fill="hold"/>
                                        <p:tgtEl>
                                          <p:spTgt spid="4300832"/>
                                        </p:tgtEl>
                                        <p:attrNameLst>
                                          <p:attrName>ppt_x</p:attrName>
                                        </p:attrNameLst>
                                      </p:cBhvr>
                                      <p:tavLst>
                                        <p:tav tm="0">
                                          <p:val>
                                            <p:strVal val="#ppt_x"/>
                                          </p:val>
                                        </p:tav>
                                        <p:tav tm="100000">
                                          <p:val>
                                            <p:strVal val="#ppt_x"/>
                                          </p:val>
                                        </p:tav>
                                      </p:tavLst>
                                    </p:anim>
                                    <p:anim calcmode="lin" valueType="num">
                                      <p:cBhvr additive="base">
                                        <p:cTn id="84" dur="500" fill="hold"/>
                                        <p:tgtEl>
                                          <p:spTgt spid="430083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300833"/>
                                        </p:tgtEl>
                                        <p:attrNameLst>
                                          <p:attrName>style.visibility</p:attrName>
                                        </p:attrNameLst>
                                      </p:cBhvr>
                                      <p:to>
                                        <p:strVal val="visible"/>
                                      </p:to>
                                    </p:set>
                                    <p:anim calcmode="lin" valueType="num">
                                      <p:cBhvr additive="base">
                                        <p:cTn id="87" dur="500" fill="hold"/>
                                        <p:tgtEl>
                                          <p:spTgt spid="4300833"/>
                                        </p:tgtEl>
                                        <p:attrNameLst>
                                          <p:attrName>ppt_x</p:attrName>
                                        </p:attrNameLst>
                                      </p:cBhvr>
                                      <p:tavLst>
                                        <p:tav tm="0">
                                          <p:val>
                                            <p:strVal val="#ppt_x"/>
                                          </p:val>
                                        </p:tav>
                                        <p:tav tm="100000">
                                          <p:val>
                                            <p:strVal val="#ppt_x"/>
                                          </p:val>
                                        </p:tav>
                                      </p:tavLst>
                                    </p:anim>
                                    <p:anim calcmode="lin" valueType="num">
                                      <p:cBhvr additive="base">
                                        <p:cTn id="88" dur="500" fill="hold"/>
                                        <p:tgtEl>
                                          <p:spTgt spid="430083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300834"/>
                                        </p:tgtEl>
                                        <p:attrNameLst>
                                          <p:attrName>style.visibility</p:attrName>
                                        </p:attrNameLst>
                                      </p:cBhvr>
                                      <p:to>
                                        <p:strVal val="visible"/>
                                      </p:to>
                                    </p:set>
                                    <p:anim calcmode="lin" valueType="num">
                                      <p:cBhvr additive="base">
                                        <p:cTn id="91" dur="500" fill="hold"/>
                                        <p:tgtEl>
                                          <p:spTgt spid="4300834"/>
                                        </p:tgtEl>
                                        <p:attrNameLst>
                                          <p:attrName>ppt_x</p:attrName>
                                        </p:attrNameLst>
                                      </p:cBhvr>
                                      <p:tavLst>
                                        <p:tav tm="0">
                                          <p:val>
                                            <p:strVal val="#ppt_x"/>
                                          </p:val>
                                        </p:tav>
                                        <p:tav tm="100000">
                                          <p:val>
                                            <p:strVal val="#ppt_x"/>
                                          </p:val>
                                        </p:tav>
                                      </p:tavLst>
                                    </p:anim>
                                    <p:anim calcmode="lin" valueType="num">
                                      <p:cBhvr additive="base">
                                        <p:cTn id="92" dur="500" fill="hold"/>
                                        <p:tgtEl>
                                          <p:spTgt spid="43008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300835"/>
                                        </p:tgtEl>
                                        <p:attrNameLst>
                                          <p:attrName>style.visibility</p:attrName>
                                        </p:attrNameLst>
                                      </p:cBhvr>
                                      <p:to>
                                        <p:strVal val="visible"/>
                                      </p:to>
                                    </p:set>
                                    <p:anim calcmode="lin" valueType="num">
                                      <p:cBhvr additive="base">
                                        <p:cTn id="95" dur="500" fill="hold"/>
                                        <p:tgtEl>
                                          <p:spTgt spid="4300835"/>
                                        </p:tgtEl>
                                        <p:attrNameLst>
                                          <p:attrName>ppt_x</p:attrName>
                                        </p:attrNameLst>
                                      </p:cBhvr>
                                      <p:tavLst>
                                        <p:tav tm="0">
                                          <p:val>
                                            <p:strVal val="#ppt_x"/>
                                          </p:val>
                                        </p:tav>
                                        <p:tav tm="100000">
                                          <p:val>
                                            <p:strVal val="#ppt_x"/>
                                          </p:val>
                                        </p:tav>
                                      </p:tavLst>
                                    </p:anim>
                                    <p:anim calcmode="lin" valueType="num">
                                      <p:cBhvr additive="base">
                                        <p:cTn id="96" dur="500" fill="hold"/>
                                        <p:tgtEl>
                                          <p:spTgt spid="430083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00836"/>
                                        </p:tgtEl>
                                        <p:attrNameLst>
                                          <p:attrName>style.visibility</p:attrName>
                                        </p:attrNameLst>
                                      </p:cBhvr>
                                      <p:to>
                                        <p:strVal val="visible"/>
                                      </p:to>
                                    </p:set>
                                    <p:anim calcmode="lin" valueType="num">
                                      <p:cBhvr additive="base">
                                        <p:cTn id="99" dur="500" fill="hold"/>
                                        <p:tgtEl>
                                          <p:spTgt spid="4300836"/>
                                        </p:tgtEl>
                                        <p:attrNameLst>
                                          <p:attrName>ppt_x</p:attrName>
                                        </p:attrNameLst>
                                      </p:cBhvr>
                                      <p:tavLst>
                                        <p:tav tm="0">
                                          <p:val>
                                            <p:strVal val="#ppt_x"/>
                                          </p:val>
                                        </p:tav>
                                        <p:tav tm="100000">
                                          <p:val>
                                            <p:strVal val="#ppt_x"/>
                                          </p:val>
                                        </p:tav>
                                      </p:tavLst>
                                    </p:anim>
                                    <p:anim calcmode="lin" valueType="num">
                                      <p:cBhvr additive="base">
                                        <p:cTn id="100" dur="500" fill="hold"/>
                                        <p:tgtEl>
                                          <p:spTgt spid="430083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300837"/>
                                        </p:tgtEl>
                                        <p:attrNameLst>
                                          <p:attrName>style.visibility</p:attrName>
                                        </p:attrNameLst>
                                      </p:cBhvr>
                                      <p:to>
                                        <p:strVal val="visible"/>
                                      </p:to>
                                    </p:set>
                                    <p:anim calcmode="lin" valueType="num">
                                      <p:cBhvr additive="base">
                                        <p:cTn id="103" dur="500" fill="hold"/>
                                        <p:tgtEl>
                                          <p:spTgt spid="4300837"/>
                                        </p:tgtEl>
                                        <p:attrNameLst>
                                          <p:attrName>ppt_x</p:attrName>
                                        </p:attrNameLst>
                                      </p:cBhvr>
                                      <p:tavLst>
                                        <p:tav tm="0">
                                          <p:val>
                                            <p:strVal val="#ppt_x"/>
                                          </p:val>
                                        </p:tav>
                                        <p:tav tm="100000">
                                          <p:val>
                                            <p:strVal val="#ppt_x"/>
                                          </p:val>
                                        </p:tav>
                                      </p:tavLst>
                                    </p:anim>
                                    <p:anim calcmode="lin" valueType="num">
                                      <p:cBhvr additive="base">
                                        <p:cTn id="104" dur="500" fill="hold"/>
                                        <p:tgtEl>
                                          <p:spTgt spid="430083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300838"/>
                                        </p:tgtEl>
                                        <p:attrNameLst>
                                          <p:attrName>style.visibility</p:attrName>
                                        </p:attrNameLst>
                                      </p:cBhvr>
                                      <p:to>
                                        <p:strVal val="visible"/>
                                      </p:to>
                                    </p:set>
                                    <p:anim calcmode="lin" valueType="num">
                                      <p:cBhvr additive="base">
                                        <p:cTn id="107" dur="500" fill="hold"/>
                                        <p:tgtEl>
                                          <p:spTgt spid="4300838"/>
                                        </p:tgtEl>
                                        <p:attrNameLst>
                                          <p:attrName>ppt_x</p:attrName>
                                        </p:attrNameLst>
                                      </p:cBhvr>
                                      <p:tavLst>
                                        <p:tav tm="0">
                                          <p:val>
                                            <p:strVal val="#ppt_x"/>
                                          </p:val>
                                        </p:tav>
                                        <p:tav tm="100000">
                                          <p:val>
                                            <p:strVal val="#ppt_x"/>
                                          </p:val>
                                        </p:tav>
                                      </p:tavLst>
                                    </p:anim>
                                    <p:anim calcmode="lin" valueType="num">
                                      <p:cBhvr additive="base">
                                        <p:cTn id="108" dur="500" fill="hold"/>
                                        <p:tgtEl>
                                          <p:spTgt spid="430083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ppt_x"/>
                                          </p:val>
                                        </p:tav>
                                        <p:tav tm="100000">
                                          <p:val>
                                            <p:strVal val="#ppt_x"/>
                                          </p:val>
                                        </p:tav>
                                      </p:tavLst>
                                    </p:anim>
                                    <p:anim calcmode="lin" valueType="num">
                                      <p:cBhvr additive="base">
                                        <p:cTn id="112" dur="500" fill="hold"/>
                                        <p:tgtEl>
                                          <p:spTgt spid="3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500" fill="hold"/>
                                        <p:tgtEl>
                                          <p:spTgt spid="33"/>
                                        </p:tgtEl>
                                        <p:attrNameLst>
                                          <p:attrName>ppt_x</p:attrName>
                                        </p:attrNameLst>
                                      </p:cBhvr>
                                      <p:tavLst>
                                        <p:tav tm="0">
                                          <p:val>
                                            <p:strVal val="#ppt_x"/>
                                          </p:val>
                                        </p:tav>
                                        <p:tav tm="100000">
                                          <p:val>
                                            <p:strVal val="#ppt_x"/>
                                          </p:val>
                                        </p:tav>
                                      </p:tavLst>
                                    </p:anim>
                                    <p:anim calcmode="lin" valueType="num">
                                      <p:cBhvr additive="base">
                                        <p:cTn id="1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02" grpId="0" animBg="1"/>
      <p:bldP spid="4300807" grpId="0"/>
      <p:bldP spid="4300809" grpId="0"/>
      <p:bldP spid="4300810" grpId="0"/>
      <p:bldP spid="4300817" grpId="0"/>
      <p:bldP spid="4300819" grpId="0"/>
      <p:bldP spid="4300820" grpId="0" animBg="1"/>
      <p:bldP spid="4300821" grpId="0" animBg="1"/>
      <p:bldP spid="4300822" grpId="0" animBg="1"/>
      <p:bldP spid="4300823" grpId="0" animBg="1"/>
      <p:bldP spid="4300824" grpId="0" animBg="1"/>
      <p:bldP spid="4300825" grpId="0" animBg="1"/>
      <p:bldP spid="4300826" grpId="0"/>
      <p:bldP spid="4300827" grpId="0"/>
      <p:bldP spid="4300828" grpId="0"/>
      <p:bldP spid="4300829" grpId="0"/>
      <p:bldP spid="4300830" grpId="0"/>
      <p:bldP spid="4300831" grpId="0"/>
      <p:bldP spid="4300832" grpId="0"/>
      <p:bldP spid="4300833" grpId="0"/>
      <p:bldP spid="4300834" grpId="0" animBg="1"/>
      <p:bldP spid="4300835" grpId="0"/>
      <p:bldP spid="4300836" grpId="0"/>
      <p:bldP spid="4300837" grpId="0"/>
      <p:bldP spid="4300838" grpId="0"/>
      <p:bldP spid="31" grpId="0" animBg="1"/>
      <p:bldP spid="32" grpId="0"/>
      <p:bldP spid="3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4EF72D-4458-70D8-4B6B-88FD5D9EF3D3}"/>
              </a:ext>
            </a:extLst>
          </p:cNvPr>
          <p:cNvSpPr>
            <a:spLocks noGrp="1"/>
          </p:cNvSpPr>
          <p:nvPr>
            <p:ph type="title"/>
          </p:nvPr>
        </p:nvSpPr>
        <p:spPr>
          <a:xfrm>
            <a:off x="21791" y="0"/>
            <a:ext cx="10322793" cy="1060450"/>
          </a:xfrm>
        </p:spPr>
        <p:txBody>
          <a:bodyPr>
            <a:normAutofit/>
          </a:bodyPr>
          <a:lstStyle/>
          <a:p>
            <a:r>
              <a:rPr lang="en-GB" sz="3200" dirty="0">
                <a:solidFill>
                  <a:schemeClr val="tx1"/>
                </a:solidFill>
              </a:rPr>
              <a:t>Selection Statistics</a:t>
            </a:r>
            <a:br>
              <a:rPr lang="en-GB" sz="3200" dirty="0">
                <a:solidFill>
                  <a:schemeClr val="tx1"/>
                </a:solidFill>
              </a:rPr>
            </a:br>
            <a:r>
              <a:rPr lang="en-GB" sz="3200" dirty="0">
                <a:solidFill>
                  <a:schemeClr val="tx1"/>
                </a:solidFill>
              </a:rPr>
              <a:t>Weight of Evidence / Value of Information</a:t>
            </a:r>
          </a:p>
        </p:txBody>
      </p:sp>
      <p:sp>
        <p:nvSpPr>
          <p:cNvPr id="8" name="Text Placeholder 7">
            <a:extLst>
              <a:ext uri="{FF2B5EF4-FFF2-40B4-BE49-F238E27FC236}">
                <a16:creationId xmlns:a16="http://schemas.microsoft.com/office/drawing/2014/main" id="{0C08E3BB-862E-FDAE-A9C7-4E6AEA4DBF6C}"/>
              </a:ext>
            </a:extLst>
          </p:cNvPr>
          <p:cNvSpPr>
            <a:spLocks noGrp="1"/>
          </p:cNvSpPr>
          <p:nvPr>
            <p:ph type="body" sz="half" idx="2"/>
          </p:nvPr>
        </p:nvSpPr>
        <p:spPr>
          <a:xfrm>
            <a:off x="839788" y="2057400"/>
            <a:ext cx="3932237" cy="1600200"/>
          </a:xfrm>
        </p:spPr>
        <p:txBody>
          <a:bodyPr/>
          <a:lstStyle/>
          <a:p>
            <a:pPr marL="285750" indent="-285750" eaLnBrk="0" fontAlgn="base" hangingPunct="0">
              <a:spcBef>
                <a:spcPct val="20000"/>
              </a:spcBef>
              <a:spcAft>
                <a:spcPct val="20000"/>
              </a:spcAft>
              <a:buFont typeface="Arial" panose="020B0604020202020204" pitchFamily="34" charset="0"/>
              <a:buChar char="•"/>
            </a:pPr>
            <a:r>
              <a:rPr lang="en-GB" sz="1600" dirty="0">
                <a:solidFill>
                  <a:schemeClr val="tx1"/>
                </a:solidFill>
                <a:cs typeface="Arial" charset="0"/>
              </a:rPr>
              <a:t>Weight of Evidence is a relationship between the proportion of goods and bads with a particular attribute of a cell</a:t>
            </a:r>
          </a:p>
          <a:p>
            <a:pPr marL="285750" indent="-285750" eaLnBrk="0" fontAlgn="base" hangingPunct="0">
              <a:spcBef>
                <a:spcPct val="20000"/>
              </a:spcBef>
              <a:spcAft>
                <a:spcPct val="20000"/>
              </a:spcAft>
              <a:buFont typeface="Arial" panose="020B0604020202020204" pitchFamily="34" charset="0"/>
              <a:buChar char="•"/>
            </a:pPr>
            <a:r>
              <a:rPr lang="en-GB" sz="1600" dirty="0">
                <a:solidFill>
                  <a:schemeClr val="tx1"/>
                </a:solidFill>
                <a:cs typeface="Arial" charset="0"/>
              </a:rPr>
              <a:t>The Value of Information or Information Value is a measure of  predictive power across the variable</a:t>
            </a:r>
          </a:p>
          <a:p>
            <a:endParaRPr lang="en-GB" dirty="0"/>
          </a:p>
        </p:txBody>
      </p:sp>
      <p:pic>
        <p:nvPicPr>
          <p:cNvPr id="7" name="Picture 6">
            <a:extLst>
              <a:ext uri="{FF2B5EF4-FFF2-40B4-BE49-F238E27FC236}">
                <a16:creationId xmlns:a16="http://schemas.microsoft.com/office/drawing/2014/main" id="{B2E4C836-F921-1850-8F6C-F9E3D2C2F23D}"/>
              </a:ext>
            </a:extLst>
          </p:cNvPr>
          <p:cNvPicPr>
            <a:picLocks noChangeAspect="1"/>
          </p:cNvPicPr>
          <p:nvPr/>
        </p:nvPicPr>
        <p:blipFill>
          <a:blip r:embed="rId2"/>
          <a:stretch>
            <a:fillRect/>
          </a:stretch>
        </p:blipFill>
        <p:spPr>
          <a:xfrm>
            <a:off x="11076335" y="6022776"/>
            <a:ext cx="1115665" cy="835224"/>
          </a:xfrm>
          <a:prstGeom prst="rect">
            <a:avLst/>
          </a:prstGeom>
        </p:spPr>
      </p:pic>
      <p:graphicFrame>
        <p:nvGraphicFramePr>
          <p:cNvPr id="9" name="Table 8">
            <a:extLst>
              <a:ext uri="{FF2B5EF4-FFF2-40B4-BE49-F238E27FC236}">
                <a16:creationId xmlns:a16="http://schemas.microsoft.com/office/drawing/2014/main" id="{8D971805-9910-0EB6-F2A7-9B80CE0A38B7}"/>
              </a:ext>
            </a:extLst>
          </p:cNvPr>
          <p:cNvGraphicFramePr>
            <a:graphicFrameLocks noGrp="1"/>
          </p:cNvGraphicFramePr>
          <p:nvPr>
            <p:extLst>
              <p:ext uri="{D42A27DB-BD31-4B8C-83A1-F6EECF244321}">
                <p14:modId xmlns:p14="http://schemas.microsoft.com/office/powerpoint/2010/main" val="2510053118"/>
              </p:ext>
            </p:extLst>
          </p:nvPr>
        </p:nvGraphicFramePr>
        <p:xfrm>
          <a:off x="328450" y="3796270"/>
          <a:ext cx="4696602" cy="2494280"/>
        </p:xfrm>
        <a:graphic>
          <a:graphicData uri="http://schemas.openxmlformats.org/drawingml/2006/table">
            <a:tbl>
              <a:tblPr firstRow="1" bandRow="1">
                <a:tableStyleId>{5C22544A-7EE6-4342-B048-85BDC9FD1C3A}</a:tableStyleId>
              </a:tblPr>
              <a:tblGrid>
                <a:gridCol w="1315048">
                  <a:extLst>
                    <a:ext uri="{9D8B030D-6E8A-4147-A177-3AD203B41FA5}">
                      <a16:colId xmlns:a16="http://schemas.microsoft.com/office/drawing/2014/main" val="1726622027"/>
                    </a:ext>
                  </a:extLst>
                </a:gridCol>
                <a:gridCol w="1328467">
                  <a:extLst>
                    <a:ext uri="{9D8B030D-6E8A-4147-A177-3AD203B41FA5}">
                      <a16:colId xmlns:a16="http://schemas.microsoft.com/office/drawing/2014/main" val="998968902"/>
                    </a:ext>
                  </a:extLst>
                </a:gridCol>
                <a:gridCol w="2053087">
                  <a:extLst>
                    <a:ext uri="{9D8B030D-6E8A-4147-A177-3AD203B41FA5}">
                      <a16:colId xmlns:a16="http://schemas.microsoft.com/office/drawing/2014/main" val="2611474158"/>
                    </a:ext>
                  </a:extLst>
                </a:gridCol>
              </a:tblGrid>
              <a:tr h="370840">
                <a:tc>
                  <a:txBody>
                    <a:bodyPr/>
                    <a:lstStyle/>
                    <a:p>
                      <a:r>
                        <a:rPr lang="en-GB" dirty="0"/>
                        <a:t>Range</a:t>
                      </a:r>
                    </a:p>
                  </a:txBody>
                  <a:tcPr/>
                </a:tc>
                <a:tc>
                  <a:txBody>
                    <a:bodyPr/>
                    <a:lstStyle/>
                    <a:p>
                      <a:r>
                        <a:rPr lang="en-GB" dirty="0"/>
                        <a:t>Pred. Power</a:t>
                      </a:r>
                    </a:p>
                  </a:txBody>
                  <a:tcPr/>
                </a:tc>
                <a:tc>
                  <a:txBody>
                    <a:bodyPr/>
                    <a:lstStyle/>
                    <a:p>
                      <a:r>
                        <a:rPr lang="en-GB" dirty="0"/>
                        <a:t>Action</a:t>
                      </a:r>
                    </a:p>
                  </a:txBody>
                  <a:tcPr/>
                </a:tc>
                <a:extLst>
                  <a:ext uri="{0D108BD9-81ED-4DB2-BD59-A6C34878D82A}">
                    <a16:rowId xmlns:a16="http://schemas.microsoft.com/office/drawing/2014/main" val="14209858"/>
                  </a:ext>
                </a:extLst>
              </a:tr>
              <a:tr h="370840">
                <a:tc>
                  <a:txBody>
                    <a:bodyPr/>
                    <a:lstStyle/>
                    <a:p>
                      <a:r>
                        <a:rPr lang="en-GB" sz="1400" dirty="0"/>
                        <a:t>&lt;= 0.02</a:t>
                      </a:r>
                    </a:p>
                  </a:txBody>
                  <a:tcPr/>
                </a:tc>
                <a:tc>
                  <a:txBody>
                    <a:bodyPr/>
                    <a:lstStyle/>
                    <a:p>
                      <a:r>
                        <a:rPr lang="en-GB" sz="1400" dirty="0"/>
                        <a:t>Very Weak</a:t>
                      </a:r>
                    </a:p>
                  </a:txBody>
                  <a:tcPr/>
                </a:tc>
                <a:tc>
                  <a:txBody>
                    <a:bodyPr/>
                    <a:lstStyle/>
                    <a:p>
                      <a:r>
                        <a:rPr lang="en-GB" sz="1400" dirty="0"/>
                        <a:t>Exclude / Drop</a:t>
                      </a:r>
                    </a:p>
                  </a:txBody>
                  <a:tcPr/>
                </a:tc>
                <a:extLst>
                  <a:ext uri="{0D108BD9-81ED-4DB2-BD59-A6C34878D82A}">
                    <a16:rowId xmlns:a16="http://schemas.microsoft.com/office/drawing/2014/main" val="730898301"/>
                  </a:ext>
                </a:extLst>
              </a:tr>
              <a:tr h="370840">
                <a:tc>
                  <a:txBody>
                    <a:bodyPr/>
                    <a:lstStyle/>
                    <a:p>
                      <a:r>
                        <a:rPr lang="en-GB" sz="1400" dirty="0"/>
                        <a:t>0.02 – &lt;= 0.1</a:t>
                      </a:r>
                    </a:p>
                  </a:txBody>
                  <a:tcPr/>
                </a:tc>
                <a:tc>
                  <a:txBody>
                    <a:bodyPr/>
                    <a:lstStyle/>
                    <a:p>
                      <a:r>
                        <a:rPr lang="en-GB" sz="1400" dirty="0"/>
                        <a:t>Weak</a:t>
                      </a:r>
                    </a:p>
                  </a:txBody>
                  <a:tcPr/>
                </a:tc>
                <a:tc>
                  <a:txBody>
                    <a:bodyPr/>
                    <a:lstStyle/>
                    <a:p>
                      <a:r>
                        <a:rPr lang="en-GB" sz="1400" dirty="0"/>
                        <a:t>Exclude / Drop / Review</a:t>
                      </a:r>
                    </a:p>
                  </a:txBody>
                  <a:tcPr/>
                </a:tc>
                <a:extLst>
                  <a:ext uri="{0D108BD9-81ED-4DB2-BD59-A6C34878D82A}">
                    <a16:rowId xmlns:a16="http://schemas.microsoft.com/office/drawing/2014/main" val="1755632834"/>
                  </a:ext>
                </a:extLst>
              </a:tr>
              <a:tr h="370840">
                <a:tc>
                  <a:txBody>
                    <a:bodyPr/>
                    <a:lstStyle/>
                    <a:p>
                      <a:r>
                        <a:rPr lang="en-GB" sz="1400" dirty="0"/>
                        <a:t>0.1 - &lt;= 0.3</a:t>
                      </a:r>
                    </a:p>
                  </a:txBody>
                  <a:tcPr/>
                </a:tc>
                <a:tc>
                  <a:txBody>
                    <a:bodyPr/>
                    <a:lstStyle/>
                    <a:p>
                      <a:r>
                        <a:rPr lang="en-GB" sz="1400" dirty="0"/>
                        <a:t>Medium</a:t>
                      </a:r>
                    </a:p>
                  </a:txBody>
                  <a:tcPr/>
                </a:tc>
                <a:tc>
                  <a:txBody>
                    <a:bodyPr/>
                    <a:lstStyle/>
                    <a:p>
                      <a:r>
                        <a:rPr lang="en-GB" sz="1400" dirty="0"/>
                        <a:t>Include / Keep / Review</a:t>
                      </a:r>
                    </a:p>
                  </a:txBody>
                  <a:tcPr/>
                </a:tc>
                <a:extLst>
                  <a:ext uri="{0D108BD9-81ED-4DB2-BD59-A6C34878D82A}">
                    <a16:rowId xmlns:a16="http://schemas.microsoft.com/office/drawing/2014/main" val="1301488591"/>
                  </a:ext>
                </a:extLst>
              </a:tr>
              <a:tr h="370840">
                <a:tc>
                  <a:txBody>
                    <a:bodyPr/>
                    <a:lstStyle/>
                    <a:p>
                      <a:r>
                        <a:rPr lang="en-GB" sz="1400" dirty="0"/>
                        <a:t>0.3 - &lt;= 0.5</a:t>
                      </a:r>
                    </a:p>
                  </a:txBody>
                  <a:tcPr/>
                </a:tc>
                <a:tc>
                  <a:txBody>
                    <a:bodyPr/>
                    <a:lstStyle/>
                    <a:p>
                      <a:r>
                        <a:rPr lang="en-GB" sz="1400" dirty="0"/>
                        <a:t>Strong</a:t>
                      </a:r>
                    </a:p>
                  </a:txBody>
                  <a:tcPr/>
                </a:tc>
                <a:tc>
                  <a:txBody>
                    <a:bodyPr/>
                    <a:lstStyle/>
                    <a:p>
                      <a:r>
                        <a:rPr lang="en-GB" sz="1400" dirty="0"/>
                        <a:t>Include / Keep</a:t>
                      </a:r>
                    </a:p>
                  </a:txBody>
                  <a:tcPr/>
                </a:tc>
                <a:extLst>
                  <a:ext uri="{0D108BD9-81ED-4DB2-BD59-A6C34878D82A}">
                    <a16:rowId xmlns:a16="http://schemas.microsoft.com/office/drawing/2014/main" val="695755529"/>
                  </a:ext>
                </a:extLst>
              </a:tr>
              <a:tr h="370840">
                <a:tc>
                  <a:txBody>
                    <a:bodyPr/>
                    <a:lstStyle/>
                    <a:p>
                      <a:r>
                        <a:rPr lang="en-GB" sz="1400" dirty="0"/>
                        <a:t>&gt;= 0.5</a:t>
                      </a:r>
                    </a:p>
                  </a:txBody>
                  <a:tcPr/>
                </a:tc>
                <a:tc>
                  <a:txBody>
                    <a:bodyPr/>
                    <a:lstStyle/>
                    <a:p>
                      <a:r>
                        <a:rPr lang="en-GB" sz="1400" dirty="0"/>
                        <a:t>Very Strong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Include / Keep / Review</a:t>
                      </a:r>
                    </a:p>
                  </a:txBody>
                  <a:tcPr/>
                </a:tc>
                <a:extLst>
                  <a:ext uri="{0D108BD9-81ED-4DB2-BD59-A6C34878D82A}">
                    <a16:rowId xmlns:a16="http://schemas.microsoft.com/office/drawing/2014/main" val="2973719679"/>
                  </a:ext>
                </a:extLst>
              </a:tr>
            </a:tbl>
          </a:graphicData>
        </a:graphic>
      </p:graphicFrame>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92A1CA6-44E3-9E8E-9FF3-E62DE550056D}"/>
                  </a:ext>
                </a:extLst>
              </p:cNvPr>
              <p:cNvSpPr>
                <a:spLocks noGrp="1"/>
              </p:cNvSpPr>
              <p:nvPr>
                <p:ph idx="1"/>
              </p:nvPr>
            </p:nvSpPr>
            <p:spPr>
              <a:xfrm>
                <a:off x="5548231" y="2057400"/>
                <a:ext cx="6172200" cy="3695350"/>
              </a:xfrm>
              <a:ln>
                <a:solidFill>
                  <a:schemeClr val="tx1"/>
                </a:solidFill>
              </a:ln>
            </p:spPr>
            <p:txBody>
              <a:bodyPr/>
              <a:lstStyle/>
              <a:p>
                <a:pPr marL="0" indent="0" eaLnBrk="0" fontAlgn="base" hangingPunct="0">
                  <a:spcBef>
                    <a:spcPct val="20000"/>
                  </a:spcBef>
                  <a:spcAft>
                    <a:spcPct val="20000"/>
                  </a:spcAft>
                  <a:buNone/>
                </a:pPr>
                <a:r>
                  <a:rPr lang="en-GB" sz="2200" b="1" u="sng" dirty="0">
                    <a:solidFill>
                      <a:schemeClr val="tx1"/>
                    </a:solidFill>
                    <a:cs typeface="Arial" charset="0"/>
                  </a:rPr>
                  <a:t>Weight of Evidence</a:t>
                </a:r>
              </a:p>
              <a:p>
                <a:pPr marL="0" indent="0" eaLnBrk="0" fontAlgn="base" hangingPunct="0">
                  <a:spcBef>
                    <a:spcPct val="20000"/>
                  </a:spcBef>
                  <a:spcAft>
                    <a:spcPct val="20000"/>
                  </a:spcAft>
                  <a:buNone/>
                </a:pPr>
                <a:endParaRPr lang="en-GB" sz="2200" i="1" dirty="0">
                  <a:latin typeface="Cambria Math" panose="02040503050406030204" pitchFamily="18" charset="0"/>
                  <a:cs typeface="Arial" charset="0"/>
                </a:endParaRPr>
              </a:p>
              <a:p>
                <a:pPr marL="0" indent="0" eaLnBrk="0" fontAlgn="base" hangingPunct="0">
                  <a:spcBef>
                    <a:spcPct val="20000"/>
                  </a:spcBef>
                  <a:spcAft>
                    <a:spcPct val="20000"/>
                  </a:spcAft>
                  <a:buNone/>
                </a:pPr>
                <a:r>
                  <a:rPr lang="en-GB" sz="2200" i="1" dirty="0">
                    <a:latin typeface="Cambria Math" panose="02040503050406030204" pitchFamily="18" charset="0"/>
                    <a:cs typeface="Arial" charset="0"/>
                  </a:rPr>
                  <a:t>		</a:t>
                </a:r>
                <a:r>
                  <a:rPr lang="en-GB" sz="2200" i="1" dirty="0" err="1">
                    <a:latin typeface="Cambria Math" panose="02040503050406030204" pitchFamily="18" charset="0"/>
                    <a:cs typeface="Arial" charset="0"/>
                  </a:rPr>
                  <a:t>WoE</a:t>
                </a:r>
                <a:r>
                  <a:rPr lang="en-GB" sz="2200" i="1" dirty="0">
                    <a:latin typeface="Cambria Math" panose="02040503050406030204" pitchFamily="18" charset="0"/>
                    <a:cs typeface="Arial" charset="0"/>
                  </a:rPr>
                  <a:t> </a:t>
                </a:r>
                <a14:m>
                  <m:oMath xmlns:m="http://schemas.openxmlformats.org/officeDocument/2006/math">
                    <m:r>
                      <a:rPr lang="en-GB" sz="2200" i="1" smtClean="0">
                        <a:solidFill>
                          <a:schemeClr val="tx1"/>
                        </a:solidFill>
                        <a:latin typeface="Cambria Math" panose="02040503050406030204" pitchFamily="18" charset="0"/>
                        <a:cs typeface="Arial" charset="0"/>
                      </a:rPr>
                      <m:t>=</m:t>
                    </m:r>
                    <m:func>
                      <m:funcPr>
                        <m:ctrlPr>
                          <a:rPr lang="en-GB" sz="2200" i="1" smtClean="0">
                            <a:solidFill>
                              <a:schemeClr val="tx1"/>
                            </a:solidFill>
                            <a:latin typeface="Cambria Math" panose="02040503050406030204" pitchFamily="18" charset="0"/>
                            <a:cs typeface="Arial" charset="0"/>
                          </a:rPr>
                        </m:ctrlPr>
                      </m:funcPr>
                      <m:fName>
                        <m:r>
                          <m:rPr>
                            <m:sty m:val="p"/>
                          </m:rPr>
                          <a:rPr lang="en-GB" sz="2200" i="0" smtClean="0">
                            <a:solidFill>
                              <a:schemeClr val="tx1"/>
                            </a:solidFill>
                            <a:latin typeface="Cambria Math" panose="02040503050406030204" pitchFamily="18" charset="0"/>
                            <a:cs typeface="Arial" charset="0"/>
                          </a:rPr>
                          <m:t>ln</m:t>
                        </m:r>
                      </m:fName>
                      <m:e>
                        <m:d>
                          <m:dPr>
                            <m:ctrlPr>
                              <a:rPr lang="en-GB" sz="2200" i="1" smtClean="0">
                                <a:solidFill>
                                  <a:schemeClr val="tx1"/>
                                </a:solidFill>
                                <a:latin typeface="Cambria Math" panose="02040503050406030204" pitchFamily="18" charset="0"/>
                                <a:cs typeface="Arial" charset="0"/>
                              </a:rPr>
                            </m:ctrlPr>
                          </m:dPr>
                          <m:e>
                            <m:f>
                              <m:fPr>
                                <m:ctrlPr>
                                  <a:rPr lang="en-GB" sz="2200" i="1" smtClean="0">
                                    <a:solidFill>
                                      <a:schemeClr val="tx1"/>
                                    </a:solidFill>
                                    <a:latin typeface="Cambria Math" panose="02040503050406030204" pitchFamily="18" charset="0"/>
                                    <a:cs typeface="Arial" charset="0"/>
                                  </a:rPr>
                                </m:ctrlPr>
                              </m:fPr>
                              <m:num>
                                <m:r>
                                  <a:rPr lang="en-GB" sz="2200" b="0" i="1" smtClean="0">
                                    <a:solidFill>
                                      <a:schemeClr val="tx1"/>
                                    </a:solidFill>
                                    <a:latin typeface="Cambria Math" panose="02040503050406030204" pitchFamily="18" charset="0"/>
                                    <a:cs typeface="Arial" charset="0"/>
                                  </a:rPr>
                                  <m:t>% </m:t>
                                </m:r>
                                <m:r>
                                  <a:rPr lang="en-GB" sz="2200" b="0" i="1" smtClean="0">
                                    <a:solidFill>
                                      <a:schemeClr val="tx1"/>
                                    </a:solidFill>
                                    <a:latin typeface="Cambria Math" panose="02040503050406030204" pitchFamily="18" charset="0"/>
                                    <a:cs typeface="Arial" charset="0"/>
                                  </a:rPr>
                                  <m:t>𝑔𝑜𝑜𝑑𝑠</m:t>
                                </m:r>
                              </m:num>
                              <m:den>
                                <m:r>
                                  <a:rPr lang="en-GB" sz="2200" b="0" i="1" smtClean="0">
                                    <a:solidFill>
                                      <a:schemeClr val="tx1"/>
                                    </a:solidFill>
                                    <a:latin typeface="Cambria Math" panose="02040503050406030204" pitchFamily="18" charset="0"/>
                                    <a:cs typeface="Arial" charset="0"/>
                                  </a:rPr>
                                  <m:t>% </m:t>
                                </m:r>
                                <m:r>
                                  <a:rPr lang="en-GB" sz="2200" b="0" i="1" smtClean="0">
                                    <a:solidFill>
                                      <a:schemeClr val="tx1"/>
                                    </a:solidFill>
                                    <a:latin typeface="Cambria Math" panose="02040503050406030204" pitchFamily="18" charset="0"/>
                                    <a:cs typeface="Arial" charset="0"/>
                                  </a:rPr>
                                  <m:t>𝑏𝑎𝑑𝑠</m:t>
                                </m:r>
                              </m:den>
                            </m:f>
                          </m:e>
                        </m:d>
                      </m:e>
                    </m:func>
                  </m:oMath>
                </a14:m>
                <a:endParaRPr lang="en-GB" sz="2200" dirty="0">
                  <a:solidFill>
                    <a:schemeClr val="tx1"/>
                  </a:solidFill>
                  <a:cs typeface="Arial" charset="0"/>
                </a:endParaRPr>
              </a:p>
              <a:p>
                <a:pPr marL="0" indent="0" eaLnBrk="0" fontAlgn="base" hangingPunct="0">
                  <a:spcBef>
                    <a:spcPct val="20000"/>
                  </a:spcBef>
                  <a:spcAft>
                    <a:spcPct val="20000"/>
                  </a:spcAft>
                  <a:buNone/>
                </a:pPr>
                <a:endParaRPr lang="en-GB" sz="2200" dirty="0">
                  <a:cs typeface="Arial" charset="0"/>
                </a:endParaRPr>
              </a:p>
              <a:p>
                <a:pPr marL="0" indent="0" eaLnBrk="0" fontAlgn="base" hangingPunct="0">
                  <a:spcBef>
                    <a:spcPct val="20000"/>
                  </a:spcBef>
                  <a:spcAft>
                    <a:spcPct val="20000"/>
                  </a:spcAft>
                  <a:buNone/>
                </a:pPr>
                <a:r>
                  <a:rPr lang="en-GB" sz="2200" b="1" u="sng" dirty="0">
                    <a:solidFill>
                      <a:schemeClr val="tx1"/>
                    </a:solidFill>
                    <a:cs typeface="Arial" charset="0"/>
                  </a:rPr>
                  <a:t>Value of Information</a:t>
                </a:r>
              </a:p>
              <a:p>
                <a:pPr marL="0" indent="0" eaLnBrk="0" fontAlgn="base" hangingPunct="0">
                  <a:spcBef>
                    <a:spcPct val="20000"/>
                  </a:spcBef>
                  <a:spcAft>
                    <a:spcPct val="20000"/>
                  </a:spcAft>
                  <a:buNone/>
                </a:pPr>
                <a:endParaRPr lang="en-GB" sz="2200" dirty="0">
                  <a:cs typeface="Arial" charset="0"/>
                </a:endParaRPr>
              </a:p>
              <a:p>
                <a:pPr marL="0" indent="0" eaLnBrk="0" fontAlgn="base" hangingPunct="0">
                  <a:spcBef>
                    <a:spcPct val="20000"/>
                  </a:spcBef>
                  <a:spcAft>
                    <a:spcPct val="20000"/>
                  </a:spcAft>
                  <a:buNone/>
                </a:pPr>
                <a:r>
                  <a:rPr lang="en-GB" sz="2200" dirty="0">
                    <a:solidFill>
                      <a:schemeClr val="tx1"/>
                    </a:solidFill>
                    <a:cs typeface="Arial" charset="0"/>
                  </a:rPr>
                  <a:t>	IV = </a:t>
                </a:r>
                <a14:m>
                  <m:oMath xmlns:m="http://schemas.openxmlformats.org/officeDocument/2006/math">
                    <m:nary>
                      <m:naryPr>
                        <m:chr m:val="∑"/>
                        <m:subHide m:val="on"/>
                        <m:supHide m:val="on"/>
                        <m:ctrlPr>
                          <a:rPr lang="en-GB" sz="2200" i="1" smtClean="0">
                            <a:solidFill>
                              <a:schemeClr val="tx1"/>
                            </a:solidFill>
                            <a:latin typeface="Cambria Math" panose="02040503050406030204" pitchFamily="18" charset="0"/>
                            <a:cs typeface="Arial" charset="0"/>
                          </a:rPr>
                        </m:ctrlPr>
                      </m:naryPr>
                      <m:sub/>
                      <m:sup/>
                      <m:e>
                        <m:d>
                          <m:dPr>
                            <m:ctrlPr>
                              <a:rPr lang="en-GB" sz="2200" i="1" smtClean="0">
                                <a:solidFill>
                                  <a:schemeClr val="tx1"/>
                                </a:solidFill>
                                <a:latin typeface="Cambria Math" panose="02040503050406030204" pitchFamily="18" charset="0"/>
                                <a:cs typeface="Arial" charset="0"/>
                              </a:rPr>
                            </m:ctrlPr>
                          </m:dPr>
                          <m:e>
                            <m:r>
                              <a:rPr lang="en-GB" sz="2200" b="0" i="1" smtClean="0">
                                <a:solidFill>
                                  <a:schemeClr val="tx1"/>
                                </a:solidFill>
                                <a:latin typeface="Cambria Math" panose="02040503050406030204" pitchFamily="18" charset="0"/>
                                <a:cs typeface="Arial" charset="0"/>
                              </a:rPr>
                              <m:t>% </m:t>
                            </m:r>
                            <m:r>
                              <a:rPr lang="en-GB" sz="2200" b="0" i="1" smtClean="0">
                                <a:solidFill>
                                  <a:schemeClr val="tx1"/>
                                </a:solidFill>
                                <a:latin typeface="Cambria Math" panose="02040503050406030204" pitchFamily="18" charset="0"/>
                                <a:cs typeface="Arial" charset="0"/>
                              </a:rPr>
                              <m:t>𝑔𝑜𝑜𝑑𝑠</m:t>
                            </m:r>
                            <m:r>
                              <a:rPr lang="en-GB" sz="2200" b="0" i="1" smtClean="0">
                                <a:solidFill>
                                  <a:schemeClr val="tx1"/>
                                </a:solidFill>
                                <a:latin typeface="Cambria Math" panose="02040503050406030204" pitchFamily="18" charset="0"/>
                                <a:cs typeface="Arial" charset="0"/>
                              </a:rPr>
                              <m:t> −% </m:t>
                            </m:r>
                            <m:r>
                              <a:rPr lang="en-GB" sz="2200" b="0" i="1" smtClean="0">
                                <a:solidFill>
                                  <a:schemeClr val="tx1"/>
                                </a:solidFill>
                                <a:latin typeface="Cambria Math" panose="02040503050406030204" pitchFamily="18" charset="0"/>
                                <a:cs typeface="Arial" charset="0"/>
                              </a:rPr>
                              <m:t>𝑏𝑎𝑑𝑠</m:t>
                            </m:r>
                          </m:e>
                        </m:d>
                      </m:e>
                    </m:nary>
                  </m:oMath>
                </a14:m>
                <a:r>
                  <a:rPr lang="en-GB" sz="2200" dirty="0">
                    <a:solidFill>
                      <a:schemeClr val="tx1"/>
                    </a:solidFill>
                    <a:cs typeface="Arial" charset="0"/>
                  </a:rPr>
                  <a:t> </a:t>
                </a:r>
                <a14:m>
                  <m:oMath xmlns:m="http://schemas.openxmlformats.org/officeDocument/2006/math">
                    <m:r>
                      <a:rPr lang="en-GB" sz="2200" i="1" dirty="0" smtClean="0">
                        <a:solidFill>
                          <a:schemeClr val="tx1"/>
                        </a:solidFill>
                        <a:latin typeface="Cambria Math" panose="02040503050406030204" pitchFamily="18" charset="0"/>
                        <a:ea typeface="Cambria Math" panose="02040503050406030204" pitchFamily="18" charset="0"/>
                        <a:cs typeface="Arial" charset="0"/>
                      </a:rPr>
                      <m:t>×</m:t>
                    </m:r>
                    <m:r>
                      <a:rPr lang="en-GB" sz="2200" b="0" i="1" dirty="0" smtClean="0">
                        <a:solidFill>
                          <a:schemeClr val="tx1"/>
                        </a:solidFill>
                        <a:latin typeface="Cambria Math" panose="02040503050406030204" pitchFamily="18" charset="0"/>
                        <a:ea typeface="Cambria Math" panose="02040503050406030204" pitchFamily="18" charset="0"/>
                        <a:cs typeface="Arial" charset="0"/>
                      </a:rPr>
                      <m:t>𝑊𝑜𝐸</m:t>
                    </m:r>
                  </m:oMath>
                </a14:m>
                <a:endParaRPr lang="en-GB" sz="2200" dirty="0">
                  <a:solidFill>
                    <a:schemeClr val="tx1"/>
                  </a:solidFill>
                  <a:cs typeface="Arial" charset="0"/>
                </a:endParaRPr>
              </a:p>
            </p:txBody>
          </p:sp>
        </mc:Choice>
        <mc:Fallback xmlns="">
          <p:sp>
            <p:nvSpPr>
              <p:cNvPr id="6" name="Content Placeholder 5">
                <a:extLst>
                  <a:ext uri="{FF2B5EF4-FFF2-40B4-BE49-F238E27FC236}">
                    <a16:creationId xmlns:a16="http://schemas.microsoft.com/office/drawing/2014/main" id="{692A1CA6-44E3-9E8E-9FF3-E62DE550056D}"/>
                  </a:ext>
                </a:extLst>
              </p:cNvPr>
              <p:cNvSpPr>
                <a:spLocks noGrp="1" noRot="1" noChangeAspect="1" noMove="1" noResize="1" noEditPoints="1" noAdjustHandles="1" noChangeArrowheads="1" noChangeShapeType="1" noTextEdit="1"/>
              </p:cNvSpPr>
              <p:nvPr>
                <p:ph idx="1"/>
              </p:nvPr>
            </p:nvSpPr>
            <p:spPr>
              <a:xfrm>
                <a:off x="5548231" y="2057400"/>
                <a:ext cx="6172200" cy="3695350"/>
              </a:xfrm>
              <a:blipFill>
                <a:blip r:embed="rId3"/>
                <a:stretch>
                  <a:fillRect l="-1182" t="-1974" b="-9211"/>
                </a:stretch>
              </a:blipFill>
              <a:ln>
                <a:solidFill>
                  <a:schemeClr val="tx1"/>
                </a:solidFill>
              </a:ln>
            </p:spPr>
            <p:txBody>
              <a:bodyPr/>
              <a:lstStyle/>
              <a:p>
                <a:r>
                  <a:rPr lang="en-GB">
                    <a:noFill/>
                  </a:rPr>
                  <a:t> </a:t>
                </a:r>
              </a:p>
            </p:txBody>
          </p:sp>
        </mc:Fallback>
      </mc:AlternateContent>
      <p:sp>
        <p:nvSpPr>
          <p:cNvPr id="2" name="TextBox 1">
            <a:extLst>
              <a:ext uri="{FF2B5EF4-FFF2-40B4-BE49-F238E27FC236}">
                <a16:creationId xmlns:a16="http://schemas.microsoft.com/office/drawing/2014/main" id="{5AD2AECE-1DE7-3A20-99AA-44288DE2D1F3}"/>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5272511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03B69-2198-8DF0-321A-F1645B16B827}"/>
              </a:ext>
            </a:extLst>
          </p:cNvPr>
          <p:cNvSpPr>
            <a:spLocks noGrp="1"/>
          </p:cNvSpPr>
          <p:nvPr>
            <p:ph type="title"/>
          </p:nvPr>
        </p:nvSpPr>
        <p:spPr>
          <a:xfrm>
            <a:off x="686834" y="1153572"/>
            <a:ext cx="3200400" cy="4461163"/>
          </a:xfrm>
        </p:spPr>
        <p:txBody>
          <a:bodyPr>
            <a:normAutofit/>
          </a:bodyPr>
          <a:lstStyle/>
          <a:p>
            <a:r>
              <a:rPr lang="en-GB">
                <a:solidFill>
                  <a:srgbClr val="FFFFFF"/>
                </a:solidFill>
              </a:rPr>
              <a:t>Exercise – Modeller Field Reduction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3EB9247-ED50-EC6B-6B40-CDC041E688CA}"/>
              </a:ext>
            </a:extLst>
          </p:cNvPr>
          <p:cNvSpPr>
            <a:spLocks noGrp="1"/>
          </p:cNvSpPr>
          <p:nvPr>
            <p:ph idx="1"/>
          </p:nvPr>
        </p:nvSpPr>
        <p:spPr>
          <a:xfrm>
            <a:off x="4447308" y="591344"/>
            <a:ext cx="6906491" cy="5585619"/>
          </a:xfrm>
        </p:spPr>
        <p:txBody>
          <a:bodyPr anchor="ctr">
            <a:normAutofit/>
          </a:bodyPr>
          <a:lstStyle/>
          <a:p>
            <a:r>
              <a:rPr lang="en-GB" dirty="0">
                <a:solidFill>
                  <a:schemeClr val="tx1"/>
                </a:solidFill>
              </a:rPr>
              <a:t>Let’s play with the Field Reducer in Modeller</a:t>
            </a:r>
          </a:p>
          <a:p>
            <a:r>
              <a:rPr lang="en-GB" dirty="0">
                <a:solidFill>
                  <a:schemeClr val="tx1"/>
                </a:solidFill>
              </a:rPr>
              <a:t>Discuss key fields / reduction parameters</a:t>
            </a:r>
          </a:p>
          <a:p>
            <a:r>
              <a:rPr lang="en-GB" dirty="0">
                <a:solidFill>
                  <a:schemeClr val="tx1"/>
                </a:solidFill>
              </a:rPr>
              <a:t>Review the results</a:t>
            </a:r>
          </a:p>
          <a:p>
            <a:pPr lvl="1"/>
            <a:r>
              <a:rPr lang="en-GB" dirty="0"/>
              <a:t>What’s in the keep list?</a:t>
            </a:r>
          </a:p>
          <a:p>
            <a:pPr lvl="1"/>
            <a:r>
              <a:rPr lang="en-GB" dirty="0"/>
              <a:t>Anything worthwhile or business worthy in the delete list?</a:t>
            </a:r>
          </a:p>
        </p:txBody>
      </p:sp>
      <p:pic>
        <p:nvPicPr>
          <p:cNvPr id="4" name="Picture 3" descr="A close-up of a computer code&#10;&#10;Description automatically generated">
            <a:extLst>
              <a:ext uri="{FF2B5EF4-FFF2-40B4-BE49-F238E27FC236}">
                <a16:creationId xmlns:a16="http://schemas.microsoft.com/office/drawing/2014/main" id="{19C48C70-B0C1-2C33-56AE-92D6ED56FC7A}"/>
              </a:ext>
            </a:extLst>
          </p:cNvPr>
          <p:cNvPicPr/>
          <p:nvPr/>
        </p:nvPicPr>
        <p:blipFill>
          <a:blip r:embed="rId2"/>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38890489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447800" y="420689"/>
            <a:ext cx="44632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b="1" dirty="0"/>
              <a:t>Characteristic Analysis</a:t>
            </a:r>
          </a:p>
        </p:txBody>
      </p:sp>
      <p:sp>
        <p:nvSpPr>
          <p:cNvPr id="13" name="Content Placeholder 12"/>
          <p:cNvSpPr>
            <a:spLocks noGrp="1"/>
          </p:cNvSpPr>
          <p:nvPr>
            <p:ph idx="1"/>
          </p:nvPr>
        </p:nvSpPr>
        <p:spPr>
          <a:xfrm>
            <a:off x="1447801" y="1525589"/>
            <a:ext cx="9191281" cy="4911722"/>
          </a:xfrm>
        </p:spPr>
        <p:txBody>
          <a:bodyPr>
            <a:normAutofit fontScale="92500" lnSpcReduction="20000"/>
          </a:bodyPr>
          <a:lstStyle/>
          <a:p>
            <a:pPr marL="514350" lvl="1" indent="-342900"/>
            <a:r>
              <a:rPr lang="en-GB" sz="2200" dirty="0"/>
              <a:t>At a characteristic level the developer wishes to compare the distribution of goods and </a:t>
            </a:r>
            <a:r>
              <a:rPr lang="en-GB" sz="2200" dirty="0" err="1"/>
              <a:t>bads</a:t>
            </a:r>
            <a:r>
              <a:rPr lang="en-GB" sz="2200" dirty="0"/>
              <a:t> across the attributes in order to ensure that predictive trends are consistent and intuitive will perceive business logic</a:t>
            </a:r>
          </a:p>
          <a:p>
            <a:pPr marL="514350" lvl="1" indent="-342900"/>
            <a:r>
              <a:rPr lang="en-GB" sz="2200" dirty="0"/>
              <a:t>The predictive trends across the attributes should be broadly linear in an increasing or decreasing manner (dependent upon the characteristic)</a:t>
            </a:r>
          </a:p>
          <a:p>
            <a:pPr marL="514350" lvl="1" indent="-342900"/>
            <a:r>
              <a:rPr lang="en-GB" sz="2200" dirty="0"/>
              <a:t>Characteristics with counter-intuitive (unexpected) trends will be excluded from further analysis unless the trend can be explained due to business process and procedures, e.g. for product A, older customers are higher risk.</a:t>
            </a:r>
          </a:p>
          <a:p>
            <a:pPr marL="514350" lvl="1" indent="-342900"/>
            <a:r>
              <a:rPr lang="en-GB" sz="2200" dirty="0"/>
              <a:t>Additionally, we try to keep greater than 50 goods and 50 bads in each characteristic group</a:t>
            </a:r>
          </a:p>
          <a:p>
            <a:pPr marL="514350" lvl="1" indent="-342900"/>
            <a:r>
              <a:rPr lang="en-GB" sz="2200" dirty="0"/>
              <a:t>Records should not be overly concentrated in one attributed band</a:t>
            </a:r>
          </a:p>
          <a:p>
            <a:pPr marL="514350" lvl="1" indent="-342900"/>
            <a:r>
              <a:rPr lang="en-GB" sz="2200" dirty="0"/>
              <a:t>We try to reduce the number of attribute groups to 6 or 7 (for low volume scorecards there are likely to be less groups, perhaps 4 or 5)</a:t>
            </a:r>
          </a:p>
          <a:p>
            <a:pPr marL="514350" lvl="1" indent="-342900"/>
            <a:r>
              <a:rPr lang="en-GB" sz="2200" dirty="0"/>
              <a:t> Groups are combined into classes of similar risk (risk can be measured by GB Odds, Bad Rate or Weight of Evidence (</a:t>
            </a:r>
            <a:r>
              <a:rPr lang="en-GB" sz="2200" dirty="0" err="1"/>
              <a:t>WoE</a:t>
            </a:r>
            <a:r>
              <a:rPr lang="en-GB" sz="2200" dirty="0"/>
              <a:t>))</a:t>
            </a:r>
          </a:p>
          <a:p>
            <a:pPr marL="514350" lvl="1" indent="-342900"/>
            <a:r>
              <a:rPr lang="en-GB" sz="2200" dirty="0"/>
              <a:t>Categorical fields should be grouped into like meaning categories, e.g. owned and mortgaged property</a:t>
            </a:r>
          </a:p>
          <a:p>
            <a:pPr marL="171450" lvl="1" indent="0">
              <a:buNone/>
            </a:pPr>
            <a:r>
              <a:rPr lang="en-GB" sz="1600" dirty="0"/>
              <a:t> </a:t>
            </a:r>
          </a:p>
        </p:txBody>
      </p:sp>
      <p:pic>
        <p:nvPicPr>
          <p:cNvPr id="2" name="Picture 1">
            <a:extLst>
              <a:ext uri="{FF2B5EF4-FFF2-40B4-BE49-F238E27FC236}">
                <a16:creationId xmlns:a16="http://schemas.microsoft.com/office/drawing/2014/main" id="{876B8906-1050-2776-435B-94CBCFAD88C6}"/>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A12F5737-081F-4AC6-534D-C5888FCA9722}"/>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084954753"/>
      </p:ext>
    </p:extLst>
  </p:cSld>
  <p:clrMapOvr>
    <a:masterClrMapping/>
  </p:clrMapOvr>
  <p:transition spd="med">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29234" y="0"/>
            <a:ext cx="78320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b="1" dirty="0"/>
              <a:t>Measures of Characteristic Performance</a:t>
            </a:r>
          </a:p>
        </p:txBody>
      </p:sp>
      <p:sp>
        <p:nvSpPr>
          <p:cNvPr id="13" name="Content Placeholder 12"/>
          <p:cNvSpPr>
            <a:spLocks noGrp="1"/>
          </p:cNvSpPr>
          <p:nvPr>
            <p:ph idx="1"/>
          </p:nvPr>
        </p:nvSpPr>
        <p:spPr>
          <a:xfrm>
            <a:off x="751115" y="851363"/>
            <a:ext cx="9191281" cy="2577637"/>
          </a:xfrm>
        </p:spPr>
        <p:txBody>
          <a:bodyPr/>
          <a:lstStyle/>
          <a:p>
            <a:pPr marL="514350" lvl="1" indent="-342900"/>
            <a:r>
              <a:rPr lang="en-GB" sz="1600" dirty="0"/>
              <a:t>The developer wishes to ensure that the characteristics used within the model exhibit a degree of stability over time (ensuring that a robust model is constructed)</a:t>
            </a:r>
          </a:p>
          <a:p>
            <a:pPr marL="514350" lvl="1" indent="-342900"/>
            <a:r>
              <a:rPr lang="en-GB" sz="1600" dirty="0"/>
              <a:t>The Population Stability Index (PSI) is the standard best practice measure used to determine stability across samples drawn from different time period</a:t>
            </a:r>
          </a:p>
          <a:p>
            <a:pPr marL="514350" lvl="1" indent="-342900"/>
            <a:r>
              <a:rPr lang="en-GB" sz="1600" dirty="0"/>
              <a:t>The measure illustrates the discrepancy between two populations (development versus validation), when used with individual characteristics it will show that whether the information being given has changed</a:t>
            </a:r>
          </a:p>
          <a:p>
            <a:pPr marL="514350" lvl="1" indent="-342900"/>
            <a:r>
              <a:rPr lang="en-GB" sz="1600" dirty="0"/>
              <a:t>PSI &lt;= 0.1 means that the two populations are sufficient stable for the characteristic to be considered for model entry</a:t>
            </a:r>
          </a:p>
        </p:txBody>
      </p:sp>
      <p:graphicFrame>
        <p:nvGraphicFramePr>
          <p:cNvPr id="2" name="Table 1"/>
          <p:cNvGraphicFramePr>
            <a:graphicFrameLocks noGrp="1"/>
          </p:cNvGraphicFramePr>
          <p:nvPr>
            <p:extLst>
              <p:ext uri="{D42A27DB-BD31-4B8C-83A1-F6EECF244321}">
                <p14:modId xmlns:p14="http://schemas.microsoft.com/office/powerpoint/2010/main" val="2395311939"/>
              </p:ext>
            </p:extLst>
          </p:nvPr>
        </p:nvGraphicFramePr>
        <p:xfrm>
          <a:off x="1200874" y="3429000"/>
          <a:ext cx="9404583" cy="2760559"/>
        </p:xfrm>
        <a:graphic>
          <a:graphicData uri="http://schemas.openxmlformats.org/drawingml/2006/table">
            <a:tbl>
              <a:tblPr/>
              <a:tblGrid>
                <a:gridCol w="1226879">
                  <a:extLst>
                    <a:ext uri="{9D8B030D-6E8A-4147-A177-3AD203B41FA5}">
                      <a16:colId xmlns:a16="http://schemas.microsoft.com/office/drawing/2014/main" val="20000"/>
                    </a:ext>
                  </a:extLst>
                </a:gridCol>
                <a:gridCol w="1249186">
                  <a:extLst>
                    <a:ext uri="{9D8B030D-6E8A-4147-A177-3AD203B41FA5}">
                      <a16:colId xmlns:a16="http://schemas.microsoft.com/office/drawing/2014/main" val="20001"/>
                    </a:ext>
                  </a:extLst>
                </a:gridCol>
                <a:gridCol w="2208383">
                  <a:extLst>
                    <a:ext uri="{9D8B030D-6E8A-4147-A177-3AD203B41FA5}">
                      <a16:colId xmlns:a16="http://schemas.microsoft.com/office/drawing/2014/main" val="20002"/>
                    </a:ext>
                  </a:extLst>
                </a:gridCol>
                <a:gridCol w="1115344">
                  <a:extLst>
                    <a:ext uri="{9D8B030D-6E8A-4147-A177-3AD203B41FA5}">
                      <a16:colId xmlns:a16="http://schemas.microsoft.com/office/drawing/2014/main" val="20003"/>
                    </a:ext>
                  </a:extLst>
                </a:gridCol>
                <a:gridCol w="2119155">
                  <a:extLst>
                    <a:ext uri="{9D8B030D-6E8A-4147-A177-3AD203B41FA5}">
                      <a16:colId xmlns:a16="http://schemas.microsoft.com/office/drawing/2014/main" val="20004"/>
                    </a:ext>
                  </a:extLst>
                </a:gridCol>
                <a:gridCol w="448368">
                  <a:extLst>
                    <a:ext uri="{9D8B030D-6E8A-4147-A177-3AD203B41FA5}">
                      <a16:colId xmlns:a16="http://schemas.microsoft.com/office/drawing/2014/main" val="20005"/>
                    </a:ext>
                  </a:extLst>
                </a:gridCol>
                <a:gridCol w="448368">
                  <a:extLst>
                    <a:ext uri="{9D8B030D-6E8A-4147-A177-3AD203B41FA5}">
                      <a16:colId xmlns:a16="http://schemas.microsoft.com/office/drawing/2014/main" val="20006"/>
                    </a:ext>
                  </a:extLst>
                </a:gridCol>
                <a:gridCol w="588900">
                  <a:extLst>
                    <a:ext uri="{9D8B030D-6E8A-4147-A177-3AD203B41FA5}">
                      <a16:colId xmlns:a16="http://schemas.microsoft.com/office/drawing/2014/main" val="20007"/>
                    </a:ext>
                  </a:extLst>
                </a:gridCol>
              </a:tblGrid>
              <a:tr h="222327">
                <a:tc>
                  <a:txBody>
                    <a:bodyPr/>
                    <a:lstStyle/>
                    <a:p>
                      <a:pPr algn="l" fontAlgn="b"/>
                      <a:r>
                        <a:rPr lang="en-GB" sz="1100" b="1" i="0" u="none" strike="noStrike" dirty="0">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GB" sz="1100" b="1" i="0" u="none" strike="noStrike">
                          <a:solidFill>
                            <a:srgbClr val="000000"/>
                          </a:solidFill>
                          <a:effectLst/>
                          <a:latin typeface="Calibri" panose="020F0502020204030204" pitchFamily="34" charset="0"/>
                        </a:rPr>
                        <a:t>PSI</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12231">
                <a:tc>
                  <a:txBody>
                    <a:bodyPr/>
                    <a:lstStyle/>
                    <a:p>
                      <a:pPr algn="l" fontAlgn="b"/>
                      <a:r>
                        <a:rPr lang="en-GB" sz="1100" b="1" i="0" u="none" strike="noStrike">
                          <a:solidFill>
                            <a:srgbClr val="000000"/>
                          </a:solidFill>
                          <a:effectLst/>
                          <a:latin typeface="Calibri" panose="020F0502020204030204" pitchFamily="34" charset="0"/>
                        </a:rPr>
                        <a:t>Attribute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2012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2012 Percentage (A)</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2014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2014 Percentage (B)</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C= A -B</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D=Ln(a/B)</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E=C*D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231">
                <a:tc>
                  <a:txBody>
                    <a:bodyPr/>
                    <a:lstStyle/>
                    <a:p>
                      <a:pPr algn="l" fontAlgn="b"/>
                      <a:r>
                        <a:rPr lang="en-GB" sz="1100" b="0" i="0" u="none" strike="noStrike">
                          <a:solidFill>
                            <a:srgbClr val="000000"/>
                          </a:solidFill>
                          <a:effectLst/>
                          <a:latin typeface="Calibri" panose="020F0502020204030204" pitchFamily="34" charset="0"/>
                        </a:rPr>
                        <a:t>Current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229,195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0.56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233923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0.57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-0.0117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0.0001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231">
                <a:tc>
                  <a:txBody>
                    <a:bodyPr/>
                    <a:lstStyle/>
                    <a:p>
                      <a:pPr algn="l" fontAlgn="b"/>
                      <a:r>
                        <a:rPr lang="en-GB" sz="1100" b="0" i="0" u="none" strike="noStrike">
                          <a:solidFill>
                            <a:srgbClr val="000000"/>
                          </a:solidFill>
                          <a:effectLst/>
                          <a:latin typeface="Calibri" panose="020F0502020204030204" pitchFamily="34" charset="0"/>
                        </a:rPr>
                        <a:t>X-dpd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107,295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0.26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117,042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0.29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-0.0782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0.0017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2327">
                <a:tc>
                  <a:txBody>
                    <a:bodyPr/>
                    <a:lstStyle/>
                    <a:p>
                      <a:pPr algn="l" fontAlgn="b"/>
                      <a:r>
                        <a:rPr lang="en-GB" sz="1100" b="0" i="0" u="none" strike="noStrike">
                          <a:solidFill>
                            <a:srgbClr val="000000"/>
                          </a:solidFill>
                          <a:effectLst/>
                          <a:latin typeface="Calibri" panose="020F0502020204030204" pitchFamily="34" charset="0"/>
                        </a:rPr>
                        <a:t>30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26567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16158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0.5060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0.0132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2327">
                <a:tc>
                  <a:txBody>
                    <a:bodyPr/>
                    <a:lstStyle/>
                    <a:p>
                      <a:pPr algn="l" fontAlgn="b"/>
                      <a:r>
                        <a:rPr lang="en-GB" sz="1100" b="0" i="0" u="none" strike="noStrike">
                          <a:solidFill>
                            <a:srgbClr val="000000"/>
                          </a:solidFill>
                          <a:effectLst/>
                          <a:latin typeface="Calibri" panose="020F0502020204030204" pitchFamily="34" charset="0"/>
                        </a:rPr>
                        <a:t>60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17824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15284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0.1625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0.0011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2327">
                <a:tc>
                  <a:txBody>
                    <a:bodyPr/>
                    <a:lstStyle/>
                    <a:p>
                      <a:pPr algn="l" fontAlgn="b"/>
                      <a:r>
                        <a:rPr lang="en-GB" sz="1100" b="0" i="0" u="none" strike="noStrike">
                          <a:solidFill>
                            <a:srgbClr val="000000"/>
                          </a:solidFill>
                          <a:effectLst/>
                          <a:latin typeface="Calibri" panose="020F0502020204030204" pitchFamily="34" charset="0"/>
                        </a:rPr>
                        <a:t>90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9967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7503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0.2927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0.0018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2231">
                <a:tc>
                  <a:txBody>
                    <a:bodyPr/>
                    <a:lstStyle/>
                    <a:p>
                      <a:pPr algn="l" fontAlgn="b"/>
                      <a:r>
                        <a:rPr lang="en-GB" sz="1100" b="0" i="0" u="none" strike="noStrike">
                          <a:solidFill>
                            <a:srgbClr val="000000"/>
                          </a:solidFill>
                          <a:effectLst/>
                          <a:latin typeface="Calibri" panose="020F0502020204030204" pitchFamily="34" charset="0"/>
                        </a:rPr>
                        <a:t>120+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14847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19339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-0.2556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0.0027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2327">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405,695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409249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0.0205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bl>
          </a:graphicData>
        </a:graphic>
      </p:graphicFrame>
      <p:sp>
        <p:nvSpPr>
          <p:cNvPr id="3" name="Oval 2"/>
          <p:cNvSpPr/>
          <p:nvPr/>
        </p:nvSpPr>
        <p:spPr bwMode="auto">
          <a:xfrm>
            <a:off x="10015148" y="5957928"/>
            <a:ext cx="590309" cy="277792"/>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pic>
        <p:nvPicPr>
          <p:cNvPr id="5" name="Picture 4">
            <a:extLst>
              <a:ext uri="{FF2B5EF4-FFF2-40B4-BE49-F238E27FC236}">
                <a16:creationId xmlns:a16="http://schemas.microsoft.com/office/drawing/2014/main" id="{04A7DE96-EAA8-61B8-F938-D069CFE7B85A}"/>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6" name="TextBox 5">
            <a:extLst>
              <a:ext uri="{FF2B5EF4-FFF2-40B4-BE49-F238E27FC236}">
                <a16:creationId xmlns:a16="http://schemas.microsoft.com/office/drawing/2014/main" id="{0A6F50EC-C6D7-FC9B-1992-484B14172955}"/>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856572165"/>
      </p:ext>
    </p:extLst>
  </p:cSld>
  <p:clrMapOvr>
    <a:masterClrMapping/>
  </p:clrMapOvr>
  <p:transition spd="med">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29234" y="160965"/>
            <a:ext cx="78320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b="1" dirty="0"/>
              <a:t>Measures of Characteristic Performance</a:t>
            </a:r>
          </a:p>
        </p:txBody>
      </p:sp>
      <p:sp>
        <p:nvSpPr>
          <p:cNvPr id="13" name="Content Placeholder 12"/>
          <p:cNvSpPr>
            <a:spLocks noGrp="1"/>
          </p:cNvSpPr>
          <p:nvPr>
            <p:ph idx="1"/>
          </p:nvPr>
        </p:nvSpPr>
        <p:spPr>
          <a:xfrm>
            <a:off x="1500359" y="1066800"/>
            <a:ext cx="9191281" cy="1871582"/>
          </a:xfrm>
        </p:spPr>
        <p:txBody>
          <a:bodyPr/>
          <a:lstStyle/>
          <a:p>
            <a:pPr marL="514350" lvl="1" indent="-342900"/>
            <a:r>
              <a:rPr lang="en-GB" sz="1600" dirty="0"/>
              <a:t>The developer wishes to ensure that the characteristics used within the model are predictive, and utilises the Information Value (IV), also referred to as the Value of Information (VOI)  as a measure of relative power</a:t>
            </a:r>
          </a:p>
          <a:p>
            <a:pPr marL="514350" lvl="1" indent="-342900"/>
            <a:r>
              <a:rPr lang="en-GB" sz="1600" dirty="0"/>
              <a:t>Measures the discrepancy between goods and </a:t>
            </a:r>
            <a:r>
              <a:rPr lang="en-GB" sz="1600" dirty="0" err="1"/>
              <a:t>bads</a:t>
            </a:r>
            <a:r>
              <a:rPr lang="en-GB" sz="1600" dirty="0"/>
              <a:t>, taken from the same time based sample</a:t>
            </a:r>
          </a:p>
          <a:p>
            <a:pPr marL="514350" lvl="1" indent="-342900"/>
            <a:r>
              <a:rPr lang="en-GB" sz="1600" dirty="0"/>
              <a:t>A Low value of VOI indicates that the good and bad populations are similar and is therefore not predictive, i.e. will not help to separate good and bad accounts or customers</a:t>
            </a:r>
          </a:p>
        </p:txBody>
      </p:sp>
      <p:graphicFrame>
        <p:nvGraphicFramePr>
          <p:cNvPr id="3" name="Table 2"/>
          <p:cNvGraphicFramePr>
            <a:graphicFrameLocks noGrp="1"/>
          </p:cNvGraphicFramePr>
          <p:nvPr>
            <p:extLst>
              <p:ext uri="{D42A27DB-BD31-4B8C-83A1-F6EECF244321}">
                <p14:modId xmlns:p14="http://schemas.microsoft.com/office/powerpoint/2010/main" val="3147879240"/>
              </p:ext>
            </p:extLst>
          </p:nvPr>
        </p:nvGraphicFramePr>
        <p:xfrm>
          <a:off x="1605514" y="2950170"/>
          <a:ext cx="9086126" cy="3042350"/>
        </p:xfrm>
        <a:graphic>
          <a:graphicData uri="http://schemas.openxmlformats.org/drawingml/2006/table">
            <a:tbl>
              <a:tblPr/>
              <a:tblGrid>
                <a:gridCol w="1185334">
                  <a:extLst>
                    <a:ext uri="{9D8B030D-6E8A-4147-A177-3AD203B41FA5}">
                      <a16:colId xmlns:a16="http://schemas.microsoft.com/office/drawing/2014/main" val="20000"/>
                    </a:ext>
                  </a:extLst>
                </a:gridCol>
                <a:gridCol w="1206886">
                  <a:extLst>
                    <a:ext uri="{9D8B030D-6E8A-4147-A177-3AD203B41FA5}">
                      <a16:colId xmlns:a16="http://schemas.microsoft.com/office/drawing/2014/main" val="20001"/>
                    </a:ext>
                  </a:extLst>
                </a:gridCol>
                <a:gridCol w="2133601">
                  <a:extLst>
                    <a:ext uri="{9D8B030D-6E8A-4147-A177-3AD203B41FA5}">
                      <a16:colId xmlns:a16="http://schemas.microsoft.com/office/drawing/2014/main" val="20002"/>
                    </a:ext>
                  </a:extLst>
                </a:gridCol>
                <a:gridCol w="1077576">
                  <a:extLst>
                    <a:ext uri="{9D8B030D-6E8A-4147-A177-3AD203B41FA5}">
                      <a16:colId xmlns:a16="http://schemas.microsoft.com/office/drawing/2014/main" val="20003"/>
                    </a:ext>
                  </a:extLst>
                </a:gridCol>
                <a:gridCol w="2047396">
                  <a:extLst>
                    <a:ext uri="{9D8B030D-6E8A-4147-A177-3AD203B41FA5}">
                      <a16:colId xmlns:a16="http://schemas.microsoft.com/office/drawing/2014/main" val="20004"/>
                    </a:ext>
                  </a:extLst>
                </a:gridCol>
                <a:gridCol w="433186">
                  <a:extLst>
                    <a:ext uri="{9D8B030D-6E8A-4147-A177-3AD203B41FA5}">
                      <a16:colId xmlns:a16="http://schemas.microsoft.com/office/drawing/2014/main" val="20005"/>
                    </a:ext>
                  </a:extLst>
                </a:gridCol>
                <a:gridCol w="433186">
                  <a:extLst>
                    <a:ext uri="{9D8B030D-6E8A-4147-A177-3AD203B41FA5}">
                      <a16:colId xmlns:a16="http://schemas.microsoft.com/office/drawing/2014/main" val="20006"/>
                    </a:ext>
                  </a:extLst>
                </a:gridCol>
                <a:gridCol w="568961">
                  <a:extLst>
                    <a:ext uri="{9D8B030D-6E8A-4147-A177-3AD203B41FA5}">
                      <a16:colId xmlns:a16="http://schemas.microsoft.com/office/drawing/2014/main" val="20007"/>
                    </a:ext>
                  </a:extLst>
                </a:gridCol>
              </a:tblGrid>
              <a:tr h="515282">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dirty="0">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GB" sz="1100" b="1" i="0" u="none" strike="noStrike">
                          <a:solidFill>
                            <a:srgbClr val="000000"/>
                          </a:solidFill>
                          <a:effectLst/>
                          <a:latin typeface="Calibri" panose="020F0502020204030204" pitchFamily="34" charset="0"/>
                        </a:rPr>
                        <a:t>VOI</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29198">
                <a:tc>
                  <a:txBody>
                    <a:bodyPr/>
                    <a:lstStyle/>
                    <a:p>
                      <a:pPr algn="l" fontAlgn="b"/>
                      <a:r>
                        <a:rPr lang="en-GB" sz="1100" b="1" i="0" u="none" strike="noStrike">
                          <a:solidFill>
                            <a:srgbClr val="000000"/>
                          </a:solidFill>
                          <a:effectLst/>
                          <a:latin typeface="Calibri" panose="020F0502020204030204" pitchFamily="34" charset="0"/>
                        </a:rPr>
                        <a:t>Attribute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Good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Good Percentage (A)</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Bad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Bad Percentage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C= A -B</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D=Ln(a/B)</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E=C*D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5410">
                <a:tc>
                  <a:txBody>
                    <a:bodyPr/>
                    <a:lstStyle/>
                    <a:p>
                      <a:pPr algn="l" fontAlgn="b"/>
                      <a:r>
                        <a:rPr lang="en-GB" sz="1100" b="0" i="0" u="none" strike="noStrike">
                          <a:solidFill>
                            <a:srgbClr val="000000"/>
                          </a:solidFill>
                          <a:effectLst/>
                          <a:latin typeface="Calibri" panose="020F0502020204030204" pitchFamily="34" charset="0"/>
                        </a:rPr>
                        <a:t>Current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226,900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0.56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1,195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0.56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5.2551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2.9238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5410">
                <a:tc>
                  <a:txBody>
                    <a:bodyPr/>
                    <a:lstStyle/>
                    <a:p>
                      <a:pPr algn="l" fontAlgn="b"/>
                      <a:r>
                        <a:rPr lang="en-GB" sz="1100" b="0" i="0" u="none" strike="noStrike">
                          <a:solidFill>
                            <a:srgbClr val="000000"/>
                          </a:solidFill>
                          <a:effectLst/>
                          <a:latin typeface="Calibri" panose="020F0502020204030204" pitchFamily="34" charset="0"/>
                        </a:rPr>
                        <a:t>X-dpd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105,800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0.26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897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0.26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4.7790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1.2358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5410">
                <a:tc>
                  <a:txBody>
                    <a:bodyPr/>
                    <a:lstStyle/>
                    <a:p>
                      <a:pPr algn="l" fontAlgn="b"/>
                      <a:r>
                        <a:rPr lang="en-GB" sz="1100" b="0" i="0" u="none" strike="noStrike">
                          <a:solidFill>
                            <a:srgbClr val="000000"/>
                          </a:solidFill>
                          <a:effectLst/>
                          <a:latin typeface="Calibri" panose="020F0502020204030204" pitchFamily="34" charset="0"/>
                        </a:rPr>
                        <a:t>30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25,692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674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3.6494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0.2251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5410">
                <a:tc>
                  <a:txBody>
                    <a:bodyPr/>
                    <a:lstStyle/>
                    <a:p>
                      <a:pPr algn="l" fontAlgn="b"/>
                      <a:r>
                        <a:rPr lang="en-GB" sz="1100" b="0" i="0" u="none" strike="noStrike">
                          <a:solidFill>
                            <a:srgbClr val="000000"/>
                          </a:solidFill>
                          <a:effectLst/>
                          <a:latin typeface="Calibri" panose="020F0502020204030204" pitchFamily="34" charset="0"/>
                        </a:rPr>
                        <a:t>60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16,889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886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2.9564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0.1167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5410">
                <a:tc>
                  <a:txBody>
                    <a:bodyPr/>
                    <a:lstStyle/>
                    <a:p>
                      <a:pPr algn="l" fontAlgn="b"/>
                      <a:r>
                        <a:rPr lang="en-GB" sz="1100" b="0" i="0" u="none" strike="noStrike">
                          <a:solidFill>
                            <a:srgbClr val="000000"/>
                          </a:solidFill>
                          <a:effectLst/>
                          <a:latin typeface="Calibri" panose="020F0502020204030204" pitchFamily="34" charset="0"/>
                        </a:rPr>
                        <a:t>90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8,056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1,910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1.4480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0.0220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5410">
                <a:tc>
                  <a:txBody>
                    <a:bodyPr/>
                    <a:lstStyle/>
                    <a:p>
                      <a:pPr algn="l" fontAlgn="b"/>
                      <a:r>
                        <a:rPr lang="en-GB" sz="1100" b="0" i="0" u="none" strike="noStrike">
                          <a:solidFill>
                            <a:srgbClr val="000000"/>
                          </a:solidFill>
                          <a:effectLst/>
                          <a:latin typeface="Calibri" panose="020F0502020204030204" pitchFamily="34" charset="0"/>
                        </a:rPr>
                        <a:t>120+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9,653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5,211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0.6252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0.0069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5410">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392,990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0.97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10,773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0.03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4.5303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bl>
          </a:graphicData>
        </a:graphic>
      </p:graphicFrame>
      <p:sp>
        <p:nvSpPr>
          <p:cNvPr id="5" name="Oval 4"/>
          <p:cNvSpPr/>
          <p:nvPr/>
        </p:nvSpPr>
        <p:spPr bwMode="auto">
          <a:xfrm>
            <a:off x="10027948" y="5639706"/>
            <a:ext cx="850892" cy="364602"/>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pic>
        <p:nvPicPr>
          <p:cNvPr id="2" name="Picture 1">
            <a:extLst>
              <a:ext uri="{FF2B5EF4-FFF2-40B4-BE49-F238E27FC236}">
                <a16:creationId xmlns:a16="http://schemas.microsoft.com/office/drawing/2014/main" id="{6D04B6B1-5C81-76B3-9C77-FA785866D269}"/>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6" name="TextBox 5">
            <a:extLst>
              <a:ext uri="{FF2B5EF4-FFF2-40B4-BE49-F238E27FC236}">
                <a16:creationId xmlns:a16="http://schemas.microsoft.com/office/drawing/2014/main" id="{CA6FDB88-90FE-7E57-452A-57675E4BA850}"/>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851900241"/>
      </p:ext>
    </p:extLst>
  </p:cSld>
  <p:clrMapOvr>
    <a:masterClrMapping/>
  </p:clrMapOvr>
  <p:transition spd="med">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447800" y="360335"/>
            <a:ext cx="78320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b="1" dirty="0"/>
              <a:t>Measures of Characteristic Performance</a:t>
            </a:r>
          </a:p>
        </p:txBody>
      </p:sp>
      <p:sp>
        <p:nvSpPr>
          <p:cNvPr id="13" name="Content Placeholder 12"/>
          <p:cNvSpPr>
            <a:spLocks noGrp="1"/>
          </p:cNvSpPr>
          <p:nvPr>
            <p:ph idx="1"/>
          </p:nvPr>
        </p:nvSpPr>
        <p:spPr>
          <a:xfrm>
            <a:off x="1447801" y="1519802"/>
            <a:ext cx="9191281" cy="1871582"/>
          </a:xfrm>
        </p:spPr>
        <p:txBody>
          <a:bodyPr/>
          <a:lstStyle/>
          <a:p>
            <a:pPr marL="514350" lvl="1" indent="-342900"/>
            <a:r>
              <a:rPr lang="en-GB" sz="1600" dirty="0"/>
              <a:t>The developer wishes to ensure that the characteristics used within the model are not overly correlated, i.e. telling the same piece of information</a:t>
            </a:r>
          </a:p>
          <a:p>
            <a:pPr marL="514350" lvl="1" indent="-342900"/>
            <a:r>
              <a:rPr lang="en-GB" sz="1600" dirty="0"/>
              <a:t>Correlation causes characteristics to come into the model with conflicting predictive trends that may be counter-intuitive and out of line with earlier project analysis (characteristic analysis trends)</a:t>
            </a:r>
          </a:p>
          <a:p>
            <a:pPr marL="514350" lvl="1" indent="-342900"/>
            <a:r>
              <a:rPr lang="en-GB" sz="1600" dirty="0"/>
              <a:t>Characteristics with the highest VOI should be selected for regression consideration, assuming they have a correlation co-efficient greater than 0.3 (the threshold can be changed) </a:t>
            </a:r>
          </a:p>
        </p:txBody>
      </p:sp>
      <p:graphicFrame>
        <p:nvGraphicFramePr>
          <p:cNvPr id="2" name="Table 1"/>
          <p:cNvGraphicFramePr>
            <a:graphicFrameLocks noGrp="1"/>
          </p:cNvGraphicFramePr>
          <p:nvPr/>
        </p:nvGraphicFramePr>
        <p:xfrm>
          <a:off x="3209082" y="3796497"/>
          <a:ext cx="6180881" cy="2338085"/>
        </p:xfrm>
        <a:graphic>
          <a:graphicData uri="http://schemas.openxmlformats.org/drawingml/2006/table">
            <a:tbl>
              <a:tblPr/>
              <a:tblGrid>
                <a:gridCol w="4650959">
                  <a:extLst>
                    <a:ext uri="{9D8B030D-6E8A-4147-A177-3AD203B41FA5}">
                      <a16:colId xmlns:a16="http://schemas.microsoft.com/office/drawing/2014/main" val="20000"/>
                    </a:ext>
                  </a:extLst>
                </a:gridCol>
                <a:gridCol w="1529922">
                  <a:extLst>
                    <a:ext uri="{9D8B030D-6E8A-4147-A177-3AD203B41FA5}">
                      <a16:colId xmlns:a16="http://schemas.microsoft.com/office/drawing/2014/main" val="20001"/>
                    </a:ext>
                  </a:extLst>
                </a:gridCol>
              </a:tblGrid>
              <a:tr h="467617">
                <a:tc>
                  <a:txBody>
                    <a:bodyPr/>
                    <a:lstStyle/>
                    <a:p>
                      <a:pPr algn="l" fontAlgn="b"/>
                      <a:r>
                        <a:rPr lang="en-GB" sz="1100" b="1" i="0" u="none" strike="noStrike">
                          <a:solidFill>
                            <a:srgbClr val="000000"/>
                          </a:solidFill>
                          <a:effectLst/>
                          <a:latin typeface="Calibri" panose="020F0502020204030204" pitchFamily="34" charset="0"/>
                        </a:rPr>
                        <a:t>Characterictic</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GB" sz="1100" b="1" i="0" u="none" strike="noStrike">
                          <a:solidFill>
                            <a:srgbClr val="000000"/>
                          </a:solidFill>
                          <a:effectLst/>
                          <a:latin typeface="Calibri" panose="020F0502020204030204" pitchFamily="34" charset="0"/>
                        </a:rPr>
                        <a:t>VOI</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467617">
                <a:tc>
                  <a:txBody>
                    <a:bodyPr/>
                    <a:lstStyle/>
                    <a:p>
                      <a:pPr algn="l" fontAlgn="b"/>
                      <a:r>
                        <a:rPr lang="en-GB" sz="1100" b="0" i="0" u="none" strike="noStrike">
                          <a:solidFill>
                            <a:srgbClr val="000000"/>
                          </a:solidFill>
                          <a:effectLst/>
                          <a:latin typeface="Calibri" panose="020F0502020204030204" pitchFamily="34" charset="0"/>
                        </a:rPr>
                        <a:t>Worst Delq in the last month</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2.61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1"/>
                  </a:ext>
                </a:extLst>
              </a:tr>
              <a:tr h="467617">
                <a:tc>
                  <a:txBody>
                    <a:bodyPr/>
                    <a:lstStyle/>
                    <a:p>
                      <a:pPr algn="l" fontAlgn="b"/>
                      <a:r>
                        <a:rPr lang="en-GB" sz="1100" b="0" i="0" u="none" strike="noStrike">
                          <a:solidFill>
                            <a:srgbClr val="000000"/>
                          </a:solidFill>
                          <a:effectLst/>
                          <a:latin typeface="Calibri" panose="020F0502020204030204" pitchFamily="34" charset="0"/>
                        </a:rPr>
                        <a:t>Worst Delq in the last 3 months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2.73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2"/>
                  </a:ext>
                </a:extLst>
              </a:tr>
              <a:tr h="467617">
                <a:tc>
                  <a:txBody>
                    <a:bodyPr/>
                    <a:lstStyle/>
                    <a:p>
                      <a:pPr algn="l" fontAlgn="b"/>
                      <a:r>
                        <a:rPr lang="en-GB" sz="1100" b="0" i="0" u="none" strike="noStrike">
                          <a:solidFill>
                            <a:srgbClr val="000000"/>
                          </a:solidFill>
                          <a:effectLst/>
                          <a:latin typeface="Calibri" panose="020F0502020204030204" pitchFamily="34" charset="0"/>
                        </a:rPr>
                        <a:t>Worst Delq in the last 6 months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2.68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3"/>
                  </a:ext>
                </a:extLst>
              </a:tr>
              <a:tr h="467617">
                <a:tc>
                  <a:txBody>
                    <a:bodyPr/>
                    <a:lstStyle/>
                    <a:p>
                      <a:pPr algn="l" fontAlgn="b"/>
                      <a:r>
                        <a:rPr lang="en-GB" sz="1100" b="0" i="0" u="none" strike="noStrike">
                          <a:solidFill>
                            <a:srgbClr val="000000"/>
                          </a:solidFill>
                          <a:effectLst/>
                          <a:latin typeface="Calibri" panose="020F0502020204030204" pitchFamily="34" charset="0"/>
                        </a:rPr>
                        <a:t>Worst Delq in the last 12 months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dirty="0">
                          <a:solidFill>
                            <a:srgbClr val="000000"/>
                          </a:solidFill>
                          <a:effectLst/>
                          <a:latin typeface="Calibri" panose="020F0502020204030204" pitchFamily="34" charset="0"/>
                        </a:rPr>
                        <a:t>2.71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4"/>
                  </a:ext>
                </a:extLst>
              </a:tr>
            </a:tbl>
          </a:graphicData>
        </a:graphic>
      </p:graphicFrame>
      <p:sp>
        <p:nvSpPr>
          <p:cNvPr id="5" name="Oval 4"/>
          <p:cNvSpPr/>
          <p:nvPr/>
        </p:nvSpPr>
        <p:spPr bwMode="auto">
          <a:xfrm>
            <a:off x="8793866" y="4977114"/>
            <a:ext cx="792866" cy="324091"/>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pic>
        <p:nvPicPr>
          <p:cNvPr id="3" name="Picture 2">
            <a:extLst>
              <a:ext uri="{FF2B5EF4-FFF2-40B4-BE49-F238E27FC236}">
                <a16:creationId xmlns:a16="http://schemas.microsoft.com/office/drawing/2014/main" id="{08C25B7F-1764-CAD1-EBFB-AC2FCF39A1D9}"/>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6" name="TextBox 5">
            <a:extLst>
              <a:ext uri="{FF2B5EF4-FFF2-40B4-BE49-F238E27FC236}">
                <a16:creationId xmlns:a16="http://schemas.microsoft.com/office/drawing/2014/main" id="{8D4B1B7C-6814-9346-9FA5-19B70343ED07}"/>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471341795"/>
      </p:ext>
    </p:extLst>
  </p:cSld>
  <p:clrMapOvr>
    <a:masterClrMapping/>
  </p:clrMapOvr>
  <p:transition spd="med">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447800" y="420689"/>
            <a:ext cx="44632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b="1" dirty="0"/>
              <a:t>Characteristic Analysis</a:t>
            </a:r>
          </a:p>
        </p:txBody>
      </p:sp>
      <p:graphicFrame>
        <p:nvGraphicFramePr>
          <p:cNvPr id="3" name="Table 2"/>
          <p:cNvGraphicFramePr>
            <a:graphicFrameLocks noGrp="1"/>
          </p:cNvGraphicFramePr>
          <p:nvPr/>
        </p:nvGraphicFramePr>
        <p:xfrm>
          <a:off x="1796969" y="1632031"/>
          <a:ext cx="8918292" cy="2507076"/>
        </p:xfrm>
        <a:graphic>
          <a:graphicData uri="http://schemas.openxmlformats.org/drawingml/2006/table">
            <a:tbl>
              <a:tblPr/>
              <a:tblGrid>
                <a:gridCol w="859030">
                  <a:extLst>
                    <a:ext uri="{9D8B030D-6E8A-4147-A177-3AD203B41FA5}">
                      <a16:colId xmlns:a16="http://schemas.microsoft.com/office/drawing/2014/main" val="20000"/>
                    </a:ext>
                  </a:extLst>
                </a:gridCol>
                <a:gridCol w="874649">
                  <a:extLst>
                    <a:ext uri="{9D8B030D-6E8A-4147-A177-3AD203B41FA5}">
                      <a16:colId xmlns:a16="http://schemas.microsoft.com/office/drawing/2014/main" val="20001"/>
                    </a:ext>
                  </a:extLst>
                </a:gridCol>
                <a:gridCol w="1546254">
                  <a:extLst>
                    <a:ext uri="{9D8B030D-6E8A-4147-A177-3AD203B41FA5}">
                      <a16:colId xmlns:a16="http://schemas.microsoft.com/office/drawing/2014/main" val="20002"/>
                    </a:ext>
                  </a:extLst>
                </a:gridCol>
                <a:gridCol w="780936">
                  <a:extLst>
                    <a:ext uri="{9D8B030D-6E8A-4147-A177-3AD203B41FA5}">
                      <a16:colId xmlns:a16="http://schemas.microsoft.com/office/drawing/2014/main" val="20003"/>
                    </a:ext>
                  </a:extLst>
                </a:gridCol>
                <a:gridCol w="1483779">
                  <a:extLst>
                    <a:ext uri="{9D8B030D-6E8A-4147-A177-3AD203B41FA5}">
                      <a16:colId xmlns:a16="http://schemas.microsoft.com/office/drawing/2014/main" val="20004"/>
                    </a:ext>
                  </a:extLst>
                </a:gridCol>
                <a:gridCol w="780936">
                  <a:extLst>
                    <a:ext uri="{9D8B030D-6E8A-4147-A177-3AD203B41FA5}">
                      <a16:colId xmlns:a16="http://schemas.microsoft.com/office/drawing/2014/main" val="20005"/>
                    </a:ext>
                  </a:extLst>
                </a:gridCol>
                <a:gridCol w="780936">
                  <a:extLst>
                    <a:ext uri="{9D8B030D-6E8A-4147-A177-3AD203B41FA5}">
                      <a16:colId xmlns:a16="http://schemas.microsoft.com/office/drawing/2014/main" val="20006"/>
                    </a:ext>
                  </a:extLst>
                </a:gridCol>
                <a:gridCol w="1030836">
                  <a:extLst>
                    <a:ext uri="{9D8B030D-6E8A-4147-A177-3AD203B41FA5}">
                      <a16:colId xmlns:a16="http://schemas.microsoft.com/office/drawing/2014/main" val="20007"/>
                    </a:ext>
                  </a:extLst>
                </a:gridCol>
                <a:gridCol w="780936">
                  <a:extLst>
                    <a:ext uri="{9D8B030D-6E8A-4147-A177-3AD203B41FA5}">
                      <a16:colId xmlns:a16="http://schemas.microsoft.com/office/drawing/2014/main" val="20008"/>
                    </a:ext>
                  </a:extLst>
                </a:gridCol>
              </a:tblGrid>
              <a:tr h="1220549">
                <a:tc>
                  <a:txBody>
                    <a:bodyPr/>
                    <a:lstStyle/>
                    <a:p>
                      <a:pPr algn="l" fontAlgn="b"/>
                      <a:r>
                        <a:rPr lang="en-GB" sz="1100" b="1" i="0" u="none" strike="noStrike">
                          <a:solidFill>
                            <a:srgbClr val="000000"/>
                          </a:solidFill>
                          <a:effectLst/>
                          <a:latin typeface="Calibri" panose="020F0502020204030204" pitchFamily="34" charset="0"/>
                        </a:rPr>
                        <a:t>Attribute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Good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Good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Bad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Bad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GB Odds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WoE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Total</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Total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182880">
                <a:tc>
                  <a:txBody>
                    <a:bodyPr/>
                    <a:lstStyle/>
                    <a:p>
                      <a:pPr algn="l" fontAlgn="b"/>
                      <a:r>
                        <a:rPr lang="en-GB" sz="1100" b="0" i="0" u="none" strike="noStrike">
                          <a:solidFill>
                            <a:srgbClr val="000000"/>
                          </a:solidFill>
                          <a:effectLst/>
                          <a:latin typeface="Calibri" panose="020F0502020204030204" pitchFamily="34" charset="0"/>
                        </a:rPr>
                        <a:t>Current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226,900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0.56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1,195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0.0029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189.8745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5.255085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228,095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56.49%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1"/>
                  </a:ext>
                </a:extLst>
              </a:tr>
              <a:tr h="182880">
                <a:tc>
                  <a:txBody>
                    <a:bodyPr/>
                    <a:lstStyle/>
                    <a:p>
                      <a:pPr algn="l" fontAlgn="b"/>
                      <a:r>
                        <a:rPr lang="en-GB" sz="1100" b="0" i="0" u="none" strike="noStrike">
                          <a:solidFill>
                            <a:srgbClr val="000000"/>
                          </a:solidFill>
                          <a:effectLst/>
                          <a:latin typeface="Calibri" panose="020F0502020204030204" pitchFamily="34" charset="0"/>
                        </a:rPr>
                        <a:t>X-dpd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105,800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0.26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897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0.0022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117.9487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4.778972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106,697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26.43%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2"/>
                  </a:ext>
                </a:extLst>
              </a:tr>
              <a:tr h="182880">
                <a:tc>
                  <a:txBody>
                    <a:bodyPr/>
                    <a:lstStyle/>
                    <a:p>
                      <a:pPr algn="l" fontAlgn="b"/>
                      <a:r>
                        <a:rPr lang="en-GB" sz="1100" b="0" i="0" u="none" strike="noStrike">
                          <a:solidFill>
                            <a:srgbClr val="000000"/>
                          </a:solidFill>
                          <a:effectLst/>
                          <a:latin typeface="Calibri" panose="020F0502020204030204" pitchFamily="34" charset="0"/>
                        </a:rPr>
                        <a:t>30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25,692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0.06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674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0.0016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38.11869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3.649427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26,366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6.53%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3"/>
                  </a:ext>
                </a:extLst>
              </a:tr>
              <a:tr h="182880">
                <a:tc>
                  <a:txBody>
                    <a:bodyPr/>
                    <a:lstStyle/>
                    <a:p>
                      <a:pPr algn="l" fontAlgn="b"/>
                      <a:r>
                        <a:rPr lang="en-GB" sz="1100" b="0" i="0" u="none" strike="noStrike">
                          <a:solidFill>
                            <a:srgbClr val="000000"/>
                          </a:solidFill>
                          <a:effectLst/>
                          <a:latin typeface="Calibri" panose="020F0502020204030204" pitchFamily="34" charset="0"/>
                        </a:rPr>
                        <a:t>60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16,889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0.04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886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0.0022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19.06208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2.956423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17,775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4.40%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4"/>
                  </a:ext>
                </a:extLst>
              </a:tr>
              <a:tr h="189247">
                <a:tc>
                  <a:txBody>
                    <a:bodyPr/>
                    <a:lstStyle/>
                    <a:p>
                      <a:pPr algn="l" fontAlgn="b"/>
                      <a:r>
                        <a:rPr lang="en-GB" sz="1100" b="0" i="0" u="none" strike="noStrike">
                          <a:solidFill>
                            <a:srgbClr val="000000"/>
                          </a:solidFill>
                          <a:effectLst/>
                          <a:latin typeface="Calibri" panose="020F0502020204030204" pitchFamily="34" charset="0"/>
                        </a:rPr>
                        <a:t>90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8,056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1,910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0.0047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4.217801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1.448036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9,966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2.47%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5"/>
                  </a:ext>
                </a:extLst>
              </a:tr>
              <a:tr h="182880">
                <a:tc>
                  <a:txBody>
                    <a:bodyPr/>
                    <a:lstStyle/>
                    <a:p>
                      <a:pPr algn="l" fontAlgn="b"/>
                      <a:r>
                        <a:rPr lang="en-GB" sz="1100" b="0" i="0" u="none" strike="noStrike">
                          <a:solidFill>
                            <a:srgbClr val="000000"/>
                          </a:solidFill>
                          <a:effectLst/>
                          <a:latin typeface="Calibri" panose="020F0502020204030204" pitchFamily="34" charset="0"/>
                        </a:rPr>
                        <a:t>120+ dpd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9,653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5,211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0.0127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1.852428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0.625219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14,864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3.68%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6"/>
                  </a:ext>
                </a:extLst>
              </a:tr>
              <a:tr h="182880">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392,990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0.97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10,773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0.03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36.47916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403,763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dirty="0">
                          <a:solidFill>
                            <a:srgbClr val="000000"/>
                          </a:solidFill>
                          <a:effectLst/>
                          <a:latin typeface="Calibri" panose="020F0502020204030204" pitchFamily="34" charset="0"/>
                        </a:rPr>
                        <a:t>100.00%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7"/>
                  </a:ext>
                </a:extLst>
              </a:tr>
            </a:tbl>
          </a:graphicData>
        </a:graphic>
      </p:graphicFrame>
      <p:graphicFrame>
        <p:nvGraphicFramePr>
          <p:cNvPr id="8" name="Chart 7"/>
          <p:cNvGraphicFramePr>
            <a:graphicFrameLocks/>
          </p:cNvGraphicFramePr>
          <p:nvPr/>
        </p:nvGraphicFramePr>
        <p:xfrm>
          <a:off x="2368952" y="4571999"/>
          <a:ext cx="5626261" cy="206897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bwMode="auto">
          <a:xfrm flipH="1" flipV="1">
            <a:off x="3631557" y="5023414"/>
            <a:ext cx="3657600" cy="1134319"/>
          </a:xfrm>
          <a:prstGeom prst="straightConnector1">
            <a:avLst/>
          </a:prstGeom>
          <a:noFill/>
          <a:ln w="9525" cap="flat" cmpd="sng" algn="ctr">
            <a:solidFill>
              <a:schemeClr val="accent1"/>
            </a:solidFill>
            <a:prstDash val="solid"/>
            <a:round/>
            <a:headEnd type="none" w="med" len="med"/>
            <a:tailEnd type="triangle"/>
          </a:ln>
          <a:effectLst/>
        </p:spPr>
      </p:cxnSp>
      <p:sp>
        <p:nvSpPr>
          <p:cNvPr id="7" name="TextBox 6"/>
          <p:cNvSpPr txBox="1"/>
          <p:nvPr/>
        </p:nvSpPr>
        <p:spPr>
          <a:xfrm>
            <a:off x="8025488" y="5492188"/>
            <a:ext cx="1534843" cy="584775"/>
          </a:xfrm>
          <a:prstGeom prst="rect">
            <a:avLst/>
          </a:prstGeom>
          <a:noFill/>
        </p:spPr>
        <p:txBody>
          <a:bodyPr wrap="none" rtlCol="0" anchor="ctr">
            <a:spAutoFit/>
          </a:bodyPr>
          <a:lstStyle/>
          <a:p>
            <a:pPr algn="ctr"/>
            <a:r>
              <a:rPr lang="en-GB" sz="1600" b="1" dirty="0"/>
              <a:t>Predictive </a:t>
            </a:r>
          </a:p>
          <a:p>
            <a:pPr algn="ctr"/>
            <a:r>
              <a:rPr lang="en-GB" sz="1600" b="1" dirty="0"/>
              <a:t>Trend Observed</a:t>
            </a:r>
          </a:p>
        </p:txBody>
      </p:sp>
      <p:sp>
        <p:nvSpPr>
          <p:cNvPr id="12" name="Oval 11"/>
          <p:cNvSpPr/>
          <p:nvPr/>
        </p:nvSpPr>
        <p:spPr bwMode="auto">
          <a:xfrm>
            <a:off x="7289158" y="2122990"/>
            <a:ext cx="920187" cy="2327477"/>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14" name="Oval 13"/>
          <p:cNvSpPr/>
          <p:nvPr/>
        </p:nvSpPr>
        <p:spPr bwMode="auto">
          <a:xfrm>
            <a:off x="1706302" y="2122989"/>
            <a:ext cx="920187" cy="2327477"/>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pic>
        <p:nvPicPr>
          <p:cNvPr id="2" name="Picture 1">
            <a:extLst>
              <a:ext uri="{FF2B5EF4-FFF2-40B4-BE49-F238E27FC236}">
                <a16:creationId xmlns:a16="http://schemas.microsoft.com/office/drawing/2014/main" id="{60096DE2-DD0D-B6CA-1F2F-4E22A54D7FFA}"/>
              </a:ext>
            </a:extLst>
          </p:cNvPr>
          <p:cNvPicPr/>
          <p:nvPr/>
        </p:nvPicPr>
        <p:blipFill>
          <a:blip r:embed="rId4"/>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F395B514-7E38-D598-C5BB-358E1E2CADDF}"/>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996139790"/>
      </p:ext>
    </p:extLst>
  </p:cSld>
  <p:clrMapOvr>
    <a:masterClrMapping/>
  </p:clrMapOvr>
  <p:transition spd="med">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234821" y="356337"/>
            <a:ext cx="44632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b="1" dirty="0"/>
              <a:t>Characteristic Analysis</a:t>
            </a:r>
          </a:p>
        </p:txBody>
      </p:sp>
      <p:sp>
        <p:nvSpPr>
          <p:cNvPr id="7" name="TextBox 6"/>
          <p:cNvSpPr txBox="1"/>
          <p:nvPr/>
        </p:nvSpPr>
        <p:spPr>
          <a:xfrm>
            <a:off x="7992562" y="5492188"/>
            <a:ext cx="1600695" cy="584775"/>
          </a:xfrm>
          <a:prstGeom prst="rect">
            <a:avLst/>
          </a:prstGeom>
          <a:noFill/>
        </p:spPr>
        <p:txBody>
          <a:bodyPr wrap="none" rtlCol="0" anchor="ctr">
            <a:spAutoFit/>
          </a:bodyPr>
          <a:lstStyle/>
          <a:p>
            <a:pPr algn="ctr"/>
            <a:r>
              <a:rPr lang="en-GB" sz="1600" b="1" dirty="0"/>
              <a:t>None-Predictive </a:t>
            </a:r>
          </a:p>
          <a:p>
            <a:pPr algn="ctr"/>
            <a:r>
              <a:rPr lang="en-GB" sz="1600" b="1" dirty="0"/>
              <a:t>Trend Observed</a:t>
            </a:r>
          </a:p>
        </p:txBody>
      </p:sp>
      <p:graphicFrame>
        <p:nvGraphicFramePr>
          <p:cNvPr id="2" name="Table 1"/>
          <p:cNvGraphicFramePr>
            <a:graphicFrameLocks noGrp="1"/>
          </p:cNvGraphicFramePr>
          <p:nvPr/>
        </p:nvGraphicFramePr>
        <p:xfrm>
          <a:off x="1582837" y="1597307"/>
          <a:ext cx="8964592" cy="2552216"/>
        </p:xfrm>
        <a:graphic>
          <a:graphicData uri="http://schemas.openxmlformats.org/drawingml/2006/table">
            <a:tbl>
              <a:tblPr/>
              <a:tblGrid>
                <a:gridCol w="863489">
                  <a:extLst>
                    <a:ext uri="{9D8B030D-6E8A-4147-A177-3AD203B41FA5}">
                      <a16:colId xmlns:a16="http://schemas.microsoft.com/office/drawing/2014/main" val="20000"/>
                    </a:ext>
                  </a:extLst>
                </a:gridCol>
                <a:gridCol w="879189">
                  <a:extLst>
                    <a:ext uri="{9D8B030D-6E8A-4147-A177-3AD203B41FA5}">
                      <a16:colId xmlns:a16="http://schemas.microsoft.com/office/drawing/2014/main" val="20001"/>
                    </a:ext>
                  </a:extLst>
                </a:gridCol>
                <a:gridCol w="1554281">
                  <a:extLst>
                    <a:ext uri="{9D8B030D-6E8A-4147-A177-3AD203B41FA5}">
                      <a16:colId xmlns:a16="http://schemas.microsoft.com/office/drawing/2014/main" val="20002"/>
                    </a:ext>
                  </a:extLst>
                </a:gridCol>
                <a:gridCol w="784991">
                  <a:extLst>
                    <a:ext uri="{9D8B030D-6E8A-4147-A177-3AD203B41FA5}">
                      <a16:colId xmlns:a16="http://schemas.microsoft.com/office/drawing/2014/main" val="20003"/>
                    </a:ext>
                  </a:extLst>
                </a:gridCol>
                <a:gridCol w="1491481">
                  <a:extLst>
                    <a:ext uri="{9D8B030D-6E8A-4147-A177-3AD203B41FA5}">
                      <a16:colId xmlns:a16="http://schemas.microsoft.com/office/drawing/2014/main" val="20004"/>
                    </a:ext>
                  </a:extLst>
                </a:gridCol>
                <a:gridCol w="784991">
                  <a:extLst>
                    <a:ext uri="{9D8B030D-6E8A-4147-A177-3AD203B41FA5}">
                      <a16:colId xmlns:a16="http://schemas.microsoft.com/office/drawing/2014/main" val="20005"/>
                    </a:ext>
                  </a:extLst>
                </a:gridCol>
                <a:gridCol w="784991">
                  <a:extLst>
                    <a:ext uri="{9D8B030D-6E8A-4147-A177-3AD203B41FA5}">
                      <a16:colId xmlns:a16="http://schemas.microsoft.com/office/drawing/2014/main" val="20006"/>
                    </a:ext>
                  </a:extLst>
                </a:gridCol>
                <a:gridCol w="1036188">
                  <a:extLst>
                    <a:ext uri="{9D8B030D-6E8A-4147-A177-3AD203B41FA5}">
                      <a16:colId xmlns:a16="http://schemas.microsoft.com/office/drawing/2014/main" val="20007"/>
                    </a:ext>
                  </a:extLst>
                </a:gridCol>
                <a:gridCol w="784991">
                  <a:extLst>
                    <a:ext uri="{9D8B030D-6E8A-4147-A177-3AD203B41FA5}">
                      <a16:colId xmlns:a16="http://schemas.microsoft.com/office/drawing/2014/main" val="20008"/>
                    </a:ext>
                  </a:extLst>
                </a:gridCol>
              </a:tblGrid>
              <a:tr h="319027">
                <a:tc>
                  <a:txBody>
                    <a:bodyPr/>
                    <a:lstStyle/>
                    <a:p>
                      <a:pPr algn="l" fontAlgn="b"/>
                      <a:r>
                        <a:rPr lang="en-GB" sz="1100" b="1" i="0" u="none" strike="noStrike" dirty="0">
                          <a:solidFill>
                            <a:srgbClr val="000000"/>
                          </a:solidFill>
                          <a:effectLst/>
                          <a:latin typeface="Calibri" panose="020F0502020204030204" pitchFamily="34" charset="0"/>
                        </a:rPr>
                        <a:t>Attribute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Good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Good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Bad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Bad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GB Odds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WoE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Total</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1" i="0" u="none" strike="noStrike">
                          <a:solidFill>
                            <a:srgbClr val="000000"/>
                          </a:solidFill>
                          <a:effectLst/>
                          <a:latin typeface="Calibri" panose="020F0502020204030204" pitchFamily="34" charset="0"/>
                        </a:rPr>
                        <a:t>Total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319027">
                <a:tc>
                  <a:txBody>
                    <a:bodyPr/>
                    <a:lstStyle/>
                    <a:p>
                      <a:pPr algn="l" fontAlgn="b"/>
                      <a:r>
                        <a:rPr lang="en-GB" sz="1100" b="0" i="0" u="none" strike="noStrike">
                          <a:solidFill>
                            <a:srgbClr val="000000"/>
                          </a:solidFill>
                          <a:effectLst/>
                          <a:latin typeface="Calibri" panose="020F0502020204030204" pitchFamily="34" charset="0"/>
                        </a:rPr>
                        <a:t>&lt;= 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106,811.00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27.19%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3,655.00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34.03%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29.22326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0.799194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110,466.00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27.37%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1"/>
                  </a:ext>
                </a:extLst>
              </a:tr>
              <a:tr h="319027">
                <a:tc>
                  <a:txBody>
                    <a:bodyPr/>
                    <a:lstStyle/>
                    <a:p>
                      <a:pPr algn="l" fontAlgn="b"/>
                      <a:r>
                        <a:rPr lang="en-GB" sz="1100" b="0" i="0" u="none" strike="noStrike">
                          <a:solidFill>
                            <a:srgbClr val="000000"/>
                          </a:solidFill>
                          <a:effectLst/>
                          <a:latin typeface="Calibri" panose="020F0502020204030204" pitchFamily="34" charset="0"/>
                        </a:rPr>
                        <a:t>1-10k</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98,625.00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25.11%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1,374.00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12.79%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71.77948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1.963016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99,999.00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24.78%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2"/>
                  </a:ext>
                </a:extLst>
              </a:tr>
              <a:tr h="319027">
                <a:tc>
                  <a:txBody>
                    <a:bodyPr/>
                    <a:lstStyle/>
                    <a:p>
                      <a:pPr algn="l" fontAlgn="b"/>
                      <a:r>
                        <a:rPr lang="en-GB" sz="1100" b="0" i="0" u="none" strike="noStrike">
                          <a:solidFill>
                            <a:srgbClr val="000000"/>
                          </a:solidFill>
                          <a:effectLst/>
                          <a:latin typeface="Calibri" panose="020F0502020204030204" pitchFamily="34" charset="0"/>
                        </a:rPr>
                        <a:t>10k-50k</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36,911.00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9.40%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1,289.00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12.00%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28.63538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0.783117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38,200.00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9.47%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3"/>
                  </a:ext>
                </a:extLst>
              </a:tr>
              <a:tr h="319027">
                <a:tc>
                  <a:txBody>
                    <a:bodyPr/>
                    <a:lstStyle/>
                    <a:p>
                      <a:pPr algn="l" fontAlgn="b"/>
                      <a:r>
                        <a:rPr lang="en-GB" sz="1100" b="0" i="0" u="none" strike="noStrike">
                          <a:solidFill>
                            <a:srgbClr val="000000"/>
                          </a:solidFill>
                          <a:effectLst/>
                          <a:latin typeface="Calibri" panose="020F0502020204030204" pitchFamily="34" charset="0"/>
                        </a:rPr>
                        <a:t>50k-100k</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79,624.00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20.27%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1,641.00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15.28%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48.52163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1.326964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81,265.00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20.14%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4"/>
                  </a:ext>
                </a:extLst>
              </a:tr>
              <a:tr h="319027">
                <a:tc>
                  <a:txBody>
                    <a:bodyPr/>
                    <a:lstStyle/>
                    <a:p>
                      <a:pPr algn="l" fontAlgn="b"/>
                      <a:r>
                        <a:rPr lang="en-GB" sz="1100" b="0" i="0" u="none" strike="noStrike">
                          <a:solidFill>
                            <a:srgbClr val="000000"/>
                          </a:solidFill>
                          <a:effectLst/>
                          <a:latin typeface="Calibri" panose="020F0502020204030204" pitchFamily="34" charset="0"/>
                        </a:rPr>
                        <a:t>100k-500k</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46,243.00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11.77%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2,134.00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19.87%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21.66963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0.592619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48,377.00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11.99%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5"/>
                  </a:ext>
                </a:extLst>
              </a:tr>
              <a:tr h="319027">
                <a:tc>
                  <a:txBody>
                    <a:bodyPr/>
                    <a:lstStyle/>
                    <a:p>
                      <a:pPr algn="l" fontAlgn="b"/>
                      <a:r>
                        <a:rPr lang="en-GB" sz="1100" b="0" i="0" u="none" strike="noStrike">
                          <a:solidFill>
                            <a:srgbClr val="000000"/>
                          </a:solidFill>
                          <a:effectLst/>
                          <a:latin typeface="Calibri" panose="020F0502020204030204" pitchFamily="34" charset="0"/>
                        </a:rPr>
                        <a:t>500k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24,577.00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6.26%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649.00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6.04%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37.86903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1.035638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25,226.00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6.25%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6"/>
                  </a:ext>
                </a:extLst>
              </a:tr>
              <a:tr h="319027">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392,791.00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10,742.00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dirty="0">
                          <a:solidFill>
                            <a:srgbClr val="000000"/>
                          </a:solidFill>
                          <a:effectLst/>
                          <a:latin typeface="Calibri" panose="020F0502020204030204" pitchFamily="34" charset="0"/>
                        </a:rPr>
                        <a:t>100.00%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dirty="0">
                          <a:solidFill>
                            <a:srgbClr val="000000"/>
                          </a:solidFill>
                          <a:effectLst/>
                          <a:latin typeface="Calibri" panose="020F0502020204030204" pitchFamily="34" charset="0"/>
                        </a:rPr>
                        <a:t>36.56591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a:solidFill>
                            <a:srgbClr val="000000"/>
                          </a:solidFill>
                          <a:effectLst/>
                          <a:latin typeface="Calibri" panose="020F0502020204030204" pitchFamily="34" charset="0"/>
                        </a:rPr>
                        <a:t>403,533.00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n-GB" sz="1100" b="0" i="0" u="none" strike="noStrike" dirty="0">
                          <a:solidFill>
                            <a:srgbClr val="000000"/>
                          </a:solidFill>
                          <a:effectLst/>
                          <a:latin typeface="Calibri" panose="020F0502020204030204" pitchFamily="34" charset="0"/>
                        </a:rPr>
                        <a:t>100.00%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7"/>
                  </a:ext>
                </a:extLst>
              </a:tr>
            </a:tbl>
          </a:graphicData>
        </a:graphic>
      </p:graphicFrame>
      <p:sp>
        <p:nvSpPr>
          <p:cNvPr id="14" name="Oval 13"/>
          <p:cNvSpPr/>
          <p:nvPr/>
        </p:nvSpPr>
        <p:spPr bwMode="auto">
          <a:xfrm>
            <a:off x="1447801" y="1862559"/>
            <a:ext cx="920187" cy="2327477"/>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12" name="Oval 11"/>
          <p:cNvSpPr/>
          <p:nvPr/>
        </p:nvSpPr>
        <p:spPr bwMode="auto">
          <a:xfrm>
            <a:off x="7167623" y="1862558"/>
            <a:ext cx="920187" cy="2327477"/>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graphicFrame>
        <p:nvGraphicFramePr>
          <p:cNvPr id="13" name="Chart 12"/>
          <p:cNvGraphicFramePr>
            <a:graphicFrameLocks/>
          </p:cNvGraphicFramePr>
          <p:nvPr/>
        </p:nvGraphicFramePr>
        <p:xfrm>
          <a:off x="2178935" y="4456251"/>
          <a:ext cx="5590572" cy="2286002"/>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4917F33E-404B-516C-5EA0-F59C2C8E56A9}"/>
              </a:ext>
            </a:extLst>
          </p:cNvPr>
          <p:cNvPicPr/>
          <p:nvPr/>
        </p:nvPicPr>
        <p:blipFill>
          <a:blip r:embed="rId4"/>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4080254661"/>
      </p:ext>
    </p:extLst>
  </p:cSld>
  <p:clrMapOvr>
    <a:masterClrMapping/>
  </p:clrMapOvr>
  <p:transition spd="med">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38488"/>
            <a:ext cx="75446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b="1" dirty="0"/>
              <a:t>Characteristic Reduction for Modelling</a:t>
            </a:r>
          </a:p>
        </p:txBody>
      </p:sp>
      <p:sp>
        <p:nvSpPr>
          <p:cNvPr id="3" name="Rectangle 2"/>
          <p:cNvSpPr/>
          <p:nvPr/>
        </p:nvSpPr>
        <p:spPr bwMode="auto">
          <a:xfrm>
            <a:off x="5234651" y="1707267"/>
            <a:ext cx="1504708" cy="694481"/>
          </a:xfrm>
          <a:prstGeom prst="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400" b="1" dirty="0">
                <a:solidFill>
                  <a:srgbClr val="003399"/>
                </a:solidFill>
                <a:latin typeface="Arial" charset="0"/>
                <a:cs typeface="Arial" charset="0"/>
              </a:rPr>
              <a:t>100</a:t>
            </a:r>
          </a:p>
          <a:p>
            <a:pPr marL="177800" indent="-177800" algn="ctr" eaLnBrk="0" fontAlgn="base" hangingPunct="0">
              <a:lnSpc>
                <a:spcPct val="90000"/>
              </a:lnSpc>
              <a:spcBef>
                <a:spcPct val="20000"/>
              </a:spcBef>
              <a:spcAft>
                <a:spcPct val="20000"/>
              </a:spcAft>
            </a:pPr>
            <a:r>
              <a:rPr lang="en-GB" sz="1400" b="1" dirty="0">
                <a:latin typeface="Arial" charset="0"/>
                <a:cs typeface="Arial" charset="0"/>
              </a:rPr>
              <a:t>Characteristics</a:t>
            </a:r>
            <a:endParaRPr lang="en-GB" sz="1400" b="1" dirty="0">
              <a:solidFill>
                <a:srgbClr val="003399"/>
              </a:solidFill>
              <a:latin typeface="Arial" charset="0"/>
              <a:cs typeface="Arial" charset="0"/>
            </a:endParaRPr>
          </a:p>
        </p:txBody>
      </p:sp>
      <p:sp>
        <p:nvSpPr>
          <p:cNvPr id="5" name="Rectangle 4"/>
          <p:cNvSpPr/>
          <p:nvPr/>
        </p:nvSpPr>
        <p:spPr bwMode="auto">
          <a:xfrm>
            <a:off x="2503025" y="2877275"/>
            <a:ext cx="1041722" cy="428263"/>
          </a:xfrm>
          <a:prstGeom prst="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80</a:t>
            </a:r>
          </a:p>
        </p:txBody>
      </p:sp>
      <p:sp>
        <p:nvSpPr>
          <p:cNvPr id="9" name="Rectangle 8"/>
          <p:cNvSpPr/>
          <p:nvPr/>
        </p:nvSpPr>
        <p:spPr bwMode="auto">
          <a:xfrm>
            <a:off x="8327020" y="2847372"/>
            <a:ext cx="1041722" cy="42826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latin typeface="Arial" charset="0"/>
                <a:cs typeface="Arial" charset="0"/>
              </a:rPr>
              <a:t>20</a:t>
            </a:r>
            <a:endParaRPr lang="en-GB" sz="1200" dirty="0">
              <a:solidFill>
                <a:srgbClr val="003399"/>
              </a:solidFill>
              <a:latin typeface="Arial" charset="0"/>
              <a:cs typeface="Arial" charset="0"/>
            </a:endParaRPr>
          </a:p>
        </p:txBody>
      </p:sp>
      <p:sp>
        <p:nvSpPr>
          <p:cNvPr id="12" name="Rectangle 11"/>
          <p:cNvSpPr/>
          <p:nvPr/>
        </p:nvSpPr>
        <p:spPr bwMode="auto">
          <a:xfrm>
            <a:off x="2503025" y="3786852"/>
            <a:ext cx="1041722" cy="42826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endParaRPr lang="en-GB" sz="1200">
              <a:solidFill>
                <a:srgbClr val="003399"/>
              </a:solidFill>
              <a:latin typeface="Arial" charset="0"/>
              <a:cs typeface="Arial" charset="0"/>
            </a:endParaRPr>
          </a:p>
        </p:txBody>
      </p:sp>
      <p:sp>
        <p:nvSpPr>
          <p:cNvPr id="14" name="Rectangle 13"/>
          <p:cNvSpPr/>
          <p:nvPr/>
        </p:nvSpPr>
        <p:spPr bwMode="auto">
          <a:xfrm>
            <a:off x="3544747" y="4666526"/>
            <a:ext cx="1041722" cy="428263"/>
          </a:xfrm>
          <a:prstGeom prst="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50</a:t>
            </a:r>
          </a:p>
        </p:txBody>
      </p:sp>
      <p:sp>
        <p:nvSpPr>
          <p:cNvPr id="15" name="Rectangle 14"/>
          <p:cNvSpPr/>
          <p:nvPr/>
        </p:nvSpPr>
        <p:spPr bwMode="auto">
          <a:xfrm>
            <a:off x="1528822" y="4666525"/>
            <a:ext cx="1041722" cy="428263"/>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20</a:t>
            </a:r>
          </a:p>
        </p:txBody>
      </p:sp>
      <p:sp>
        <p:nvSpPr>
          <p:cNvPr id="16" name="Rectangle 15"/>
          <p:cNvSpPr/>
          <p:nvPr/>
        </p:nvSpPr>
        <p:spPr bwMode="auto">
          <a:xfrm>
            <a:off x="4467760" y="5779625"/>
            <a:ext cx="1041722" cy="428263"/>
          </a:xfrm>
          <a:prstGeom prst="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45</a:t>
            </a:r>
          </a:p>
        </p:txBody>
      </p:sp>
      <p:sp>
        <p:nvSpPr>
          <p:cNvPr id="17" name="Rectangle 16"/>
          <p:cNvSpPr/>
          <p:nvPr/>
        </p:nvSpPr>
        <p:spPr bwMode="auto">
          <a:xfrm>
            <a:off x="2571097" y="5790237"/>
            <a:ext cx="1041722" cy="428263"/>
          </a:xfrm>
          <a:prstGeom prst="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5</a:t>
            </a:r>
          </a:p>
        </p:txBody>
      </p:sp>
      <p:cxnSp>
        <p:nvCxnSpPr>
          <p:cNvPr id="7" name="Straight Connector 6"/>
          <p:cNvCxnSpPr>
            <a:stCxn id="3" idx="2"/>
          </p:cNvCxnSpPr>
          <p:nvPr/>
        </p:nvCxnSpPr>
        <p:spPr bwMode="auto">
          <a:xfrm>
            <a:off x="5987005" y="2401748"/>
            <a:ext cx="0" cy="659755"/>
          </a:xfrm>
          <a:prstGeom prst="line">
            <a:avLst/>
          </a:prstGeom>
          <a:noFill/>
          <a:ln w="9525" cap="flat" cmpd="sng" algn="ctr">
            <a:solidFill>
              <a:schemeClr val="accent1"/>
            </a:solidFill>
            <a:prstDash val="solid"/>
            <a:round/>
            <a:headEnd type="none" w="med" len="med"/>
            <a:tailEnd type="none" w="med" len="med"/>
          </a:ln>
          <a:effectLst/>
        </p:spPr>
      </p:cxnSp>
      <p:cxnSp>
        <p:nvCxnSpPr>
          <p:cNvPr id="18" name="Straight Connector 17"/>
          <p:cNvCxnSpPr>
            <a:stCxn id="5" idx="3"/>
            <a:endCxn id="9" idx="1"/>
          </p:cNvCxnSpPr>
          <p:nvPr/>
        </p:nvCxnSpPr>
        <p:spPr bwMode="auto">
          <a:xfrm flipV="1">
            <a:off x="3544748" y="3061504"/>
            <a:ext cx="4782273" cy="29903"/>
          </a:xfrm>
          <a:prstGeom prst="line">
            <a:avLst/>
          </a:prstGeom>
          <a:noFill/>
          <a:ln w="9525" cap="flat" cmpd="sng" algn="ctr">
            <a:solidFill>
              <a:schemeClr val="accent1"/>
            </a:solidFill>
            <a:prstDash val="solid"/>
            <a:round/>
            <a:headEnd type="none" w="med" len="med"/>
            <a:tailEnd type="none" w="med" len="med"/>
          </a:ln>
          <a:effectLst/>
        </p:spPr>
      </p:cxnSp>
      <p:cxnSp>
        <p:nvCxnSpPr>
          <p:cNvPr id="20" name="Straight Connector 19"/>
          <p:cNvCxnSpPr>
            <a:stCxn id="5" idx="2"/>
            <a:endCxn id="12" idx="0"/>
          </p:cNvCxnSpPr>
          <p:nvPr/>
        </p:nvCxnSpPr>
        <p:spPr bwMode="auto">
          <a:xfrm>
            <a:off x="3023886" y="3305537"/>
            <a:ext cx="0" cy="481314"/>
          </a:xfrm>
          <a:prstGeom prst="line">
            <a:avLst/>
          </a:prstGeom>
          <a:noFill/>
          <a:ln w="9525" cap="flat" cmpd="sng" algn="ctr">
            <a:solidFill>
              <a:schemeClr val="accent1"/>
            </a:solidFill>
            <a:prstDash val="solid"/>
            <a:round/>
            <a:headEnd type="none" w="med" len="med"/>
            <a:tailEnd type="none" w="med" len="med"/>
          </a:ln>
          <a:effectLst/>
        </p:spPr>
      </p:cxnSp>
      <p:cxnSp>
        <p:nvCxnSpPr>
          <p:cNvPr id="22" name="Straight Connector 21"/>
          <p:cNvCxnSpPr>
            <a:endCxn id="12" idx="2"/>
          </p:cNvCxnSpPr>
          <p:nvPr/>
        </p:nvCxnSpPr>
        <p:spPr bwMode="auto">
          <a:xfrm flipV="1">
            <a:off x="3023886" y="4215114"/>
            <a:ext cx="0" cy="665542"/>
          </a:xfrm>
          <a:prstGeom prst="line">
            <a:avLst/>
          </a:prstGeom>
          <a:noFill/>
          <a:ln w="9525" cap="flat" cmpd="sng" algn="ctr">
            <a:solidFill>
              <a:schemeClr val="accent1"/>
            </a:solidFill>
            <a:prstDash val="solid"/>
            <a:round/>
            <a:headEnd type="none" w="med" len="med"/>
            <a:tailEnd type="none" w="med" len="med"/>
          </a:ln>
          <a:effectLst/>
        </p:spPr>
      </p:cxnSp>
      <p:cxnSp>
        <p:nvCxnSpPr>
          <p:cNvPr id="25" name="Straight Connector 24"/>
          <p:cNvCxnSpPr>
            <a:stCxn id="15" idx="3"/>
            <a:endCxn id="14" idx="1"/>
          </p:cNvCxnSpPr>
          <p:nvPr/>
        </p:nvCxnSpPr>
        <p:spPr bwMode="auto">
          <a:xfrm>
            <a:off x="2570545" y="4880657"/>
            <a:ext cx="974203" cy="1"/>
          </a:xfrm>
          <a:prstGeom prst="line">
            <a:avLst/>
          </a:prstGeom>
          <a:noFill/>
          <a:ln w="9525" cap="flat" cmpd="sng" algn="ctr">
            <a:solidFill>
              <a:schemeClr val="accent1"/>
            </a:solidFill>
            <a:prstDash val="solid"/>
            <a:round/>
            <a:headEnd type="none" w="med" len="med"/>
            <a:tailEnd type="none" w="med" len="med"/>
          </a:ln>
          <a:effectLst/>
        </p:spPr>
      </p:cxnSp>
      <p:cxnSp>
        <p:nvCxnSpPr>
          <p:cNvPr id="30" name="Straight Connector 29"/>
          <p:cNvCxnSpPr>
            <a:stCxn id="14" idx="2"/>
          </p:cNvCxnSpPr>
          <p:nvPr/>
        </p:nvCxnSpPr>
        <p:spPr bwMode="auto">
          <a:xfrm>
            <a:off x="4065608" y="5094788"/>
            <a:ext cx="0" cy="898968"/>
          </a:xfrm>
          <a:prstGeom prst="line">
            <a:avLst/>
          </a:prstGeom>
          <a:noFill/>
          <a:ln w="9525" cap="flat" cmpd="sng" algn="ctr">
            <a:solidFill>
              <a:schemeClr val="accent1"/>
            </a:solidFill>
            <a:prstDash val="solid"/>
            <a:round/>
            <a:headEnd type="none" w="med" len="med"/>
            <a:tailEnd type="none" w="med" len="med"/>
          </a:ln>
          <a:effectLst/>
        </p:spPr>
      </p:cxnSp>
      <p:cxnSp>
        <p:nvCxnSpPr>
          <p:cNvPr id="32" name="Straight Connector 31"/>
          <p:cNvCxnSpPr>
            <a:stCxn id="17" idx="3"/>
            <a:endCxn id="16" idx="1"/>
          </p:cNvCxnSpPr>
          <p:nvPr/>
        </p:nvCxnSpPr>
        <p:spPr bwMode="auto">
          <a:xfrm flipV="1">
            <a:off x="3612820" y="5993756"/>
            <a:ext cx="854941" cy="10612"/>
          </a:xfrm>
          <a:prstGeom prst="line">
            <a:avLst/>
          </a:prstGeom>
          <a:noFill/>
          <a:ln w="9525" cap="flat" cmpd="sng" algn="ctr">
            <a:solidFill>
              <a:schemeClr val="accent1"/>
            </a:solidFill>
            <a:prstDash val="solid"/>
            <a:round/>
            <a:headEnd type="none" w="med" len="med"/>
            <a:tailEnd type="none" w="med" len="med"/>
          </a:ln>
          <a:effectLst/>
        </p:spPr>
      </p:cxnSp>
      <p:sp>
        <p:nvSpPr>
          <p:cNvPr id="37" name="Rectangle 36"/>
          <p:cNvSpPr/>
          <p:nvPr/>
        </p:nvSpPr>
        <p:spPr bwMode="auto">
          <a:xfrm>
            <a:off x="8327020" y="2847371"/>
            <a:ext cx="1041722" cy="428263"/>
          </a:xfrm>
          <a:prstGeom prst="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20</a:t>
            </a:r>
          </a:p>
        </p:txBody>
      </p:sp>
      <p:sp>
        <p:nvSpPr>
          <p:cNvPr id="38" name="Rectangle 37"/>
          <p:cNvSpPr/>
          <p:nvPr/>
        </p:nvSpPr>
        <p:spPr bwMode="auto">
          <a:xfrm>
            <a:off x="2503025" y="3776245"/>
            <a:ext cx="1041722" cy="428263"/>
          </a:xfrm>
          <a:prstGeom prst="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latin typeface="Arial" charset="0"/>
                <a:cs typeface="Arial" charset="0"/>
              </a:rPr>
              <a:t>70</a:t>
            </a:r>
            <a:endParaRPr lang="en-GB" sz="1200" dirty="0">
              <a:solidFill>
                <a:srgbClr val="003399"/>
              </a:solidFill>
              <a:latin typeface="Arial" charset="0"/>
              <a:cs typeface="Arial" charset="0"/>
            </a:endParaRPr>
          </a:p>
        </p:txBody>
      </p:sp>
      <p:sp>
        <p:nvSpPr>
          <p:cNvPr id="39" name="Rectangle 38"/>
          <p:cNvSpPr/>
          <p:nvPr/>
        </p:nvSpPr>
        <p:spPr bwMode="auto">
          <a:xfrm>
            <a:off x="1499236" y="4705458"/>
            <a:ext cx="1041722" cy="428263"/>
          </a:xfrm>
          <a:prstGeom prst="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20</a:t>
            </a:r>
          </a:p>
        </p:txBody>
      </p:sp>
      <p:cxnSp>
        <p:nvCxnSpPr>
          <p:cNvPr id="43" name="Straight Connector 42"/>
          <p:cNvCxnSpPr/>
          <p:nvPr/>
        </p:nvCxnSpPr>
        <p:spPr bwMode="auto">
          <a:xfrm flipH="1">
            <a:off x="1889567" y="3547642"/>
            <a:ext cx="1134320" cy="11934"/>
          </a:xfrm>
          <a:prstGeom prst="line">
            <a:avLst/>
          </a:prstGeom>
          <a:noFill/>
          <a:ln w="9525" cap="flat" cmpd="sng" algn="ctr">
            <a:solidFill>
              <a:schemeClr val="accent1"/>
            </a:solidFill>
            <a:prstDash val="solid"/>
            <a:round/>
            <a:headEnd type="none" w="med" len="med"/>
            <a:tailEnd type="none" w="med" len="med"/>
          </a:ln>
          <a:effectLst/>
        </p:spPr>
      </p:cxnSp>
      <p:sp>
        <p:nvSpPr>
          <p:cNvPr id="45" name="Rectangle 44"/>
          <p:cNvSpPr/>
          <p:nvPr/>
        </p:nvSpPr>
        <p:spPr bwMode="auto">
          <a:xfrm>
            <a:off x="1368706" y="3784920"/>
            <a:ext cx="1041722" cy="428263"/>
          </a:xfrm>
          <a:prstGeom prst="rect">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10</a:t>
            </a:r>
          </a:p>
        </p:txBody>
      </p:sp>
      <p:cxnSp>
        <p:nvCxnSpPr>
          <p:cNvPr id="47" name="Straight Connector 46"/>
          <p:cNvCxnSpPr>
            <a:stCxn id="45" idx="0"/>
          </p:cNvCxnSpPr>
          <p:nvPr/>
        </p:nvCxnSpPr>
        <p:spPr bwMode="auto">
          <a:xfrm flipV="1">
            <a:off x="1889567" y="3546195"/>
            <a:ext cx="0" cy="238725"/>
          </a:xfrm>
          <a:prstGeom prst="line">
            <a:avLst/>
          </a:prstGeom>
          <a:noFill/>
          <a:ln w="9525" cap="flat" cmpd="sng" algn="ctr">
            <a:solidFill>
              <a:schemeClr val="accent1"/>
            </a:solidFill>
            <a:prstDash val="solid"/>
            <a:round/>
            <a:headEnd type="none" w="med" len="med"/>
            <a:tailEnd type="none" w="med" len="med"/>
          </a:ln>
          <a:effectLst/>
        </p:spPr>
      </p:cxnSp>
      <p:sp>
        <p:nvSpPr>
          <p:cNvPr id="51" name="TextBox 50"/>
          <p:cNvSpPr txBox="1"/>
          <p:nvPr/>
        </p:nvSpPr>
        <p:spPr>
          <a:xfrm>
            <a:off x="4806875" y="2647315"/>
            <a:ext cx="1054199" cy="400110"/>
          </a:xfrm>
          <a:prstGeom prst="rect">
            <a:avLst/>
          </a:prstGeom>
          <a:noFill/>
        </p:spPr>
        <p:txBody>
          <a:bodyPr wrap="none" rtlCol="0">
            <a:spAutoFit/>
          </a:bodyPr>
          <a:lstStyle/>
          <a:p>
            <a:r>
              <a:rPr lang="en-GB" sz="2000" b="1" u="sng" dirty="0"/>
              <a:t>Stability</a:t>
            </a:r>
          </a:p>
        </p:txBody>
      </p:sp>
      <p:sp>
        <p:nvSpPr>
          <p:cNvPr id="52" name="TextBox 51"/>
          <p:cNvSpPr txBox="1"/>
          <p:nvPr/>
        </p:nvSpPr>
        <p:spPr>
          <a:xfrm>
            <a:off x="3585602" y="2731625"/>
            <a:ext cx="1095172" cy="369332"/>
          </a:xfrm>
          <a:prstGeom prst="rect">
            <a:avLst/>
          </a:prstGeom>
          <a:noFill/>
        </p:spPr>
        <p:txBody>
          <a:bodyPr wrap="none" rtlCol="0">
            <a:spAutoFit/>
          </a:bodyPr>
          <a:lstStyle/>
          <a:p>
            <a:r>
              <a:rPr lang="en-GB" dirty="0"/>
              <a:t>PSI &lt;= 0.1</a:t>
            </a:r>
          </a:p>
        </p:txBody>
      </p:sp>
      <p:sp>
        <p:nvSpPr>
          <p:cNvPr id="53" name="TextBox 52"/>
          <p:cNvSpPr txBox="1"/>
          <p:nvPr/>
        </p:nvSpPr>
        <p:spPr>
          <a:xfrm>
            <a:off x="7163889" y="2731625"/>
            <a:ext cx="979755" cy="369332"/>
          </a:xfrm>
          <a:prstGeom prst="rect">
            <a:avLst/>
          </a:prstGeom>
          <a:noFill/>
        </p:spPr>
        <p:txBody>
          <a:bodyPr wrap="none" rtlCol="0">
            <a:spAutoFit/>
          </a:bodyPr>
          <a:lstStyle/>
          <a:p>
            <a:r>
              <a:rPr lang="en-GB" dirty="0"/>
              <a:t>PSI &gt; 0.1</a:t>
            </a:r>
          </a:p>
        </p:txBody>
      </p:sp>
      <p:sp>
        <p:nvSpPr>
          <p:cNvPr id="54" name="TextBox 53"/>
          <p:cNvSpPr txBox="1"/>
          <p:nvPr/>
        </p:nvSpPr>
        <p:spPr>
          <a:xfrm>
            <a:off x="3544746" y="3780276"/>
            <a:ext cx="1247008" cy="400110"/>
          </a:xfrm>
          <a:prstGeom prst="rect">
            <a:avLst/>
          </a:prstGeom>
          <a:noFill/>
        </p:spPr>
        <p:txBody>
          <a:bodyPr wrap="none" rtlCol="0">
            <a:spAutoFit/>
          </a:bodyPr>
          <a:lstStyle/>
          <a:p>
            <a:r>
              <a:rPr lang="en-GB" sz="2000" b="1" u="sng" dirty="0"/>
              <a:t>Predictive</a:t>
            </a:r>
          </a:p>
        </p:txBody>
      </p:sp>
      <p:sp>
        <p:nvSpPr>
          <p:cNvPr id="55" name="TextBox 54"/>
          <p:cNvSpPr txBox="1"/>
          <p:nvPr/>
        </p:nvSpPr>
        <p:spPr>
          <a:xfrm>
            <a:off x="4586469" y="4684070"/>
            <a:ext cx="1381660" cy="400110"/>
          </a:xfrm>
          <a:prstGeom prst="rect">
            <a:avLst/>
          </a:prstGeom>
          <a:noFill/>
        </p:spPr>
        <p:txBody>
          <a:bodyPr wrap="none" rtlCol="0">
            <a:spAutoFit/>
          </a:bodyPr>
          <a:lstStyle/>
          <a:p>
            <a:r>
              <a:rPr lang="en-GB" sz="2000" b="1" u="sng" dirty="0"/>
              <a:t>Correlation</a:t>
            </a:r>
          </a:p>
        </p:txBody>
      </p:sp>
      <p:sp>
        <p:nvSpPr>
          <p:cNvPr id="56" name="TextBox 55"/>
          <p:cNvSpPr txBox="1"/>
          <p:nvPr/>
        </p:nvSpPr>
        <p:spPr>
          <a:xfrm>
            <a:off x="4056030" y="5258760"/>
            <a:ext cx="2559868" cy="400110"/>
          </a:xfrm>
          <a:prstGeom prst="rect">
            <a:avLst/>
          </a:prstGeom>
          <a:noFill/>
        </p:spPr>
        <p:txBody>
          <a:bodyPr wrap="none" rtlCol="0">
            <a:spAutoFit/>
          </a:bodyPr>
          <a:lstStyle/>
          <a:p>
            <a:r>
              <a:rPr lang="en-GB" sz="2000" b="1" u="sng" dirty="0"/>
              <a:t>Characteristic Analysis</a:t>
            </a:r>
          </a:p>
        </p:txBody>
      </p:sp>
      <p:sp>
        <p:nvSpPr>
          <p:cNvPr id="57" name="TextBox 56"/>
          <p:cNvSpPr txBox="1"/>
          <p:nvPr/>
        </p:nvSpPr>
        <p:spPr>
          <a:xfrm>
            <a:off x="2049684" y="6229459"/>
            <a:ext cx="2646045" cy="369332"/>
          </a:xfrm>
          <a:prstGeom prst="rect">
            <a:avLst/>
          </a:prstGeom>
          <a:noFill/>
        </p:spPr>
        <p:txBody>
          <a:bodyPr wrap="none" rtlCol="0">
            <a:spAutoFit/>
          </a:bodyPr>
          <a:lstStyle/>
          <a:p>
            <a:r>
              <a:rPr lang="en-GB" dirty="0"/>
              <a:t>No Linear / Intuitive Trend</a:t>
            </a:r>
          </a:p>
        </p:txBody>
      </p:sp>
      <p:sp>
        <p:nvSpPr>
          <p:cNvPr id="59" name="Cloud Callout 58"/>
          <p:cNvSpPr/>
          <p:nvPr/>
        </p:nvSpPr>
        <p:spPr bwMode="auto">
          <a:xfrm>
            <a:off x="8217177" y="4902835"/>
            <a:ext cx="3287465" cy="876790"/>
          </a:xfrm>
          <a:prstGeom prst="cloudCallout">
            <a:avLst>
              <a:gd name="adj1" fmla="val -118792"/>
              <a:gd name="adj2" fmla="val 68976"/>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lgn="ctr" eaLnBrk="0" fontAlgn="base" hangingPunct="0">
              <a:lnSpc>
                <a:spcPct val="90000"/>
              </a:lnSpc>
              <a:spcBef>
                <a:spcPct val="20000"/>
              </a:spcBef>
              <a:spcAft>
                <a:spcPct val="20000"/>
              </a:spcAft>
            </a:pPr>
            <a:r>
              <a:rPr lang="en-GB" sz="1200" dirty="0">
                <a:solidFill>
                  <a:srgbClr val="003399"/>
                </a:solidFill>
                <a:latin typeface="Arial" charset="0"/>
                <a:cs typeface="Arial" charset="0"/>
              </a:rPr>
              <a:t>Put into model after Fine &amp; Coarse Classing</a:t>
            </a:r>
          </a:p>
        </p:txBody>
      </p:sp>
      <p:sp>
        <p:nvSpPr>
          <p:cNvPr id="62" name="TextBox 61"/>
          <p:cNvSpPr txBox="1"/>
          <p:nvPr/>
        </p:nvSpPr>
        <p:spPr>
          <a:xfrm>
            <a:off x="1280965" y="3559576"/>
            <a:ext cx="455574" cy="369332"/>
          </a:xfrm>
          <a:prstGeom prst="rect">
            <a:avLst/>
          </a:prstGeom>
          <a:noFill/>
        </p:spPr>
        <p:txBody>
          <a:bodyPr wrap="none" rtlCol="0">
            <a:spAutoFit/>
          </a:bodyPr>
          <a:lstStyle/>
          <a:p>
            <a:r>
              <a:rPr lang="en-GB" dirty="0"/>
              <a:t>No</a:t>
            </a:r>
          </a:p>
        </p:txBody>
      </p:sp>
      <p:sp>
        <p:nvSpPr>
          <p:cNvPr id="63" name="TextBox 62"/>
          <p:cNvSpPr txBox="1"/>
          <p:nvPr/>
        </p:nvSpPr>
        <p:spPr>
          <a:xfrm>
            <a:off x="1528822" y="4424774"/>
            <a:ext cx="455574" cy="369332"/>
          </a:xfrm>
          <a:prstGeom prst="rect">
            <a:avLst/>
          </a:prstGeom>
          <a:noFill/>
        </p:spPr>
        <p:txBody>
          <a:bodyPr wrap="none" rtlCol="0">
            <a:spAutoFit/>
          </a:bodyPr>
          <a:lstStyle/>
          <a:p>
            <a:r>
              <a:rPr lang="en-GB" dirty="0"/>
              <a:t>No</a:t>
            </a:r>
          </a:p>
        </p:txBody>
      </p:sp>
      <p:pic>
        <p:nvPicPr>
          <p:cNvPr id="2" name="Picture 1">
            <a:extLst>
              <a:ext uri="{FF2B5EF4-FFF2-40B4-BE49-F238E27FC236}">
                <a16:creationId xmlns:a16="http://schemas.microsoft.com/office/drawing/2014/main" id="{E7671784-E8DA-39E4-59F9-B044E45036B9}"/>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6" name="TextBox 5">
            <a:extLst>
              <a:ext uri="{FF2B5EF4-FFF2-40B4-BE49-F238E27FC236}">
                <a16:creationId xmlns:a16="http://schemas.microsoft.com/office/drawing/2014/main" id="{869C004B-8FE0-F6E9-94C4-08E6A2FF2161}"/>
              </a:ext>
            </a:extLst>
          </p:cNvPr>
          <p:cNvSpPr txBox="1"/>
          <p:nvPr/>
        </p:nvSpPr>
        <p:spPr>
          <a:xfrm>
            <a:off x="8576651" y="6488668"/>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75135102"/>
      </p:ext>
    </p:extLst>
  </p:cSld>
  <p:clrMapOvr>
    <a:masterClrMapping/>
  </p:clrMapOvr>
  <p:transition spd="med">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1447801" y="420689"/>
            <a:ext cx="44308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b="1" dirty="0"/>
              <a:t>Characteristic Classing</a:t>
            </a:r>
          </a:p>
        </p:txBody>
      </p:sp>
      <p:sp>
        <p:nvSpPr>
          <p:cNvPr id="13" name="Content Placeholder 12"/>
          <p:cNvSpPr>
            <a:spLocks noGrp="1"/>
          </p:cNvSpPr>
          <p:nvPr>
            <p:ph idx="1"/>
          </p:nvPr>
        </p:nvSpPr>
        <p:spPr>
          <a:xfrm>
            <a:off x="1447801" y="1525589"/>
            <a:ext cx="9191281" cy="4250060"/>
          </a:xfrm>
        </p:spPr>
        <p:txBody>
          <a:bodyPr>
            <a:normAutofit/>
          </a:bodyPr>
          <a:lstStyle/>
          <a:p>
            <a:pPr marL="514350" lvl="1" indent="-342900"/>
            <a:r>
              <a:rPr lang="en-GB" sz="1600" dirty="0"/>
              <a:t>For numerical characteristics the first step of the process is to produce a set of fine classed characteristics (it is usual to break the characteristics into 20 fine classes, using a statistic ranking mechanism)</a:t>
            </a:r>
          </a:p>
          <a:p>
            <a:pPr marL="514350" lvl="1" indent="-342900"/>
            <a:r>
              <a:rPr lang="en-GB" sz="1600" dirty="0"/>
              <a:t>The process converts the continuous nature of the variable into a categorical characteristic</a:t>
            </a:r>
          </a:p>
          <a:p>
            <a:pPr marL="514350" lvl="1" indent="-342900"/>
            <a:r>
              <a:rPr lang="en-GB" sz="1600" dirty="0"/>
              <a:t>Group manually to reduce the number of attributes by ensuring that fine classes with similar GB Odds or Weights or Evidence are coarse classed together </a:t>
            </a:r>
          </a:p>
          <a:p>
            <a:pPr marL="514350" lvl="1" indent="-342900"/>
            <a:r>
              <a:rPr lang="en-GB" sz="1600" dirty="0"/>
              <a:t>The Weight of Evidence of each Coarse class can be used within the regression analysis (alternatively Dummies can be modelled)</a:t>
            </a:r>
          </a:p>
          <a:p>
            <a:pPr marL="514350" lvl="1" indent="-342900"/>
            <a:r>
              <a:rPr lang="en-GB" sz="1600" dirty="0"/>
              <a:t>Coarse Classes should be created on the following principles:-</a:t>
            </a:r>
          </a:p>
          <a:p>
            <a:pPr marL="857250" lvl="2" indent="-342900"/>
            <a:r>
              <a:rPr lang="en-GB" sz="1400" dirty="0"/>
              <a:t>Increasing / decreasing trends (</a:t>
            </a:r>
            <a:r>
              <a:rPr lang="en-GB" sz="1400" dirty="0" err="1"/>
              <a:t>WoE</a:t>
            </a:r>
            <a:r>
              <a:rPr lang="en-GB" sz="1400" dirty="0"/>
              <a:t> or GB Odds)</a:t>
            </a:r>
          </a:p>
          <a:p>
            <a:pPr marL="857250" lvl="2" indent="-342900"/>
            <a:r>
              <a:rPr lang="en-GB" sz="1400" dirty="0"/>
              <a:t>Less than 8 coarse classes (for low data models this may be reduced to 4)</a:t>
            </a:r>
          </a:p>
          <a:p>
            <a:pPr marL="857250" lvl="2" indent="-342900"/>
            <a:r>
              <a:rPr lang="en-GB" sz="1400" dirty="0"/>
              <a:t>There should be greater than 2% of the population in each class</a:t>
            </a:r>
          </a:p>
          <a:p>
            <a:pPr marL="857250" lvl="2" indent="-342900"/>
            <a:r>
              <a:rPr lang="en-GB" sz="1400" dirty="0"/>
              <a:t>No. of </a:t>
            </a:r>
            <a:r>
              <a:rPr lang="en-GB" sz="1400" dirty="0" err="1"/>
              <a:t>bads</a:t>
            </a:r>
            <a:r>
              <a:rPr lang="en-GB" sz="1400" dirty="0"/>
              <a:t> in each coarse class should be greater than 50 or 1% of all </a:t>
            </a:r>
            <a:r>
              <a:rPr lang="en-GB" sz="1400" dirty="0" err="1"/>
              <a:t>bads</a:t>
            </a:r>
            <a:endParaRPr lang="en-GB" sz="1400" dirty="0"/>
          </a:p>
          <a:p>
            <a:pPr marL="857250" lvl="2" indent="-342900"/>
            <a:r>
              <a:rPr lang="en-GB" sz="1400" dirty="0"/>
              <a:t>Unknown classes should be assigned to neutral classes, where </a:t>
            </a:r>
            <a:r>
              <a:rPr lang="en-GB" sz="1400" dirty="0" err="1"/>
              <a:t>WoE</a:t>
            </a:r>
            <a:r>
              <a:rPr lang="en-GB" sz="1400" dirty="0"/>
              <a:t> is close to zero</a:t>
            </a:r>
          </a:p>
        </p:txBody>
      </p:sp>
      <p:pic>
        <p:nvPicPr>
          <p:cNvPr id="2" name="Picture 1">
            <a:extLst>
              <a:ext uri="{FF2B5EF4-FFF2-40B4-BE49-F238E27FC236}">
                <a16:creationId xmlns:a16="http://schemas.microsoft.com/office/drawing/2014/main" id="{4EE1DCE4-3373-B51D-F442-B2BE97A925DA}"/>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B52B03D1-2D8F-4122-1B4B-A21DFAA47B82}"/>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248405455"/>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73175" y="174625"/>
            <a:ext cx="9461500" cy="698500"/>
          </a:xfrm>
        </p:spPr>
        <p:txBody>
          <a:bodyPr/>
          <a:lstStyle/>
          <a:p>
            <a:r>
              <a:rPr lang="en-US" altLang="en-US" sz="2600" dirty="0"/>
              <a:t>Credit life cycle Analytics – Decision &amp; Prediction</a:t>
            </a:r>
          </a:p>
        </p:txBody>
      </p:sp>
      <p:grpSp>
        <p:nvGrpSpPr>
          <p:cNvPr id="16" name="Group 15"/>
          <p:cNvGrpSpPr/>
          <p:nvPr/>
        </p:nvGrpSpPr>
        <p:grpSpPr>
          <a:xfrm>
            <a:off x="1462071" y="968375"/>
            <a:ext cx="9070993" cy="857250"/>
            <a:chOff x="319070" y="968375"/>
            <a:chExt cx="9070993" cy="857250"/>
          </a:xfrm>
          <a:effectLst>
            <a:reflection blurRad="6350" stA="52000" endA="300" endPos="35000" dir="5400000" sy="-100000" algn="bl" rotWithShape="0"/>
          </a:effectLst>
        </p:grpSpPr>
        <p:sp>
          <p:nvSpPr>
            <p:cNvPr id="17" name="AutoShape 10"/>
            <p:cNvSpPr>
              <a:spLocks noChangeArrowheads="1"/>
            </p:cNvSpPr>
            <p:nvPr/>
          </p:nvSpPr>
          <p:spPr bwMode="ltGray">
            <a:xfrm>
              <a:off x="319070" y="968375"/>
              <a:ext cx="2834282" cy="854075"/>
            </a:xfrm>
            <a:prstGeom prst="chevron">
              <a:avLst>
                <a:gd name="adj" fmla="val 7323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2350" tIns="41029" rIns="82058" bIns="41029" anchor="ctr"/>
            <a:lstStyle/>
            <a:p>
              <a:pPr defTabSz="820738">
                <a:defRPr/>
              </a:pPr>
              <a:r>
                <a:rPr lang="en-US" sz="1400" b="1" dirty="0">
                  <a:solidFill>
                    <a:schemeClr val="bg1"/>
                  </a:solidFill>
                  <a:latin typeface="Arial" charset="0"/>
                  <a:cs typeface="Arial" charset="0"/>
                </a:rPr>
                <a:t>Acquisition</a:t>
              </a:r>
            </a:p>
          </p:txBody>
        </p:sp>
        <p:sp>
          <p:nvSpPr>
            <p:cNvPr id="18" name="AutoShape 11"/>
            <p:cNvSpPr>
              <a:spLocks noChangeArrowheads="1"/>
            </p:cNvSpPr>
            <p:nvPr/>
          </p:nvSpPr>
          <p:spPr bwMode="ltGray">
            <a:xfrm>
              <a:off x="2507730" y="968375"/>
              <a:ext cx="2793930" cy="854075"/>
            </a:xfrm>
            <a:prstGeom prst="chevron">
              <a:avLst>
                <a:gd name="adj" fmla="val 73281"/>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2350" tIns="41029" rIns="82058" bIns="41029" anchor="ctr"/>
            <a:lstStyle/>
            <a:p>
              <a:pPr defTabSz="820738">
                <a:defRPr/>
              </a:pPr>
              <a:r>
                <a:rPr lang="en-US" sz="1400" b="1" dirty="0">
                  <a:solidFill>
                    <a:schemeClr val="bg1"/>
                  </a:solidFill>
                  <a:latin typeface="Arial" charset="0"/>
                  <a:cs typeface="Arial" charset="0"/>
                </a:rPr>
                <a:t>Origination</a:t>
              </a:r>
            </a:p>
          </p:txBody>
        </p:sp>
        <p:sp>
          <p:nvSpPr>
            <p:cNvPr id="19" name="AutoShape 12"/>
            <p:cNvSpPr>
              <a:spLocks noChangeArrowheads="1"/>
            </p:cNvSpPr>
            <p:nvPr/>
          </p:nvSpPr>
          <p:spPr bwMode="ltGray">
            <a:xfrm>
              <a:off x="4418771" y="968375"/>
              <a:ext cx="2948880" cy="854075"/>
            </a:xfrm>
            <a:prstGeom prst="chevron">
              <a:avLst>
                <a:gd name="adj" fmla="val 7323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2350" tIns="41029" rIns="82058" bIns="41029" anchor="ctr"/>
            <a:lstStyle/>
            <a:p>
              <a:pPr defTabSz="820738">
                <a:defRPr/>
              </a:pPr>
              <a:r>
                <a:rPr lang="en-US" sz="1400" b="1" dirty="0">
                  <a:solidFill>
                    <a:schemeClr val="bg1"/>
                  </a:solidFill>
                  <a:latin typeface="Arial" charset="0"/>
                  <a:cs typeface="Arial" charset="0"/>
                </a:rPr>
                <a:t>Customer</a:t>
              </a:r>
            </a:p>
            <a:p>
              <a:pPr defTabSz="820738">
                <a:defRPr/>
              </a:pPr>
              <a:r>
                <a:rPr lang="en-US" sz="1400" b="1" dirty="0">
                  <a:solidFill>
                    <a:schemeClr val="bg1"/>
                  </a:solidFill>
                  <a:latin typeface="Arial" charset="0"/>
                  <a:cs typeface="Arial" charset="0"/>
                </a:rPr>
                <a:t>Management</a:t>
              </a:r>
            </a:p>
          </p:txBody>
        </p:sp>
        <p:sp>
          <p:nvSpPr>
            <p:cNvPr id="20" name="AutoShape 13"/>
            <p:cNvSpPr>
              <a:spLocks noChangeArrowheads="1"/>
            </p:cNvSpPr>
            <p:nvPr/>
          </p:nvSpPr>
          <p:spPr bwMode="ltGray">
            <a:xfrm>
              <a:off x="6355638" y="971550"/>
              <a:ext cx="3034425" cy="854075"/>
            </a:xfrm>
            <a:prstGeom prst="chevron">
              <a:avLst>
                <a:gd name="adj" fmla="val 7323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2350" tIns="41029" rIns="82058" bIns="41029" anchor="ctr"/>
            <a:lstStyle/>
            <a:p>
              <a:pPr defTabSz="820738">
                <a:defRPr/>
              </a:pPr>
              <a:r>
                <a:rPr lang="en-US" sz="1400" b="1" dirty="0">
                  <a:solidFill>
                    <a:schemeClr val="bg1"/>
                  </a:solidFill>
                  <a:latin typeface="Arial" charset="0"/>
                  <a:cs typeface="Arial" charset="0"/>
                </a:rPr>
                <a:t>Collections &amp; Recovery</a:t>
              </a:r>
            </a:p>
          </p:txBody>
        </p:sp>
      </p:grpSp>
      <p:grpSp>
        <p:nvGrpSpPr>
          <p:cNvPr id="3" name="Group 2"/>
          <p:cNvGrpSpPr/>
          <p:nvPr/>
        </p:nvGrpSpPr>
        <p:grpSpPr>
          <a:xfrm>
            <a:off x="1462072" y="2190948"/>
            <a:ext cx="8896367" cy="4227118"/>
            <a:chOff x="319071" y="2102048"/>
            <a:chExt cx="8896367" cy="4227118"/>
          </a:xfrm>
        </p:grpSpPr>
        <p:grpSp>
          <p:nvGrpSpPr>
            <p:cNvPr id="2" name="Group 1"/>
            <p:cNvGrpSpPr/>
            <p:nvPr/>
          </p:nvGrpSpPr>
          <p:grpSpPr>
            <a:xfrm>
              <a:off x="319071" y="2102048"/>
              <a:ext cx="8896367" cy="2071490"/>
              <a:chOff x="319071" y="2102048"/>
              <a:chExt cx="8896367" cy="2071490"/>
            </a:xfrm>
          </p:grpSpPr>
          <p:sp>
            <p:nvSpPr>
              <p:cNvPr id="9220" name="Text Box 10"/>
              <p:cNvSpPr txBox="1">
                <a:spLocks noChangeArrowheads="1"/>
              </p:cNvSpPr>
              <p:nvPr/>
            </p:nvSpPr>
            <p:spPr bwMode="invGray">
              <a:xfrm>
                <a:off x="538163" y="2409825"/>
                <a:ext cx="23955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Whom to target</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Product to offer</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Channel</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Timing</a:t>
                </a:r>
              </a:p>
            </p:txBody>
          </p:sp>
          <p:sp>
            <p:nvSpPr>
              <p:cNvPr id="9221" name="Text Box 4"/>
              <p:cNvSpPr txBox="1">
                <a:spLocks noChangeArrowheads="1"/>
              </p:cNvSpPr>
              <p:nvPr/>
            </p:nvSpPr>
            <p:spPr bwMode="invGray">
              <a:xfrm>
                <a:off x="2933700" y="2460625"/>
                <a:ext cx="1968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Approve/Decline</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Line/Loan/Lease amount</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Price</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Up-sell</a:t>
                </a:r>
              </a:p>
            </p:txBody>
          </p:sp>
          <p:sp>
            <p:nvSpPr>
              <p:cNvPr id="9222" name="Text Box 5"/>
              <p:cNvSpPr txBox="1">
                <a:spLocks noChangeArrowheads="1"/>
              </p:cNvSpPr>
              <p:nvPr/>
            </p:nvSpPr>
            <p:spPr bwMode="invGray">
              <a:xfrm>
                <a:off x="4902200" y="2460625"/>
                <a:ext cx="236537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Line Management</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Re-pricing/Renewal</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Authorizations</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Cross-sell</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Early Collections</a:t>
                </a:r>
              </a:p>
              <a:p>
                <a:pPr eaLnBrk="1" hangingPunct="1">
                  <a:lnSpc>
                    <a:spcPct val="100000"/>
                  </a:lnSpc>
                  <a:spcBef>
                    <a:spcPct val="50000"/>
                  </a:spcBef>
                  <a:spcAft>
                    <a:spcPct val="0"/>
                  </a:spcAft>
                  <a:buClr>
                    <a:schemeClr val="tx2"/>
                  </a:buClr>
                  <a:buFont typeface="Wingdings 3" panose="05040102010807070707" pitchFamily="18" charset="2"/>
                  <a:buChar char="u"/>
                </a:pPr>
                <a:endParaRPr lang="en-US" altLang="en-US" sz="1400" dirty="0">
                  <a:solidFill>
                    <a:srgbClr val="585858"/>
                  </a:solidFill>
                </a:endParaRPr>
              </a:p>
            </p:txBody>
          </p:sp>
          <p:sp>
            <p:nvSpPr>
              <p:cNvPr id="9223" name="Text Box 5"/>
              <p:cNvSpPr txBox="1">
                <a:spLocks noChangeArrowheads="1"/>
              </p:cNvSpPr>
              <p:nvPr/>
            </p:nvSpPr>
            <p:spPr bwMode="invGray">
              <a:xfrm>
                <a:off x="6850063" y="2460625"/>
                <a:ext cx="236537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Collections priority</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Collection action</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DCA placements</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Channel placements</a:t>
                </a:r>
              </a:p>
              <a:p>
                <a:pPr eaLnBrk="1" hangingPunct="1">
                  <a:lnSpc>
                    <a:spcPct val="100000"/>
                  </a:lnSpc>
                  <a:spcBef>
                    <a:spcPct val="50000"/>
                  </a:spcBef>
                  <a:spcAft>
                    <a:spcPct val="0"/>
                  </a:spcAft>
                  <a:buClr>
                    <a:schemeClr val="tx2"/>
                  </a:buClr>
                  <a:buFont typeface="Wingdings 3" panose="05040102010807070707" pitchFamily="18" charset="2"/>
                  <a:buChar char="u"/>
                </a:pPr>
                <a:endParaRPr lang="en-US" altLang="en-US" sz="1400" dirty="0">
                  <a:solidFill>
                    <a:srgbClr val="585858"/>
                  </a:solidFill>
                </a:endParaRPr>
              </a:p>
            </p:txBody>
          </p:sp>
          <p:sp>
            <p:nvSpPr>
              <p:cNvPr id="13" name="Line 6"/>
              <p:cNvSpPr>
                <a:spLocks noChangeShapeType="1"/>
              </p:cNvSpPr>
              <p:nvPr/>
            </p:nvSpPr>
            <p:spPr bwMode="ltGray">
              <a:xfrm>
                <a:off x="800100" y="4148138"/>
                <a:ext cx="8204200" cy="2540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50000"/>
                  </a:spcBef>
                  <a:spcAft>
                    <a:spcPct val="0"/>
                  </a:spcAft>
                  <a:buClr>
                    <a:srgbClr val="B2B2B2"/>
                  </a:buClr>
                  <a:buSzPct val="75000"/>
                  <a:buFont typeface="Wingdings" pitchFamily="2" charset="2"/>
                  <a:defRPr kern="1200">
                    <a:solidFill>
                      <a:schemeClr val="tx1"/>
                    </a:solidFill>
                    <a:latin typeface="Arial" charset="0"/>
                    <a:ea typeface="+mn-ea"/>
                    <a:cs typeface="+mn-cs"/>
                  </a:defRPr>
                </a:lvl1pPr>
                <a:lvl2pPr marL="457200" algn="ctr" rtl="0" eaLnBrk="0" fontAlgn="base" hangingPunct="0">
                  <a:spcBef>
                    <a:spcPct val="50000"/>
                  </a:spcBef>
                  <a:spcAft>
                    <a:spcPct val="0"/>
                  </a:spcAft>
                  <a:buClr>
                    <a:srgbClr val="B2B2B2"/>
                  </a:buClr>
                  <a:buSzPct val="75000"/>
                  <a:buFont typeface="Wingdings" pitchFamily="2" charset="2"/>
                  <a:defRPr kern="1200">
                    <a:solidFill>
                      <a:schemeClr val="tx1"/>
                    </a:solidFill>
                    <a:latin typeface="Arial" charset="0"/>
                    <a:ea typeface="+mn-ea"/>
                    <a:cs typeface="+mn-cs"/>
                  </a:defRPr>
                </a:lvl2pPr>
                <a:lvl3pPr marL="914400" algn="ctr" rtl="0" eaLnBrk="0" fontAlgn="base" hangingPunct="0">
                  <a:spcBef>
                    <a:spcPct val="50000"/>
                  </a:spcBef>
                  <a:spcAft>
                    <a:spcPct val="0"/>
                  </a:spcAft>
                  <a:buClr>
                    <a:srgbClr val="B2B2B2"/>
                  </a:buClr>
                  <a:buSzPct val="75000"/>
                  <a:buFont typeface="Wingdings" pitchFamily="2" charset="2"/>
                  <a:defRPr kern="1200">
                    <a:solidFill>
                      <a:schemeClr val="tx1"/>
                    </a:solidFill>
                    <a:latin typeface="Arial" charset="0"/>
                    <a:ea typeface="+mn-ea"/>
                    <a:cs typeface="+mn-cs"/>
                  </a:defRPr>
                </a:lvl3pPr>
                <a:lvl4pPr marL="1371600" algn="ctr" rtl="0" eaLnBrk="0" fontAlgn="base" hangingPunct="0">
                  <a:spcBef>
                    <a:spcPct val="50000"/>
                  </a:spcBef>
                  <a:spcAft>
                    <a:spcPct val="0"/>
                  </a:spcAft>
                  <a:buClr>
                    <a:srgbClr val="B2B2B2"/>
                  </a:buClr>
                  <a:buSzPct val="75000"/>
                  <a:buFont typeface="Wingdings" pitchFamily="2" charset="2"/>
                  <a:defRPr kern="1200">
                    <a:solidFill>
                      <a:schemeClr val="tx1"/>
                    </a:solidFill>
                    <a:latin typeface="Arial" charset="0"/>
                    <a:ea typeface="+mn-ea"/>
                    <a:cs typeface="+mn-cs"/>
                  </a:defRPr>
                </a:lvl4pPr>
                <a:lvl5pPr marL="1828800" algn="ctr" rtl="0" eaLnBrk="0" fontAlgn="base" hangingPunct="0">
                  <a:spcBef>
                    <a:spcPct val="50000"/>
                  </a:spcBef>
                  <a:spcAft>
                    <a:spcPct val="0"/>
                  </a:spcAft>
                  <a:buClr>
                    <a:srgbClr val="B2B2B2"/>
                  </a:buClr>
                  <a:buSzPct val="75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 name="Text Box 11"/>
              <p:cNvSpPr txBox="1">
                <a:spLocks noChangeArrowheads="1"/>
              </p:cNvSpPr>
              <p:nvPr/>
            </p:nvSpPr>
            <p:spPr bwMode="ltGray">
              <a:xfrm>
                <a:off x="319071" y="2102048"/>
                <a:ext cx="1979630" cy="307777"/>
              </a:xfrm>
              <a:prstGeom prst="rect">
                <a:avLst/>
              </a:prstGeom>
              <a:solidFill>
                <a:srgbClr val="FF0000"/>
              </a:solidFill>
              <a:ln>
                <a:noFill/>
              </a:ln>
              <a:effectLst/>
              <a:scene3d>
                <a:camera prst="orthographicFront"/>
                <a:lightRig rig="threePt" dir="t"/>
              </a:scene3d>
              <a:sp3d>
                <a:bevelT/>
              </a:sp3d>
            </p:spPr>
            <p:txBody>
              <a:bodyPr wrap="square">
                <a:spAutoFit/>
              </a:bodyPr>
              <a:lstStyle/>
              <a:p>
                <a:pPr eaLnBrk="1" hangingPunct="1">
                  <a:defRPr/>
                </a:pPr>
                <a:r>
                  <a:rPr lang="en-US" sz="1400" b="1" dirty="0">
                    <a:solidFill>
                      <a:schemeClr val="bg1"/>
                    </a:solidFill>
                    <a:latin typeface="Arial" charset="0"/>
                    <a:cs typeface="Arial" charset="0"/>
                  </a:rPr>
                  <a:t>Decisions</a:t>
                </a:r>
              </a:p>
            </p:txBody>
          </p:sp>
        </p:grpSp>
        <p:sp>
          <p:nvSpPr>
            <p:cNvPr id="22" name="Text Box 10"/>
            <p:cNvSpPr txBox="1">
              <a:spLocks noChangeArrowheads="1"/>
            </p:cNvSpPr>
            <p:nvPr/>
          </p:nvSpPr>
          <p:spPr bwMode="invGray">
            <a:xfrm>
              <a:off x="631834" y="4590853"/>
              <a:ext cx="23955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Response</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Revenue</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Risk</a:t>
              </a:r>
            </a:p>
            <a:p>
              <a:pPr marL="0" indent="0">
                <a:lnSpc>
                  <a:spcPct val="100000"/>
                </a:lnSpc>
                <a:spcBef>
                  <a:spcPct val="50000"/>
                </a:spcBef>
                <a:spcAft>
                  <a:spcPct val="0"/>
                </a:spcAft>
                <a:buClr>
                  <a:schemeClr val="tx2"/>
                </a:buClr>
                <a:buNone/>
              </a:pPr>
              <a:endParaRPr lang="en-US" altLang="en-US" sz="1400" dirty="0">
                <a:solidFill>
                  <a:srgbClr val="585858"/>
                </a:solidFill>
              </a:endParaRPr>
            </a:p>
          </p:txBody>
        </p:sp>
        <p:sp>
          <p:nvSpPr>
            <p:cNvPr id="23" name="Text Box 4"/>
            <p:cNvSpPr txBox="1">
              <a:spLocks noChangeArrowheads="1"/>
            </p:cNvSpPr>
            <p:nvPr/>
          </p:nvSpPr>
          <p:spPr bwMode="invGray">
            <a:xfrm>
              <a:off x="2933700" y="4641653"/>
              <a:ext cx="1968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Risk</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Revenue</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Capacity</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Pre-payment</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Fraud</a:t>
              </a:r>
            </a:p>
          </p:txBody>
        </p:sp>
        <p:sp>
          <p:nvSpPr>
            <p:cNvPr id="24" name="Text Box 5"/>
            <p:cNvSpPr txBox="1">
              <a:spLocks noChangeArrowheads="1"/>
            </p:cNvSpPr>
            <p:nvPr/>
          </p:nvSpPr>
          <p:spPr bwMode="invGray">
            <a:xfrm>
              <a:off x="4902199" y="4622406"/>
              <a:ext cx="236537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Risk</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Revenue</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Attrition</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Capacity</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Fraud</a:t>
              </a:r>
            </a:p>
            <a:p>
              <a:pPr eaLnBrk="1" hangingPunct="1">
                <a:lnSpc>
                  <a:spcPct val="100000"/>
                </a:lnSpc>
                <a:spcBef>
                  <a:spcPct val="50000"/>
                </a:spcBef>
                <a:spcAft>
                  <a:spcPct val="0"/>
                </a:spcAft>
                <a:buClr>
                  <a:schemeClr val="tx2"/>
                </a:buClr>
                <a:buFont typeface="Wingdings 3" panose="05040102010807070707" pitchFamily="18" charset="2"/>
                <a:buChar char="u"/>
              </a:pPr>
              <a:endParaRPr lang="en-US" altLang="en-US" sz="1400" dirty="0">
                <a:solidFill>
                  <a:srgbClr val="585858"/>
                </a:solidFill>
              </a:endParaRPr>
            </a:p>
          </p:txBody>
        </p:sp>
        <p:sp>
          <p:nvSpPr>
            <p:cNvPr id="25" name="Text Box 5"/>
            <p:cNvSpPr txBox="1">
              <a:spLocks noChangeArrowheads="1"/>
            </p:cNvSpPr>
            <p:nvPr/>
          </p:nvSpPr>
          <p:spPr bwMode="invGray">
            <a:xfrm>
              <a:off x="6850063" y="4641653"/>
              <a:ext cx="236537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9" tIns="41029" rIns="0" bIns="41029"/>
            <a:lstStyle>
              <a:lvl1pPr marL="206375" indent="-206375" defTabSz="820738">
                <a:lnSpc>
                  <a:spcPct val="90000"/>
                </a:lnSpc>
                <a:spcBef>
                  <a:spcPct val="20000"/>
                </a:spcBef>
                <a:spcAft>
                  <a:spcPct val="50000"/>
                </a:spcAft>
                <a:buChar char="•"/>
                <a:defRPr sz="2000" b="1">
                  <a:solidFill>
                    <a:srgbClr val="808080"/>
                  </a:solidFill>
                  <a:latin typeface="Arial" panose="020B0604020202020204" pitchFamily="34" charset="0"/>
                </a:defRPr>
              </a:lvl1pPr>
              <a:lvl2pPr marL="742950" indent="-285750" defTabSz="820738">
                <a:lnSpc>
                  <a:spcPct val="90000"/>
                </a:lnSpc>
                <a:spcBef>
                  <a:spcPct val="20000"/>
                </a:spcBef>
                <a:spcAft>
                  <a:spcPct val="25000"/>
                </a:spcAft>
                <a:buSzPct val="50000"/>
                <a:buFont typeface="Monotype Sorts" pitchFamily="2" charset="2"/>
                <a:buChar char="n"/>
                <a:defRPr sz="2000">
                  <a:solidFill>
                    <a:srgbClr val="808080"/>
                  </a:solidFill>
                  <a:latin typeface="Arial" panose="020B0604020202020204" pitchFamily="34" charset="0"/>
                </a:defRPr>
              </a:lvl2pPr>
              <a:lvl3pPr marL="1143000" indent="-228600" defTabSz="820738">
                <a:lnSpc>
                  <a:spcPct val="90000"/>
                </a:lnSpc>
                <a:spcBef>
                  <a:spcPct val="20000"/>
                </a:spcBef>
                <a:spcAft>
                  <a:spcPct val="25000"/>
                </a:spcAft>
                <a:buSzPct val="50000"/>
                <a:buFont typeface="Wingdings" panose="05000000000000000000" pitchFamily="2" charset="2"/>
                <a:buChar char="u"/>
                <a:defRPr sz="2000">
                  <a:solidFill>
                    <a:srgbClr val="808080"/>
                  </a:solidFill>
                  <a:latin typeface="Arial" panose="020B0604020202020204" pitchFamily="34" charset="0"/>
                </a:defRPr>
              </a:lvl3pPr>
              <a:lvl4pPr marL="1600200" indent="-228600" defTabSz="820738">
                <a:lnSpc>
                  <a:spcPct val="90000"/>
                </a:lnSpc>
                <a:spcBef>
                  <a:spcPct val="20000"/>
                </a:spcBef>
                <a:spcAft>
                  <a:spcPct val="25000"/>
                </a:spcAft>
                <a:buSzPct val="70000"/>
                <a:buFont typeface="Wingdings 3" panose="05040102010807070707" pitchFamily="18" charset="2"/>
                <a:buChar char="}"/>
                <a:defRPr sz="2000">
                  <a:solidFill>
                    <a:srgbClr val="808080"/>
                  </a:solidFill>
                  <a:latin typeface="Arial" panose="020B0604020202020204" pitchFamily="34" charset="0"/>
                </a:defRPr>
              </a:lvl4pPr>
              <a:lvl5pPr marL="2057400" indent="-228600" defTabSz="820738">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5pPr>
              <a:lvl6pPr marL="25146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6pPr>
              <a:lvl7pPr marL="29718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7pPr>
              <a:lvl8pPr marL="34290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8pPr>
              <a:lvl9pPr marL="3886200" indent="-228600" defTabSz="820738" eaLnBrk="0" fontAlgn="base" hangingPunct="0">
                <a:lnSpc>
                  <a:spcPct val="90000"/>
                </a:lnSpc>
                <a:spcBef>
                  <a:spcPct val="20000"/>
                </a:spcBef>
                <a:spcAft>
                  <a:spcPct val="25000"/>
                </a:spcAft>
                <a:buSzPct val="50000"/>
                <a:buFont typeface="Monotype Sorts" pitchFamily="2" charset="2"/>
                <a:buChar char="l"/>
                <a:defRPr sz="2000">
                  <a:solidFill>
                    <a:srgbClr val="808080"/>
                  </a:solidFill>
                  <a:latin typeface="Arial" panose="020B0604020202020204" pitchFamily="34" charset="0"/>
                </a:defRPr>
              </a:lvl9pPr>
            </a:lstStyle>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Amount collectible</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Charge-off</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Bankruptcy</a:t>
              </a:r>
            </a:p>
            <a:p>
              <a:pPr eaLnBrk="1" hangingPunct="1">
                <a:lnSpc>
                  <a:spcPct val="100000"/>
                </a:lnSpc>
                <a:spcBef>
                  <a:spcPct val="50000"/>
                </a:spcBef>
                <a:spcAft>
                  <a:spcPct val="0"/>
                </a:spcAft>
                <a:buClr>
                  <a:schemeClr val="tx2"/>
                </a:buClr>
                <a:buFont typeface="Wingdings 3" panose="05040102010807070707" pitchFamily="18" charset="2"/>
                <a:buChar char="u"/>
              </a:pPr>
              <a:r>
                <a:rPr lang="en-US" altLang="en-US" sz="1400" dirty="0">
                  <a:solidFill>
                    <a:srgbClr val="585858"/>
                  </a:solidFill>
                </a:rPr>
                <a:t>Roll</a:t>
              </a:r>
            </a:p>
            <a:p>
              <a:pPr eaLnBrk="1" hangingPunct="1">
                <a:lnSpc>
                  <a:spcPct val="100000"/>
                </a:lnSpc>
                <a:spcBef>
                  <a:spcPct val="50000"/>
                </a:spcBef>
                <a:spcAft>
                  <a:spcPct val="0"/>
                </a:spcAft>
                <a:buClr>
                  <a:schemeClr val="tx2"/>
                </a:buClr>
                <a:buFont typeface="Wingdings 3" panose="05040102010807070707" pitchFamily="18" charset="2"/>
                <a:buChar char="u"/>
              </a:pPr>
              <a:endParaRPr lang="en-US" altLang="en-US" sz="1400" dirty="0">
                <a:solidFill>
                  <a:srgbClr val="585858"/>
                </a:solidFill>
              </a:endParaRPr>
            </a:p>
          </p:txBody>
        </p:sp>
        <p:sp>
          <p:nvSpPr>
            <p:cNvPr id="28" name="Text Box 11"/>
            <p:cNvSpPr txBox="1">
              <a:spLocks noChangeArrowheads="1"/>
            </p:cNvSpPr>
            <p:nvPr/>
          </p:nvSpPr>
          <p:spPr bwMode="ltGray">
            <a:xfrm>
              <a:off x="412742" y="4283076"/>
              <a:ext cx="1885960" cy="307777"/>
            </a:xfrm>
            <a:prstGeom prst="rect">
              <a:avLst/>
            </a:prstGeom>
            <a:solidFill>
              <a:srgbClr val="FF0000"/>
            </a:solidFill>
            <a:ln>
              <a:noFill/>
            </a:ln>
            <a:effectLst/>
            <a:scene3d>
              <a:camera prst="orthographicFront"/>
              <a:lightRig rig="threePt" dir="t"/>
            </a:scene3d>
            <a:sp3d>
              <a:bevelT/>
            </a:sp3d>
          </p:spPr>
          <p:txBody>
            <a:bodyPr wrap="square">
              <a:spAutoFit/>
            </a:bodyPr>
            <a:lstStyle/>
            <a:p>
              <a:pPr eaLnBrk="1" hangingPunct="1">
                <a:defRPr/>
              </a:pPr>
              <a:r>
                <a:rPr lang="en-US" sz="1400" b="1" dirty="0">
                  <a:solidFill>
                    <a:schemeClr val="bg1"/>
                  </a:solidFill>
                  <a:latin typeface="Arial" charset="0"/>
                  <a:cs typeface="Arial" charset="0"/>
                </a:rPr>
                <a:t>Predictions</a:t>
              </a:r>
            </a:p>
          </p:txBody>
        </p:sp>
      </p:grpSp>
      <p:pic>
        <p:nvPicPr>
          <p:cNvPr id="4" name="Picture 3">
            <a:extLst>
              <a:ext uri="{FF2B5EF4-FFF2-40B4-BE49-F238E27FC236}">
                <a16:creationId xmlns:a16="http://schemas.microsoft.com/office/drawing/2014/main" id="{9EA11EB1-9A0C-3496-91FF-A23C27EB019C}"/>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5" name="TextBox 4">
            <a:extLst>
              <a:ext uri="{FF2B5EF4-FFF2-40B4-BE49-F238E27FC236}">
                <a16:creationId xmlns:a16="http://schemas.microsoft.com/office/drawing/2014/main" id="{80865163-CD40-E10B-92FF-7E9E0698DF21}"/>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1104207143"/>
      </p:ext>
    </p:extLst>
  </p:cSld>
  <p:clrMapOvr>
    <a:masterClrMapping/>
  </p:clrMapOvr>
  <p:transition spd="slow" advClick="0" advTm="6000"/>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03B69-2198-8DF0-321A-F1645B16B827}"/>
              </a:ext>
            </a:extLst>
          </p:cNvPr>
          <p:cNvSpPr>
            <a:spLocks noGrp="1"/>
          </p:cNvSpPr>
          <p:nvPr>
            <p:ph type="title"/>
          </p:nvPr>
        </p:nvSpPr>
        <p:spPr>
          <a:xfrm>
            <a:off x="686834" y="1153572"/>
            <a:ext cx="3200400" cy="4461163"/>
          </a:xfrm>
        </p:spPr>
        <p:txBody>
          <a:bodyPr>
            <a:normAutofit/>
          </a:bodyPr>
          <a:lstStyle/>
          <a:p>
            <a:r>
              <a:rPr lang="en-GB">
                <a:solidFill>
                  <a:srgbClr val="FFFFFF"/>
                </a:solidFill>
              </a:rPr>
              <a:t>Exercise – Grouping / Classing / Binning</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3EB9247-ED50-EC6B-6B40-CDC041E688CA}"/>
              </a:ext>
            </a:extLst>
          </p:cNvPr>
          <p:cNvSpPr>
            <a:spLocks noGrp="1"/>
          </p:cNvSpPr>
          <p:nvPr>
            <p:ph idx="1"/>
          </p:nvPr>
        </p:nvSpPr>
        <p:spPr>
          <a:xfrm>
            <a:off x="4447308" y="591344"/>
            <a:ext cx="6906491" cy="5585619"/>
          </a:xfrm>
        </p:spPr>
        <p:txBody>
          <a:bodyPr anchor="ctr">
            <a:normAutofit/>
          </a:bodyPr>
          <a:lstStyle/>
          <a:p>
            <a:r>
              <a:rPr lang="en-GB" dirty="0">
                <a:solidFill>
                  <a:schemeClr val="tx1"/>
                </a:solidFill>
              </a:rPr>
              <a:t>Scorecard Building Starts now</a:t>
            </a:r>
          </a:p>
          <a:p>
            <a:r>
              <a:rPr lang="en-GB" dirty="0">
                <a:solidFill>
                  <a:schemeClr val="tx1"/>
                </a:solidFill>
              </a:rPr>
              <a:t>Auto-grouping</a:t>
            </a:r>
          </a:p>
          <a:p>
            <a:r>
              <a:rPr lang="en-GB" dirty="0">
                <a:solidFill>
                  <a:schemeClr val="tx1"/>
                </a:solidFill>
              </a:rPr>
              <a:t>Grouping</a:t>
            </a:r>
          </a:p>
        </p:txBody>
      </p:sp>
      <p:pic>
        <p:nvPicPr>
          <p:cNvPr id="4" name="Picture 3" descr="A close-up of a computer code&#10;&#10;Description automatically generated">
            <a:extLst>
              <a:ext uri="{FF2B5EF4-FFF2-40B4-BE49-F238E27FC236}">
                <a16:creationId xmlns:a16="http://schemas.microsoft.com/office/drawing/2014/main" id="{96205467-C8F2-5021-C9A7-B3E575698919}"/>
              </a:ext>
            </a:extLst>
          </p:cNvPr>
          <p:cNvPicPr/>
          <p:nvPr/>
        </p:nvPicPr>
        <p:blipFill>
          <a:blip r:embed="rId2"/>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15211629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2B09-A477-0D2E-E53E-388E896112CD}"/>
              </a:ext>
            </a:extLst>
          </p:cNvPr>
          <p:cNvSpPr>
            <a:spLocks noGrp="1"/>
          </p:cNvSpPr>
          <p:nvPr>
            <p:ph type="title"/>
          </p:nvPr>
        </p:nvSpPr>
        <p:spPr/>
        <p:txBody>
          <a:bodyPr/>
          <a:lstStyle/>
          <a:p>
            <a:r>
              <a:rPr lang="en-GB" dirty="0">
                <a:solidFill>
                  <a:schemeClr val="tx1"/>
                </a:solidFill>
              </a:rPr>
              <a:t>Model Development</a:t>
            </a:r>
          </a:p>
        </p:txBody>
      </p:sp>
      <p:grpSp>
        <p:nvGrpSpPr>
          <p:cNvPr id="12" name="Group 11">
            <a:extLst>
              <a:ext uri="{FF2B5EF4-FFF2-40B4-BE49-F238E27FC236}">
                <a16:creationId xmlns:a16="http://schemas.microsoft.com/office/drawing/2014/main" id="{856F98E0-64F9-0776-9AF2-61012A346FBA}"/>
              </a:ext>
            </a:extLst>
          </p:cNvPr>
          <p:cNvGrpSpPr/>
          <p:nvPr/>
        </p:nvGrpSpPr>
        <p:grpSpPr>
          <a:xfrm>
            <a:off x="744894" y="1978087"/>
            <a:ext cx="10515600" cy="3506462"/>
            <a:chOff x="838200" y="2677883"/>
            <a:chExt cx="10515600" cy="3506462"/>
          </a:xfrm>
        </p:grpSpPr>
        <p:sp>
          <p:nvSpPr>
            <p:cNvPr id="4" name="Oval 3">
              <a:extLst>
                <a:ext uri="{FF2B5EF4-FFF2-40B4-BE49-F238E27FC236}">
                  <a16:creationId xmlns:a16="http://schemas.microsoft.com/office/drawing/2014/main" id="{25ABE57D-1EA9-320B-5C82-FDFB0EF12ECB}"/>
                </a:ext>
              </a:extLst>
            </p:cNvPr>
            <p:cNvSpPr/>
            <p:nvPr/>
          </p:nvSpPr>
          <p:spPr>
            <a:xfrm>
              <a:off x="838200" y="2677884"/>
              <a:ext cx="2444621" cy="25192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Model Development</a:t>
              </a:r>
            </a:p>
            <a:p>
              <a:pPr algn="ctr"/>
              <a:r>
                <a:rPr lang="en-GB" dirty="0"/>
                <a:t>(Linear, Logistic Regression, other model types)</a:t>
              </a:r>
            </a:p>
          </p:txBody>
        </p:sp>
        <p:sp>
          <p:nvSpPr>
            <p:cNvPr id="5" name="Oval 4">
              <a:extLst>
                <a:ext uri="{FF2B5EF4-FFF2-40B4-BE49-F238E27FC236}">
                  <a16:creationId xmlns:a16="http://schemas.microsoft.com/office/drawing/2014/main" id="{AA504205-B7DA-1C04-9731-0EA8E1430D45}"/>
                </a:ext>
              </a:extLst>
            </p:cNvPr>
            <p:cNvSpPr/>
            <p:nvPr/>
          </p:nvSpPr>
          <p:spPr>
            <a:xfrm>
              <a:off x="4873689" y="2677883"/>
              <a:ext cx="2444621" cy="25192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Model Diagnostics</a:t>
              </a:r>
            </a:p>
            <a:p>
              <a:pPr algn="ctr"/>
              <a:r>
                <a:rPr lang="en-GB" dirty="0"/>
                <a:t>(Gini, KS, Correlation)</a:t>
              </a:r>
            </a:p>
          </p:txBody>
        </p:sp>
        <p:sp>
          <p:nvSpPr>
            <p:cNvPr id="6" name="Oval 5">
              <a:extLst>
                <a:ext uri="{FF2B5EF4-FFF2-40B4-BE49-F238E27FC236}">
                  <a16:creationId xmlns:a16="http://schemas.microsoft.com/office/drawing/2014/main" id="{F08B1C21-252C-7F51-9117-7CEE6A6FA6E5}"/>
                </a:ext>
              </a:extLst>
            </p:cNvPr>
            <p:cNvSpPr/>
            <p:nvPr/>
          </p:nvSpPr>
          <p:spPr>
            <a:xfrm>
              <a:off x="8909179" y="2677883"/>
              <a:ext cx="2444621" cy="25192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Validation</a:t>
              </a:r>
            </a:p>
            <a:p>
              <a:pPr algn="ctr"/>
              <a:r>
                <a:rPr lang="en-GB" dirty="0"/>
                <a:t>(Hold-out, Bootstrapping, Out of Time)</a:t>
              </a:r>
            </a:p>
          </p:txBody>
        </p:sp>
        <p:sp>
          <p:nvSpPr>
            <p:cNvPr id="7" name="Arrow: Right 6">
              <a:extLst>
                <a:ext uri="{FF2B5EF4-FFF2-40B4-BE49-F238E27FC236}">
                  <a16:creationId xmlns:a16="http://schemas.microsoft.com/office/drawing/2014/main" id="{E5E5EDAC-ABD5-0187-36F4-00CC3CC2D71A}"/>
                </a:ext>
              </a:extLst>
            </p:cNvPr>
            <p:cNvSpPr/>
            <p:nvPr/>
          </p:nvSpPr>
          <p:spPr>
            <a:xfrm>
              <a:off x="3589051" y="369520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BF009113-B35D-9812-19E9-7053F22BCB71}"/>
                </a:ext>
              </a:extLst>
            </p:cNvPr>
            <p:cNvSpPr/>
            <p:nvPr/>
          </p:nvSpPr>
          <p:spPr>
            <a:xfrm>
              <a:off x="7624540" y="369520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Curved Left 8">
              <a:extLst>
                <a:ext uri="{FF2B5EF4-FFF2-40B4-BE49-F238E27FC236}">
                  <a16:creationId xmlns:a16="http://schemas.microsoft.com/office/drawing/2014/main" id="{7EC4BBF3-6253-C3C8-42EF-0D14F230102D}"/>
                </a:ext>
              </a:extLst>
            </p:cNvPr>
            <p:cNvSpPr/>
            <p:nvPr/>
          </p:nvSpPr>
          <p:spPr>
            <a:xfrm rot="5400000">
              <a:off x="7896667" y="3652156"/>
              <a:ext cx="731520" cy="4332857"/>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Curved Left 10">
              <a:extLst>
                <a:ext uri="{FF2B5EF4-FFF2-40B4-BE49-F238E27FC236}">
                  <a16:creationId xmlns:a16="http://schemas.microsoft.com/office/drawing/2014/main" id="{F0405445-0BC0-9F24-8671-F4EC2357F654}"/>
                </a:ext>
              </a:extLst>
            </p:cNvPr>
            <p:cNvSpPr/>
            <p:nvPr/>
          </p:nvSpPr>
          <p:spPr>
            <a:xfrm rot="5400000">
              <a:off x="3563809" y="3652155"/>
              <a:ext cx="731520" cy="4332857"/>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41416E16-80EA-73DB-7F65-7D6BC602EE92}"/>
              </a:ext>
            </a:extLst>
          </p:cNvPr>
          <p:cNvPicPr/>
          <p:nvPr/>
        </p:nvPicPr>
        <p:blipFill>
          <a:blip r:embed="rId2"/>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29076159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61DE-8F09-F8D7-345C-A94302E86476}"/>
              </a:ext>
            </a:extLst>
          </p:cNvPr>
          <p:cNvSpPr>
            <a:spLocks noGrp="1"/>
          </p:cNvSpPr>
          <p:nvPr>
            <p:ph type="title"/>
          </p:nvPr>
        </p:nvSpPr>
        <p:spPr/>
        <p:txBody>
          <a:bodyPr/>
          <a:lstStyle/>
          <a:p>
            <a:r>
              <a:rPr lang="en-PH" altLang="en-US" sz="3600" b="1" dirty="0">
                <a:solidFill>
                  <a:schemeClr val="accent1"/>
                </a:solidFill>
              </a:rPr>
              <a:t>Comparing Linear Vs Logistic Regression</a:t>
            </a:r>
            <a:endParaRPr lang="en-GB" dirty="0"/>
          </a:p>
        </p:txBody>
      </p:sp>
      <p:sp>
        <p:nvSpPr>
          <p:cNvPr id="5" name="Content Placeholder 4">
            <a:extLst>
              <a:ext uri="{FF2B5EF4-FFF2-40B4-BE49-F238E27FC236}">
                <a16:creationId xmlns:a16="http://schemas.microsoft.com/office/drawing/2014/main" id="{23E7C1D4-3160-DA7E-5FC9-4D3D55E3FC25}"/>
              </a:ext>
            </a:extLst>
          </p:cNvPr>
          <p:cNvSpPr>
            <a:spLocks noGrp="1"/>
          </p:cNvSpPr>
          <p:nvPr>
            <p:ph sz="half" idx="2"/>
          </p:nvPr>
        </p:nvSpPr>
        <p:spPr>
          <a:xfrm>
            <a:off x="836612" y="2075867"/>
            <a:ext cx="5157787" cy="3684588"/>
          </a:xfrm>
          <a:ln>
            <a:solidFill>
              <a:schemeClr val="accent1"/>
            </a:solidFill>
          </a:ln>
        </p:spPr>
        <p:txBody>
          <a:bodyPr>
            <a:normAutofit fontScale="77500" lnSpcReduction="20000"/>
          </a:bodyPr>
          <a:lstStyle/>
          <a:p>
            <a:pPr marL="0" indent="0">
              <a:buNone/>
            </a:pPr>
            <a:r>
              <a:rPr lang="en-GB" b="1" u="sng" dirty="0"/>
              <a:t>Advantages</a:t>
            </a:r>
          </a:p>
          <a:p>
            <a:r>
              <a:rPr lang="en-GB" dirty="0"/>
              <a:t>Interpretability</a:t>
            </a:r>
          </a:p>
          <a:p>
            <a:r>
              <a:rPr lang="en-GB" dirty="0"/>
              <a:t>Widely Applicable</a:t>
            </a:r>
          </a:p>
          <a:p>
            <a:r>
              <a:rPr lang="en-GB" dirty="0"/>
              <a:t>Simplicity</a:t>
            </a:r>
          </a:p>
          <a:p>
            <a:r>
              <a:rPr lang="en-GB" dirty="0"/>
              <a:t>Can be used with continuous outcomes</a:t>
            </a:r>
          </a:p>
          <a:p>
            <a:pPr marL="0" indent="0">
              <a:buNone/>
            </a:pPr>
            <a:r>
              <a:rPr lang="en-GB" b="1" u="sng" dirty="0"/>
              <a:t>Disadvantages</a:t>
            </a:r>
          </a:p>
          <a:p>
            <a:r>
              <a:rPr lang="en-GB" dirty="0"/>
              <a:t>Assumes linearity</a:t>
            </a:r>
          </a:p>
          <a:p>
            <a:r>
              <a:rPr lang="en-GB" dirty="0"/>
              <a:t>Sensitive to Outliers</a:t>
            </a:r>
          </a:p>
          <a:p>
            <a:r>
              <a:rPr lang="en-GB" dirty="0"/>
              <a:t>Limited in that it is not well suited to binary outcomes</a:t>
            </a:r>
          </a:p>
        </p:txBody>
      </p:sp>
      <p:sp>
        <p:nvSpPr>
          <p:cNvPr id="7" name="Content Placeholder 6">
            <a:extLst>
              <a:ext uri="{FF2B5EF4-FFF2-40B4-BE49-F238E27FC236}">
                <a16:creationId xmlns:a16="http://schemas.microsoft.com/office/drawing/2014/main" id="{7680BF15-43AC-9043-0D01-8D70C928673F}"/>
              </a:ext>
            </a:extLst>
          </p:cNvPr>
          <p:cNvSpPr>
            <a:spLocks noGrp="1"/>
          </p:cNvSpPr>
          <p:nvPr>
            <p:ph sz="quarter" idx="4"/>
          </p:nvPr>
        </p:nvSpPr>
        <p:spPr>
          <a:xfrm>
            <a:off x="6536094" y="2075867"/>
            <a:ext cx="5183188" cy="3684588"/>
          </a:xfrm>
          <a:ln>
            <a:solidFill>
              <a:schemeClr val="accent1"/>
            </a:solidFill>
          </a:ln>
        </p:spPr>
        <p:txBody>
          <a:bodyPr>
            <a:normAutofit fontScale="77500" lnSpcReduction="20000"/>
          </a:bodyPr>
          <a:lstStyle/>
          <a:p>
            <a:pPr marL="0" indent="0">
              <a:buNone/>
            </a:pPr>
            <a:r>
              <a:rPr lang="en-GB" b="1" u="sng" dirty="0"/>
              <a:t>Advantages</a:t>
            </a:r>
          </a:p>
          <a:p>
            <a:r>
              <a:rPr lang="en-GB" dirty="0"/>
              <a:t>Requires Binary Outcomes</a:t>
            </a:r>
          </a:p>
          <a:p>
            <a:r>
              <a:rPr lang="en-GB" dirty="0"/>
              <a:t>Produces probability based estimates</a:t>
            </a:r>
          </a:p>
          <a:p>
            <a:r>
              <a:rPr lang="en-GB" dirty="0"/>
              <a:t>Less sensitive to outliers</a:t>
            </a:r>
          </a:p>
          <a:p>
            <a:pPr marL="0" indent="0">
              <a:buNone/>
            </a:pPr>
            <a:r>
              <a:rPr lang="en-GB" b="1" u="sng" dirty="0"/>
              <a:t>Disadvantages</a:t>
            </a:r>
          </a:p>
          <a:p>
            <a:r>
              <a:rPr lang="en-GB" dirty="0"/>
              <a:t>Complex Interpretation</a:t>
            </a:r>
          </a:p>
          <a:p>
            <a:r>
              <a:rPr lang="en-GB" dirty="0"/>
              <a:t>Limited to linear division boundaries</a:t>
            </a:r>
          </a:p>
          <a:p>
            <a:pPr marL="0" indent="0">
              <a:buNone/>
            </a:pPr>
            <a:endParaRPr lang="en-GB" dirty="0"/>
          </a:p>
        </p:txBody>
      </p:sp>
      <p:sp>
        <p:nvSpPr>
          <p:cNvPr id="8" name="TextBox 7">
            <a:extLst>
              <a:ext uri="{FF2B5EF4-FFF2-40B4-BE49-F238E27FC236}">
                <a16:creationId xmlns:a16="http://schemas.microsoft.com/office/drawing/2014/main" id="{DB721AFE-BDD0-F4B2-C1AF-63FA4E538BC8}"/>
              </a:ext>
            </a:extLst>
          </p:cNvPr>
          <p:cNvSpPr txBox="1"/>
          <p:nvPr/>
        </p:nvSpPr>
        <p:spPr>
          <a:xfrm>
            <a:off x="746450" y="1690688"/>
            <a:ext cx="1830309" cy="369332"/>
          </a:xfrm>
          <a:prstGeom prst="rect">
            <a:avLst/>
          </a:prstGeom>
          <a:noFill/>
        </p:spPr>
        <p:txBody>
          <a:bodyPr wrap="none" rtlCol="0">
            <a:spAutoFit/>
          </a:bodyPr>
          <a:lstStyle/>
          <a:p>
            <a:r>
              <a:rPr lang="en-GB" dirty="0"/>
              <a:t>Linear Regression</a:t>
            </a:r>
          </a:p>
        </p:txBody>
      </p:sp>
      <p:sp>
        <p:nvSpPr>
          <p:cNvPr id="9" name="TextBox 8">
            <a:extLst>
              <a:ext uri="{FF2B5EF4-FFF2-40B4-BE49-F238E27FC236}">
                <a16:creationId xmlns:a16="http://schemas.microsoft.com/office/drawing/2014/main" id="{C86D5384-AF4E-31B1-3476-7854CE94BB67}"/>
              </a:ext>
            </a:extLst>
          </p:cNvPr>
          <p:cNvSpPr txBox="1"/>
          <p:nvPr/>
        </p:nvSpPr>
        <p:spPr>
          <a:xfrm>
            <a:off x="6618515" y="1690688"/>
            <a:ext cx="1947969" cy="369332"/>
          </a:xfrm>
          <a:prstGeom prst="rect">
            <a:avLst/>
          </a:prstGeom>
          <a:noFill/>
        </p:spPr>
        <p:txBody>
          <a:bodyPr wrap="none" rtlCol="0">
            <a:spAutoFit/>
          </a:bodyPr>
          <a:lstStyle/>
          <a:p>
            <a:r>
              <a:rPr lang="en-GB" dirty="0"/>
              <a:t>Logistic Regression</a:t>
            </a:r>
          </a:p>
        </p:txBody>
      </p:sp>
      <p:pic>
        <p:nvPicPr>
          <p:cNvPr id="10" name="Picture 9">
            <a:extLst>
              <a:ext uri="{FF2B5EF4-FFF2-40B4-BE49-F238E27FC236}">
                <a16:creationId xmlns:a16="http://schemas.microsoft.com/office/drawing/2014/main" id="{DD1D82A2-12B3-EDA8-9AE4-35575F8ED72E}"/>
              </a:ext>
            </a:extLst>
          </p:cNvPr>
          <p:cNvPicPr/>
          <p:nvPr/>
        </p:nvPicPr>
        <p:blipFill>
          <a:blip r:embed="rId2"/>
          <a:srcRect/>
          <a:stretch>
            <a:fillRect/>
          </a:stretch>
        </p:blipFill>
        <p:spPr>
          <a:xfrm>
            <a:off x="11073526" y="6020554"/>
            <a:ext cx="1118474" cy="837446"/>
          </a:xfrm>
          <a:prstGeom prst="rect">
            <a:avLst/>
          </a:prstGeom>
          <a:noFill/>
          <a:ln>
            <a:noFill/>
            <a:prstDash/>
          </a:ln>
        </p:spPr>
      </p:pic>
    </p:spTree>
    <p:extLst>
      <p:ext uri="{BB962C8B-B14F-4D97-AF65-F5344CB8AC3E}">
        <p14:creationId xmlns:p14="http://schemas.microsoft.com/office/powerpoint/2010/main" val="1726601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87085" y="318761"/>
            <a:ext cx="10081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PH" altLang="en-US" sz="3600" b="1" dirty="0">
                <a:solidFill>
                  <a:schemeClr val="accent1"/>
                </a:solidFill>
              </a:rPr>
              <a:t>Linear Regression Vs Logistic Regression (Equations)</a:t>
            </a:r>
          </a:p>
        </p:txBody>
      </p:sp>
      <p:sp>
        <p:nvSpPr>
          <p:cNvPr id="36" name="Rectangle 2"/>
          <p:cNvSpPr>
            <a:spLocks noChangeArrowheads="1"/>
          </p:cNvSpPr>
          <p:nvPr/>
        </p:nvSpPr>
        <p:spPr bwMode="auto">
          <a:xfrm>
            <a:off x="1370538" y="6161590"/>
            <a:ext cx="8651875" cy="762000"/>
          </a:xfrm>
          <a:prstGeom prst="rect">
            <a:avLst/>
          </a:prstGeom>
          <a:solidFill>
            <a:schemeClr val="bg1"/>
          </a:solidFill>
          <a:ln w="28575">
            <a:noFill/>
            <a:miter lim="800000"/>
            <a:headEnd/>
            <a:tailEnd/>
          </a:ln>
          <a:effectLst/>
        </p:spPr>
        <p:txBody>
          <a:bodyPr wrap="none" anchor="ctr"/>
          <a:lstStyle/>
          <a:p>
            <a:endParaRPr lang="en-US"/>
          </a:p>
        </p:txBody>
      </p:sp>
      <p:grpSp>
        <p:nvGrpSpPr>
          <p:cNvPr id="2" name="Group 1">
            <a:extLst>
              <a:ext uri="{FF2B5EF4-FFF2-40B4-BE49-F238E27FC236}">
                <a16:creationId xmlns:a16="http://schemas.microsoft.com/office/drawing/2014/main" id="{2B5AA562-038A-ECBC-62FE-6153FBC45116}"/>
              </a:ext>
            </a:extLst>
          </p:cNvPr>
          <p:cNvGrpSpPr/>
          <p:nvPr/>
        </p:nvGrpSpPr>
        <p:grpSpPr>
          <a:xfrm>
            <a:off x="283857" y="1351095"/>
            <a:ext cx="5110773" cy="5348285"/>
            <a:chOff x="1616598" y="1422905"/>
            <a:chExt cx="5110773" cy="5348285"/>
          </a:xfrm>
        </p:grpSpPr>
        <p:graphicFrame>
          <p:nvGraphicFramePr>
            <p:cNvPr id="40" name="Object 4"/>
            <p:cNvGraphicFramePr>
              <a:graphicFrameLocks noChangeAspect="1"/>
            </p:cNvGraphicFramePr>
            <p:nvPr/>
          </p:nvGraphicFramePr>
          <p:xfrm>
            <a:off x="2076973" y="1764215"/>
            <a:ext cx="2249488" cy="736600"/>
          </p:xfrm>
          <a:graphic>
            <a:graphicData uri="http://schemas.openxmlformats.org/presentationml/2006/ole">
              <mc:AlternateContent xmlns:mc="http://schemas.openxmlformats.org/markup-compatibility/2006">
                <mc:Choice xmlns:v="urn:schemas-microsoft-com:vml" Requires="v">
                  <p:oleObj name="Equation" r:id="rId3" imgW="1066680" imgH="368280" progId="Equation.3">
                    <p:embed/>
                  </p:oleObj>
                </mc:Choice>
                <mc:Fallback>
                  <p:oleObj name="Equation" r:id="rId3" imgW="1066680" imgH="368280" progId="Equation.3">
                    <p:embed/>
                    <p:pic>
                      <p:nvPicPr>
                        <p:cNvPr id="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973" y="1764215"/>
                          <a:ext cx="2249488" cy="736600"/>
                        </a:xfrm>
                        <a:prstGeom prst="rect">
                          <a:avLst/>
                        </a:prstGeom>
                        <a:noFill/>
                      </p:spPr>
                    </p:pic>
                  </p:oleObj>
                </mc:Fallback>
              </mc:AlternateContent>
            </a:graphicData>
          </a:graphic>
        </p:graphicFrame>
        <p:sp>
          <p:nvSpPr>
            <p:cNvPr id="41" name="Rectangle 5"/>
            <p:cNvSpPr>
              <a:spLocks noChangeArrowheads="1"/>
            </p:cNvSpPr>
            <p:nvPr/>
          </p:nvSpPr>
          <p:spPr bwMode="auto">
            <a:xfrm>
              <a:off x="1627711" y="1422905"/>
              <a:ext cx="3815146" cy="547687"/>
            </a:xfrm>
            <a:prstGeom prst="rect">
              <a:avLst/>
            </a:prstGeom>
            <a:noFill/>
            <a:ln w="9525">
              <a:noFill/>
              <a:miter lim="800000"/>
              <a:headEnd/>
              <a:tailEnd/>
            </a:ln>
            <a:effectLst/>
          </p:spPr>
          <p:txBody>
            <a:bodyPr/>
            <a:lstStyle/>
            <a:p>
              <a:pPr marL="287338" indent="-287338"/>
              <a:r>
                <a:rPr lang="en-US" dirty="0"/>
                <a:t>General form of Linear Regression</a:t>
              </a:r>
            </a:p>
          </p:txBody>
        </p:sp>
        <p:sp>
          <p:nvSpPr>
            <p:cNvPr id="42" name="Rectangle 6"/>
            <p:cNvSpPr>
              <a:spLocks noChangeArrowheads="1"/>
            </p:cNvSpPr>
            <p:nvPr/>
          </p:nvSpPr>
          <p:spPr bwMode="auto">
            <a:xfrm>
              <a:off x="1616598" y="2732590"/>
              <a:ext cx="4599145" cy="1600200"/>
            </a:xfrm>
            <a:prstGeom prst="rect">
              <a:avLst/>
            </a:prstGeom>
            <a:noFill/>
            <a:ln w="9525">
              <a:noFill/>
              <a:miter lim="800000"/>
              <a:headEnd/>
              <a:tailEnd/>
            </a:ln>
            <a:effectLst/>
          </p:spPr>
          <p:txBody>
            <a:bodyPr/>
            <a:lstStyle/>
            <a:p>
              <a:pPr marL="287338" indent="-287338"/>
              <a:r>
                <a:rPr lang="en-US" sz="1400" b="1" dirty="0">
                  <a:solidFill>
                    <a:srgbClr val="000000"/>
                  </a:solidFill>
                </a:rPr>
                <a:t>Where:</a:t>
              </a:r>
            </a:p>
            <a:p>
              <a:pPr marL="287338" indent="-287338"/>
              <a:r>
                <a:rPr lang="en-AU" sz="1400" b="1" dirty="0">
                  <a:solidFill>
                    <a:srgbClr val="000000"/>
                  </a:solidFill>
                </a:rPr>
                <a:t>Y:  dependent variable</a:t>
              </a:r>
              <a:endParaRPr lang="en-AU" sz="1400" b="1" dirty="0">
                <a:solidFill>
                  <a:srgbClr val="000000"/>
                </a:solidFill>
                <a:latin typeface="Times New Roman" pitchFamily="18" charset="0"/>
                <a:cs typeface="Times New Roman" pitchFamily="18" charset="0"/>
              </a:endParaRPr>
            </a:p>
            <a:p>
              <a:pPr marL="287338" indent="-287338"/>
              <a:r>
                <a:rPr lang="en-AU" sz="1400" b="1" i="1" dirty="0">
                  <a:solidFill>
                    <a:srgbClr val="000000"/>
                  </a:solidFill>
                  <a:sym typeface="Symbol" pitchFamily="18" charset="2"/>
                </a:rPr>
                <a:t></a:t>
              </a:r>
              <a:r>
                <a:rPr lang="en-AU" sz="1400" b="1" dirty="0">
                  <a:solidFill>
                    <a:srgbClr val="000000"/>
                  </a:solidFill>
                </a:rPr>
                <a:t> : general intercept</a:t>
              </a:r>
              <a:endParaRPr lang="en-AU" sz="1400" b="1" dirty="0">
                <a:solidFill>
                  <a:srgbClr val="000000"/>
                </a:solidFill>
                <a:latin typeface="Times New Roman" pitchFamily="18" charset="0"/>
                <a:cs typeface="Times New Roman" pitchFamily="18" charset="0"/>
              </a:endParaRPr>
            </a:p>
            <a:p>
              <a:pPr marL="287338" indent="-287338"/>
              <a:r>
                <a:rPr lang="en-AU" sz="1400" b="1" i="1" dirty="0">
                  <a:solidFill>
                    <a:srgbClr val="000000"/>
                  </a:solidFill>
                  <a:sym typeface="Symbol" pitchFamily="18" charset="2"/>
                </a:rPr>
                <a:t></a:t>
              </a:r>
              <a:r>
                <a:rPr lang="en-AU" sz="1400" b="1" dirty="0">
                  <a:solidFill>
                    <a:srgbClr val="000000"/>
                  </a:solidFill>
                </a:rPr>
                <a:t>: co-efficient applied to the explanatory variable</a:t>
              </a:r>
              <a:endParaRPr lang="en-AU" sz="1400" b="1" dirty="0">
                <a:solidFill>
                  <a:srgbClr val="000000"/>
                </a:solidFill>
                <a:latin typeface="Times New Roman" pitchFamily="18" charset="0"/>
                <a:cs typeface="Times New Roman" pitchFamily="18" charset="0"/>
              </a:endParaRPr>
            </a:p>
            <a:p>
              <a:pPr marL="287338" indent="-287338"/>
              <a:r>
                <a:rPr lang="en-AU" sz="1400" b="1" dirty="0">
                  <a:solidFill>
                    <a:srgbClr val="000000"/>
                  </a:solidFill>
                  <a:ea typeface="Batang" pitchFamily="18" charset="-127"/>
                </a:rPr>
                <a:t>x: explanatory variable</a:t>
              </a:r>
              <a:r>
                <a:rPr lang="en-US" sz="1400" b="1" dirty="0">
                  <a:solidFill>
                    <a:srgbClr val="000000"/>
                  </a:solidFill>
                </a:rPr>
                <a:t> </a:t>
              </a:r>
            </a:p>
          </p:txBody>
        </p:sp>
        <p:sp>
          <p:nvSpPr>
            <p:cNvPr id="44" name="Rectangle 7"/>
            <p:cNvSpPr>
              <a:spLocks noChangeArrowheads="1"/>
            </p:cNvSpPr>
            <p:nvPr/>
          </p:nvSpPr>
          <p:spPr bwMode="auto">
            <a:xfrm>
              <a:off x="1692798" y="4561390"/>
              <a:ext cx="5034573" cy="2209800"/>
            </a:xfrm>
            <a:prstGeom prst="rect">
              <a:avLst/>
            </a:prstGeom>
            <a:noFill/>
            <a:ln w="9525">
              <a:noFill/>
              <a:miter lim="800000"/>
              <a:headEnd/>
              <a:tailEnd/>
            </a:ln>
            <a:effectLst/>
          </p:spPr>
          <p:txBody>
            <a:bodyPr/>
            <a:lstStyle/>
            <a:p>
              <a:pPr marL="287338" indent="-287338"/>
              <a:r>
                <a:rPr lang="en-US" sz="1400" b="1" dirty="0"/>
                <a:t>In Scoring:</a:t>
              </a:r>
            </a:p>
            <a:p>
              <a:pPr marL="287338" indent="-287338"/>
              <a:r>
                <a:rPr lang="en-AU" sz="1400" b="1" dirty="0"/>
                <a:t>Y:  total score</a:t>
              </a:r>
              <a:endParaRPr lang="en-AU" sz="1400" b="1" dirty="0">
                <a:latin typeface="Times New Roman" pitchFamily="18" charset="0"/>
                <a:cs typeface="Times New Roman" pitchFamily="18" charset="0"/>
              </a:endParaRPr>
            </a:p>
            <a:p>
              <a:pPr marL="287338" indent="-287338"/>
              <a:r>
                <a:rPr lang="en-AU" sz="1400" b="1" i="1" dirty="0">
                  <a:sym typeface="Symbol" pitchFamily="18" charset="2"/>
                </a:rPr>
                <a:t></a:t>
              </a:r>
              <a:r>
                <a:rPr lang="en-AU" sz="1400" b="1" dirty="0"/>
                <a:t> : constant</a:t>
              </a:r>
              <a:endParaRPr lang="en-AU" sz="1400" b="1" dirty="0">
                <a:latin typeface="Times New Roman" pitchFamily="18" charset="0"/>
                <a:cs typeface="Times New Roman" pitchFamily="18" charset="0"/>
              </a:endParaRPr>
            </a:p>
            <a:p>
              <a:pPr marL="287338" indent="-287338"/>
              <a:r>
                <a:rPr lang="en-AU" sz="1400" b="1" i="1" dirty="0">
                  <a:sym typeface="Symbol" pitchFamily="18" charset="2"/>
                </a:rPr>
                <a:t></a:t>
              </a:r>
              <a:r>
                <a:rPr lang="en-AU" sz="1400" b="1" dirty="0"/>
                <a:t>: co-efficient applied to the characteristics</a:t>
              </a:r>
              <a:endParaRPr lang="en-AU" sz="1400" b="1" dirty="0">
                <a:latin typeface="Times New Roman" pitchFamily="18" charset="0"/>
                <a:cs typeface="Times New Roman" pitchFamily="18" charset="0"/>
              </a:endParaRPr>
            </a:p>
            <a:p>
              <a:pPr marL="287338" indent="-287338"/>
              <a:r>
                <a:rPr lang="en-AU" sz="1400" b="1" dirty="0">
                  <a:ea typeface="Batang" pitchFamily="18" charset="-127"/>
                </a:rPr>
                <a:t>x: explanatory variable</a:t>
              </a:r>
              <a:r>
                <a:rPr lang="en-US" sz="1400" b="1" dirty="0"/>
                <a:t> </a:t>
              </a:r>
              <a:r>
                <a:rPr lang="en-AU" sz="1400" b="1" dirty="0"/>
                <a:t>(e.g. age, income, sex)</a:t>
              </a:r>
            </a:p>
            <a:p>
              <a:pPr marL="287338" indent="-287338"/>
              <a:endParaRPr lang="en-US" sz="1400" b="1" dirty="0"/>
            </a:p>
            <a:p>
              <a:pPr marL="287338" indent="-287338"/>
              <a:r>
                <a:rPr lang="en-US" sz="1400" b="1" dirty="0"/>
                <a:t>350 [Y] = 200 [</a:t>
              </a:r>
              <a:r>
                <a:rPr lang="en-AU" sz="1400" b="1" i="1" dirty="0">
                  <a:sym typeface="Symbol" pitchFamily="18" charset="2"/>
                </a:rPr>
                <a:t></a:t>
              </a:r>
              <a:r>
                <a:rPr lang="en-AU" sz="1400" b="1" dirty="0"/>
                <a:t> ] </a:t>
              </a:r>
              <a:r>
                <a:rPr lang="en-US" sz="1400" b="1" dirty="0"/>
                <a:t>+ 50 x Age</a:t>
              </a:r>
              <a:r>
                <a:rPr lang="en-US" sz="1400" b="1" baseline="-25000" dirty="0"/>
                <a:t>30-40 </a:t>
              </a:r>
              <a:r>
                <a:rPr lang="en-US" sz="1400" b="1" dirty="0"/>
                <a:t>+  40 x Income</a:t>
              </a:r>
              <a:r>
                <a:rPr lang="en-US" sz="1400" b="1" baseline="-25000" dirty="0"/>
                <a:t>50k+ </a:t>
              </a:r>
              <a:r>
                <a:rPr lang="en-US" sz="1400" b="1" dirty="0"/>
                <a:t>+ 60 x </a:t>
              </a:r>
              <a:r>
                <a:rPr lang="en-US" sz="1400" b="1" dirty="0" err="1"/>
                <a:t>Sex</a:t>
              </a:r>
              <a:r>
                <a:rPr lang="en-US" sz="1400" b="1" baseline="-25000" dirty="0" err="1"/>
                <a:t>Female</a:t>
              </a:r>
              <a:endParaRPr lang="en-US" sz="1400" b="1" baseline="-25000" dirty="0"/>
            </a:p>
          </p:txBody>
        </p:sp>
      </p:grpSp>
      <p:sp>
        <p:nvSpPr>
          <p:cNvPr id="7" name="Rectangle 5">
            <a:extLst>
              <a:ext uri="{FF2B5EF4-FFF2-40B4-BE49-F238E27FC236}">
                <a16:creationId xmlns:a16="http://schemas.microsoft.com/office/drawing/2014/main" id="{1D43D9F8-79DC-1949-0E3D-4ACC85255CBB}"/>
              </a:ext>
            </a:extLst>
          </p:cNvPr>
          <p:cNvSpPr>
            <a:spLocks noChangeArrowheads="1"/>
          </p:cNvSpPr>
          <p:nvPr/>
        </p:nvSpPr>
        <p:spPr bwMode="auto">
          <a:xfrm>
            <a:off x="5708367" y="3262315"/>
            <a:ext cx="6497765" cy="928687"/>
          </a:xfrm>
          <a:prstGeom prst="rect">
            <a:avLst/>
          </a:prstGeom>
          <a:noFill/>
          <a:ln w="9525">
            <a:noFill/>
            <a:miter lim="800000"/>
            <a:headEnd/>
            <a:tailEnd/>
          </a:ln>
          <a:effectLst/>
        </p:spPr>
        <p:txBody>
          <a:bodyPr/>
          <a:lstStyle/>
          <a:p>
            <a:pPr>
              <a:buFont typeface="Wingdings" pitchFamily="2" charset="2"/>
              <a:buNone/>
            </a:pPr>
            <a:r>
              <a:rPr lang="en-AU" dirty="0">
                <a:solidFill>
                  <a:srgbClr val="000000"/>
                </a:solidFill>
                <a:ea typeface="Batang" pitchFamily="18" charset="-127"/>
              </a:rPr>
              <a:t>The output of the regression model is a probability from 0 to 1</a:t>
            </a:r>
            <a:r>
              <a:rPr lang="en-US" dirty="0">
                <a:solidFill>
                  <a:srgbClr val="000000"/>
                </a:solidFill>
              </a:rPr>
              <a:t> </a:t>
            </a:r>
          </a:p>
        </p:txBody>
      </p:sp>
      <p:grpSp>
        <p:nvGrpSpPr>
          <p:cNvPr id="10" name="Group 9">
            <a:extLst>
              <a:ext uri="{FF2B5EF4-FFF2-40B4-BE49-F238E27FC236}">
                <a16:creationId xmlns:a16="http://schemas.microsoft.com/office/drawing/2014/main" id="{9143DC4A-09FE-C0C2-5708-431013EF2BE2}"/>
              </a:ext>
            </a:extLst>
          </p:cNvPr>
          <p:cNvGrpSpPr/>
          <p:nvPr/>
        </p:nvGrpSpPr>
        <p:grpSpPr>
          <a:xfrm>
            <a:off x="5685362" y="1434267"/>
            <a:ext cx="6211668" cy="4586287"/>
            <a:chOff x="5696475" y="1509715"/>
            <a:chExt cx="5298558" cy="4586287"/>
          </a:xfrm>
        </p:grpSpPr>
        <p:graphicFrame>
          <p:nvGraphicFramePr>
            <p:cNvPr id="5" name="Object 3">
              <a:extLst>
                <a:ext uri="{FF2B5EF4-FFF2-40B4-BE49-F238E27FC236}">
                  <a16:creationId xmlns:a16="http://schemas.microsoft.com/office/drawing/2014/main" id="{F6927025-C63C-7E21-FD8A-1CA451B13B00}"/>
                </a:ext>
              </a:extLst>
            </p:cNvPr>
            <p:cNvGraphicFramePr>
              <a:graphicFrameLocks noChangeAspect="1"/>
            </p:cNvGraphicFramePr>
            <p:nvPr>
              <p:extLst>
                <p:ext uri="{D42A27DB-BD31-4B8C-83A1-F6EECF244321}">
                  <p14:modId xmlns:p14="http://schemas.microsoft.com/office/powerpoint/2010/main" val="2441488131"/>
                </p:ext>
              </p:extLst>
            </p:nvPr>
          </p:nvGraphicFramePr>
          <p:xfrm>
            <a:off x="6430122" y="2057402"/>
            <a:ext cx="2445488" cy="981075"/>
          </p:xfrm>
          <a:graphic>
            <a:graphicData uri="http://schemas.openxmlformats.org/presentationml/2006/ole">
              <mc:AlternateContent xmlns:mc="http://schemas.openxmlformats.org/markup-compatibility/2006">
                <mc:Choice xmlns:v="urn:schemas-microsoft-com:vml" Requires="v">
                  <p:oleObj name="Equation" r:id="rId5" imgW="1155600" imgH="495000" progId="Equation.3">
                    <p:embed/>
                  </p:oleObj>
                </mc:Choice>
                <mc:Fallback>
                  <p:oleObj name="Equation" r:id="rId5" imgW="1155600" imgH="495000" progId="Equation.3">
                    <p:embed/>
                    <p:pic>
                      <p:nvPicPr>
                        <p:cNvPr id="5" name="Object 3">
                          <a:extLst>
                            <a:ext uri="{FF2B5EF4-FFF2-40B4-BE49-F238E27FC236}">
                              <a16:creationId xmlns:a16="http://schemas.microsoft.com/office/drawing/2014/main" id="{F6927025-C63C-7E21-FD8A-1CA451B13B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0122" y="2057402"/>
                          <a:ext cx="2445488" cy="981075"/>
                        </a:xfrm>
                        <a:prstGeom prst="rect">
                          <a:avLst/>
                        </a:prstGeom>
                        <a:noFill/>
                        <a:extLst>
                          <a:ext uri="{909E8E84-426E-40DD-AFC4-6F175D3DCCD1}">
                            <a14:hiddenFill xmlns:a14="http://schemas.microsoft.com/office/drawing/2010/main">
                              <a:solidFill>
                                <a:srgbClr val="000000"/>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4C01094E-9875-A91A-0839-33CF39B778D1}"/>
                </a:ext>
              </a:extLst>
            </p:cNvPr>
            <p:cNvSpPr>
              <a:spLocks noChangeArrowheads="1"/>
            </p:cNvSpPr>
            <p:nvPr/>
          </p:nvSpPr>
          <p:spPr bwMode="auto">
            <a:xfrm>
              <a:off x="5708365" y="1509715"/>
              <a:ext cx="3737858" cy="547687"/>
            </a:xfrm>
            <a:prstGeom prst="rect">
              <a:avLst/>
            </a:prstGeom>
            <a:noFill/>
            <a:ln w="9525">
              <a:noFill/>
              <a:miter lim="800000"/>
              <a:headEnd/>
              <a:tailEnd/>
            </a:ln>
            <a:effectLst/>
          </p:spPr>
          <p:txBody>
            <a:bodyPr/>
            <a:lstStyle/>
            <a:p>
              <a:pPr marL="287338" indent="-287338"/>
              <a:r>
                <a:rPr lang="en-US" dirty="0"/>
                <a:t>General form of Logistic Regression</a:t>
              </a:r>
            </a:p>
          </p:txBody>
        </p:sp>
        <p:sp>
          <p:nvSpPr>
            <p:cNvPr id="8" name="Oval 6">
              <a:extLst>
                <a:ext uri="{FF2B5EF4-FFF2-40B4-BE49-F238E27FC236}">
                  <a16:creationId xmlns:a16="http://schemas.microsoft.com/office/drawing/2014/main" id="{43F34519-3751-FBCE-585D-8E88B09F933D}"/>
                </a:ext>
              </a:extLst>
            </p:cNvPr>
            <p:cNvSpPr>
              <a:spLocks noChangeArrowheads="1"/>
            </p:cNvSpPr>
            <p:nvPr/>
          </p:nvSpPr>
          <p:spPr bwMode="auto">
            <a:xfrm>
              <a:off x="7734382" y="2057400"/>
              <a:ext cx="896679" cy="381000"/>
            </a:xfrm>
            <a:prstGeom prst="ellipse">
              <a:avLst/>
            </a:prstGeom>
            <a:noFill/>
            <a:ln w="22225">
              <a:solidFill>
                <a:srgbClr val="FF0000"/>
              </a:solidFill>
              <a:round/>
              <a:headEnd/>
              <a:tailEnd/>
            </a:ln>
            <a:effectLst/>
          </p:spPr>
          <p:txBody>
            <a:bodyPr wrap="none" anchor="ctr"/>
            <a:lstStyle/>
            <a:p>
              <a:endParaRPr lang="en-US"/>
            </a:p>
          </p:txBody>
        </p:sp>
        <p:sp>
          <p:nvSpPr>
            <p:cNvPr id="9" name="Oval 7">
              <a:extLst>
                <a:ext uri="{FF2B5EF4-FFF2-40B4-BE49-F238E27FC236}">
                  <a16:creationId xmlns:a16="http://schemas.microsoft.com/office/drawing/2014/main" id="{164B300A-5017-553F-3C90-53996CFDE6CB}"/>
                </a:ext>
              </a:extLst>
            </p:cNvPr>
            <p:cNvSpPr>
              <a:spLocks noChangeArrowheads="1"/>
            </p:cNvSpPr>
            <p:nvPr/>
          </p:nvSpPr>
          <p:spPr bwMode="auto">
            <a:xfrm>
              <a:off x="7978931" y="2590800"/>
              <a:ext cx="896679" cy="381000"/>
            </a:xfrm>
            <a:prstGeom prst="ellipse">
              <a:avLst/>
            </a:prstGeom>
            <a:noFill/>
            <a:ln w="22225">
              <a:solidFill>
                <a:srgbClr val="FF0000"/>
              </a:solidFill>
              <a:round/>
              <a:headEnd/>
              <a:tailEnd/>
            </a:ln>
            <a:effectLst/>
          </p:spPr>
          <p:txBody>
            <a:bodyPr wrap="none" anchor="ctr"/>
            <a:lstStyle/>
            <a:p>
              <a:endParaRPr lang="en-US"/>
            </a:p>
          </p:txBody>
        </p:sp>
        <p:sp>
          <p:nvSpPr>
            <p:cNvPr id="12" name="Text Box 8">
              <a:extLst>
                <a:ext uri="{FF2B5EF4-FFF2-40B4-BE49-F238E27FC236}">
                  <a16:creationId xmlns:a16="http://schemas.microsoft.com/office/drawing/2014/main" id="{D41D2642-B79C-078C-087F-78825E248067}"/>
                </a:ext>
              </a:extLst>
            </p:cNvPr>
            <p:cNvSpPr txBox="1">
              <a:spLocks noChangeArrowheads="1"/>
            </p:cNvSpPr>
            <p:nvPr/>
          </p:nvSpPr>
          <p:spPr bwMode="auto">
            <a:xfrm>
              <a:off x="9446224" y="2133602"/>
              <a:ext cx="1548809" cy="650875"/>
            </a:xfrm>
            <a:prstGeom prst="rect">
              <a:avLst/>
            </a:prstGeom>
            <a:noFill/>
            <a:ln w="9525">
              <a:solidFill>
                <a:srgbClr val="000000"/>
              </a:solidFill>
              <a:miter lim="800000"/>
              <a:headEnd/>
              <a:tailEnd/>
            </a:ln>
            <a:effectLst/>
          </p:spPr>
          <p:txBody>
            <a:bodyPr>
              <a:spAutoFit/>
            </a:bodyPr>
            <a:lstStyle/>
            <a:p>
              <a:pPr algn="ctr" eaLnBrk="1" hangingPunct="1">
                <a:lnSpc>
                  <a:spcPct val="100000"/>
                </a:lnSpc>
                <a:spcBef>
                  <a:spcPct val="50000"/>
                </a:spcBef>
                <a:spcAft>
                  <a:spcPct val="0"/>
                </a:spcAft>
                <a:buFontTx/>
                <a:buNone/>
              </a:pPr>
              <a:r>
                <a:rPr kumimoji="1" lang="en-US">
                  <a:solidFill>
                    <a:srgbClr val="000000"/>
                  </a:solidFill>
                  <a:ea typeface="PMingLiU" pitchFamily="18" charset="-120"/>
                </a:rPr>
                <a:t>Linear Regression</a:t>
              </a:r>
            </a:p>
          </p:txBody>
        </p:sp>
        <p:sp>
          <p:nvSpPr>
            <p:cNvPr id="13" name="Line 9">
              <a:extLst>
                <a:ext uri="{FF2B5EF4-FFF2-40B4-BE49-F238E27FC236}">
                  <a16:creationId xmlns:a16="http://schemas.microsoft.com/office/drawing/2014/main" id="{30F25232-82ED-9211-8A11-08BA72950436}"/>
                </a:ext>
              </a:extLst>
            </p:cNvPr>
            <p:cNvSpPr>
              <a:spLocks noChangeShapeType="1"/>
            </p:cNvSpPr>
            <p:nvPr/>
          </p:nvSpPr>
          <p:spPr bwMode="auto">
            <a:xfrm>
              <a:off x="8712577" y="2286000"/>
              <a:ext cx="570614" cy="152400"/>
            </a:xfrm>
            <a:prstGeom prst="line">
              <a:avLst/>
            </a:prstGeom>
            <a:noFill/>
            <a:ln w="9525">
              <a:solidFill>
                <a:srgbClr val="000000"/>
              </a:solidFill>
              <a:round/>
              <a:headEnd type="triangle" w="med" len="med"/>
              <a:tailEnd/>
            </a:ln>
            <a:effectLst/>
          </p:spPr>
          <p:txBody>
            <a:bodyPr wrap="none" anchor="ctr"/>
            <a:lstStyle/>
            <a:p>
              <a:endParaRPr lang="en-US"/>
            </a:p>
          </p:txBody>
        </p:sp>
        <p:sp>
          <p:nvSpPr>
            <p:cNvPr id="14" name="Line 10">
              <a:extLst>
                <a:ext uri="{FF2B5EF4-FFF2-40B4-BE49-F238E27FC236}">
                  <a16:creationId xmlns:a16="http://schemas.microsoft.com/office/drawing/2014/main" id="{ECC7A025-405D-E143-5FAD-2E7877FC6E46}"/>
                </a:ext>
              </a:extLst>
            </p:cNvPr>
            <p:cNvSpPr>
              <a:spLocks noChangeShapeType="1"/>
            </p:cNvSpPr>
            <p:nvPr/>
          </p:nvSpPr>
          <p:spPr bwMode="auto">
            <a:xfrm flipH="1">
              <a:off x="8957126" y="2590800"/>
              <a:ext cx="326065" cy="152400"/>
            </a:xfrm>
            <a:prstGeom prst="line">
              <a:avLst/>
            </a:prstGeom>
            <a:noFill/>
            <a:ln w="9525">
              <a:solidFill>
                <a:srgbClr val="000000"/>
              </a:solidFill>
              <a:round/>
              <a:headEnd/>
              <a:tailEnd type="triangle" w="med" len="med"/>
            </a:ln>
            <a:effectLst/>
          </p:spPr>
          <p:txBody>
            <a:bodyPr wrap="none" anchor="ctr"/>
            <a:lstStyle/>
            <a:p>
              <a:endParaRPr lang="en-US"/>
            </a:p>
          </p:txBody>
        </p:sp>
        <p:graphicFrame>
          <p:nvGraphicFramePr>
            <p:cNvPr id="15" name="Object 11">
              <a:extLst>
                <a:ext uri="{FF2B5EF4-FFF2-40B4-BE49-F238E27FC236}">
                  <a16:creationId xmlns:a16="http://schemas.microsoft.com/office/drawing/2014/main" id="{F359ED46-C76B-C4C6-8A5D-9C1A7800EF2E}"/>
                </a:ext>
              </a:extLst>
            </p:cNvPr>
            <p:cNvGraphicFramePr>
              <a:graphicFrameLocks noChangeAspect="1"/>
            </p:cNvGraphicFramePr>
            <p:nvPr>
              <p:extLst>
                <p:ext uri="{D42A27DB-BD31-4B8C-83A1-F6EECF244321}">
                  <p14:modId xmlns:p14="http://schemas.microsoft.com/office/powerpoint/2010/main" val="2127348717"/>
                </p:ext>
              </p:extLst>
            </p:nvPr>
          </p:nvGraphicFramePr>
          <p:xfrm>
            <a:off x="6430122" y="5186365"/>
            <a:ext cx="4238847" cy="909637"/>
          </p:xfrm>
          <a:graphic>
            <a:graphicData uri="http://schemas.openxmlformats.org/presentationml/2006/ole">
              <mc:AlternateContent xmlns:mc="http://schemas.openxmlformats.org/markup-compatibility/2006">
                <mc:Choice xmlns:v="urn:schemas-microsoft-com:vml" Requires="v">
                  <p:oleObj name="Equation" r:id="rId7" imgW="1993680" imgH="457200" progId="Equation.3">
                    <p:embed/>
                  </p:oleObj>
                </mc:Choice>
                <mc:Fallback>
                  <p:oleObj name="Equation" r:id="rId7" imgW="1993680" imgH="457200" progId="Equation.3">
                    <p:embed/>
                    <p:pic>
                      <p:nvPicPr>
                        <p:cNvPr id="15" name="Object 11">
                          <a:extLst>
                            <a:ext uri="{FF2B5EF4-FFF2-40B4-BE49-F238E27FC236}">
                              <a16:creationId xmlns:a16="http://schemas.microsoft.com/office/drawing/2014/main" id="{F359ED46-C76B-C4C6-8A5D-9C1A7800E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0122" y="5186365"/>
                          <a:ext cx="4238847" cy="909637"/>
                        </a:xfrm>
                        <a:prstGeom prst="rect">
                          <a:avLst/>
                        </a:prstGeom>
                        <a:noFill/>
                        <a:extLst>
                          <a:ext uri="{909E8E84-426E-40DD-AFC4-6F175D3DCCD1}">
                            <a14:hiddenFill xmlns:a14="http://schemas.microsoft.com/office/drawing/2010/main">
                              <a:solidFill>
                                <a:srgbClr val="000000"/>
                              </a:solidFill>
                            </a14:hiddenFill>
                          </a:ext>
                        </a:extLst>
                      </p:spPr>
                    </p:pic>
                  </p:oleObj>
                </mc:Fallback>
              </mc:AlternateContent>
            </a:graphicData>
          </a:graphic>
        </p:graphicFrame>
        <p:sp>
          <p:nvSpPr>
            <p:cNvPr id="16" name="Rectangle 12">
              <a:extLst>
                <a:ext uri="{FF2B5EF4-FFF2-40B4-BE49-F238E27FC236}">
                  <a16:creationId xmlns:a16="http://schemas.microsoft.com/office/drawing/2014/main" id="{8B440EBA-D492-F409-C951-4F2905DE68A9}"/>
                </a:ext>
              </a:extLst>
            </p:cNvPr>
            <p:cNvSpPr>
              <a:spLocks noChangeArrowheads="1"/>
            </p:cNvSpPr>
            <p:nvPr/>
          </p:nvSpPr>
          <p:spPr bwMode="auto">
            <a:xfrm>
              <a:off x="5696475" y="4638675"/>
              <a:ext cx="3737858" cy="547688"/>
            </a:xfrm>
            <a:prstGeom prst="rect">
              <a:avLst/>
            </a:prstGeom>
            <a:noFill/>
            <a:ln w="9525">
              <a:noFill/>
              <a:miter lim="800000"/>
              <a:headEnd/>
              <a:tailEnd/>
            </a:ln>
            <a:effectLst/>
          </p:spPr>
          <p:txBody>
            <a:bodyPr/>
            <a:lstStyle/>
            <a:p>
              <a:pPr marL="287338" indent="-287338"/>
              <a:r>
                <a:rPr lang="en-US" dirty="0"/>
                <a:t>Other Form of Logistic Regression</a:t>
              </a:r>
            </a:p>
          </p:txBody>
        </p:sp>
      </p:grpSp>
      <p:pic>
        <p:nvPicPr>
          <p:cNvPr id="17" name="Picture 16">
            <a:extLst>
              <a:ext uri="{FF2B5EF4-FFF2-40B4-BE49-F238E27FC236}">
                <a16:creationId xmlns:a16="http://schemas.microsoft.com/office/drawing/2014/main" id="{8AC181F1-962A-1F9A-12F4-EC10E5A07143}"/>
              </a:ext>
            </a:extLst>
          </p:cNvPr>
          <p:cNvPicPr/>
          <p:nvPr/>
        </p:nvPicPr>
        <p:blipFill>
          <a:blip r:embed="rId9"/>
          <a:srcRect/>
          <a:stretch>
            <a:fillRect/>
          </a:stretch>
        </p:blipFill>
        <p:spPr>
          <a:xfrm>
            <a:off x="11073526" y="6020554"/>
            <a:ext cx="1118474" cy="837446"/>
          </a:xfrm>
          <a:prstGeom prst="rect">
            <a:avLst/>
          </a:prstGeom>
          <a:noFill/>
          <a:ln>
            <a:noFill/>
            <a:prstDash/>
          </a:ln>
        </p:spPr>
      </p:pic>
      <p:sp>
        <p:nvSpPr>
          <p:cNvPr id="3" name="TextBox 2">
            <a:extLst>
              <a:ext uri="{FF2B5EF4-FFF2-40B4-BE49-F238E27FC236}">
                <a16:creationId xmlns:a16="http://schemas.microsoft.com/office/drawing/2014/main" id="{41088ADB-E46D-C57D-3AF3-567D07AF4C9D}"/>
              </a:ext>
            </a:extLst>
          </p:cNvPr>
          <p:cNvSpPr txBox="1"/>
          <p:nvPr/>
        </p:nvSpPr>
        <p:spPr>
          <a:xfrm>
            <a:off x="8600067" y="6488668"/>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2259584904"/>
      </p:ext>
    </p:extLst>
  </p:cSld>
  <p:clrMapOvr>
    <a:masterClrMapping/>
  </p:clrMapOvr>
  <p:transition spd="med">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1447800" y="420688"/>
            <a:ext cx="278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PH" altLang="en-US" sz="3600" b="1" dirty="0">
                <a:solidFill>
                  <a:schemeClr val="bg1"/>
                </a:solidFill>
              </a:rPr>
              <a:t>GDS Link Asia</a:t>
            </a:r>
          </a:p>
        </p:txBody>
      </p:sp>
      <p:sp>
        <p:nvSpPr>
          <p:cNvPr id="11" name="TextBox 11"/>
          <p:cNvSpPr txBox="1">
            <a:spLocks noChangeArrowheads="1"/>
          </p:cNvSpPr>
          <p:nvPr/>
        </p:nvSpPr>
        <p:spPr bwMode="auto">
          <a:xfrm>
            <a:off x="0" y="172932"/>
            <a:ext cx="101685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en-PH" altLang="en-US" sz="3600" b="1" dirty="0">
                <a:solidFill>
                  <a:schemeClr val="accent1"/>
                </a:solidFill>
              </a:rPr>
              <a:t>Comparing Linear Vs Logistic Regression Graphically </a:t>
            </a:r>
          </a:p>
        </p:txBody>
      </p:sp>
      <p:sp>
        <p:nvSpPr>
          <p:cNvPr id="3" name="Rectangle 1">
            <a:extLst>
              <a:ext uri="{FF2B5EF4-FFF2-40B4-BE49-F238E27FC236}">
                <a16:creationId xmlns:a16="http://schemas.microsoft.com/office/drawing/2014/main" id="{CDBA470C-770C-0097-3773-7212841E5A56}"/>
              </a:ext>
            </a:extLst>
          </p:cNvPr>
          <p:cNvSpPr>
            <a:spLocks noChangeArrowheads="1"/>
          </p:cNvSpPr>
          <p:nvPr/>
        </p:nvSpPr>
        <p:spPr bwMode="auto">
          <a:xfrm>
            <a:off x="141515" y="1113427"/>
            <a:ext cx="7446269" cy="33393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Lato" panose="020F0502020204030203" pitchFamily="34" charset="0"/>
              </a:rPr>
              <a:t>Comparing Graphical Patterns: Logistic Regression Vs Linear Regression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r>
              <a:rPr kumimoji="0" lang="en-US" altLang="en-US" sz="19600" b="0" i="0" u="none" strike="noStrike" cap="none" normalizeH="0" baseline="0" dirty="0">
                <a:ln>
                  <a:noFill/>
                </a:ln>
                <a:solidFill>
                  <a:schemeClr val="tx1"/>
                </a:solidFill>
                <a:effectLst/>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5" name="Picture 4">
            <a:extLst>
              <a:ext uri="{FF2B5EF4-FFF2-40B4-BE49-F238E27FC236}">
                <a16:creationId xmlns:a16="http://schemas.microsoft.com/office/drawing/2014/main" id="{2BEF9BB0-8F09-FB37-3D4C-170754F95225}"/>
              </a:ext>
            </a:extLst>
          </p:cNvPr>
          <p:cNvPicPr/>
          <p:nvPr/>
        </p:nvPicPr>
        <p:blipFill>
          <a:blip r:embed="rId3"/>
          <a:srcRect/>
          <a:stretch>
            <a:fillRect/>
          </a:stretch>
        </p:blipFill>
        <p:spPr>
          <a:xfrm>
            <a:off x="11073526" y="6020554"/>
            <a:ext cx="1118474" cy="837446"/>
          </a:xfrm>
          <a:prstGeom prst="rect">
            <a:avLst/>
          </a:prstGeom>
          <a:noFill/>
          <a:ln>
            <a:noFill/>
            <a:prstDash/>
          </a:ln>
        </p:spPr>
      </p:pic>
      <p:sp>
        <p:nvSpPr>
          <p:cNvPr id="6" name="TextBox 5">
            <a:extLst>
              <a:ext uri="{FF2B5EF4-FFF2-40B4-BE49-F238E27FC236}">
                <a16:creationId xmlns:a16="http://schemas.microsoft.com/office/drawing/2014/main" id="{2C232766-1C7B-E188-5393-78D414569281}"/>
              </a:ext>
            </a:extLst>
          </p:cNvPr>
          <p:cNvSpPr txBox="1"/>
          <p:nvPr/>
        </p:nvSpPr>
        <p:spPr>
          <a:xfrm>
            <a:off x="262510" y="6221701"/>
            <a:ext cx="10036209" cy="369332"/>
          </a:xfrm>
          <a:prstGeom prst="rect">
            <a:avLst/>
          </a:prstGeom>
          <a:noFill/>
        </p:spPr>
        <p:txBody>
          <a:bodyPr wrap="none" rtlCol="0">
            <a:spAutoFit/>
          </a:bodyPr>
          <a:lstStyle/>
          <a:p>
            <a:r>
              <a:rPr lang="en-GB" dirty="0"/>
              <a:t>Logistic Regression tends to fit to more of the datapoints, for example predicting score by age &amp; GB Odds</a:t>
            </a:r>
          </a:p>
        </p:txBody>
      </p:sp>
      <p:grpSp>
        <p:nvGrpSpPr>
          <p:cNvPr id="2" name="Group 1">
            <a:extLst>
              <a:ext uri="{FF2B5EF4-FFF2-40B4-BE49-F238E27FC236}">
                <a16:creationId xmlns:a16="http://schemas.microsoft.com/office/drawing/2014/main" id="{DEF69B10-1013-19D7-B7D3-890F589C3503}"/>
              </a:ext>
            </a:extLst>
          </p:cNvPr>
          <p:cNvGrpSpPr/>
          <p:nvPr/>
        </p:nvGrpSpPr>
        <p:grpSpPr>
          <a:xfrm>
            <a:off x="281516" y="1729140"/>
            <a:ext cx="11189232" cy="4378877"/>
            <a:chOff x="501384" y="996593"/>
            <a:chExt cx="11189232" cy="4378877"/>
          </a:xfrm>
        </p:grpSpPr>
        <p:cxnSp>
          <p:nvCxnSpPr>
            <p:cNvPr id="7" name="Straight Arrow Connector 6">
              <a:extLst>
                <a:ext uri="{FF2B5EF4-FFF2-40B4-BE49-F238E27FC236}">
                  <a16:creationId xmlns:a16="http://schemas.microsoft.com/office/drawing/2014/main" id="{AC157BBB-0F8F-660B-C77F-5025E951CD74}"/>
                </a:ext>
              </a:extLst>
            </p:cNvPr>
            <p:cNvCxnSpPr/>
            <p:nvPr/>
          </p:nvCxnSpPr>
          <p:spPr>
            <a:xfrm flipV="1">
              <a:off x="1171760" y="1520575"/>
              <a:ext cx="0" cy="3672298"/>
            </a:xfrm>
            <a:prstGeom prst="straightConnector1">
              <a:avLst/>
            </a:prstGeom>
            <a:noFill/>
            <a:ln w="19050" cap="flat" cmpd="sng" algn="ctr">
              <a:solidFill>
                <a:sysClr val="windowText" lastClr="000000"/>
              </a:solidFill>
              <a:prstDash val="solid"/>
              <a:miter lim="800000"/>
              <a:tailEnd type="triangle"/>
            </a:ln>
            <a:effectLst/>
          </p:spPr>
        </p:cxnSp>
        <p:cxnSp>
          <p:nvCxnSpPr>
            <p:cNvPr id="8" name="Straight Arrow Connector 7">
              <a:extLst>
                <a:ext uri="{FF2B5EF4-FFF2-40B4-BE49-F238E27FC236}">
                  <a16:creationId xmlns:a16="http://schemas.microsoft.com/office/drawing/2014/main" id="{F0965355-80EB-1F9E-422E-65E58CB8E8CE}"/>
                </a:ext>
              </a:extLst>
            </p:cNvPr>
            <p:cNvCxnSpPr>
              <a:cxnSpLocks/>
            </p:cNvCxnSpPr>
            <p:nvPr/>
          </p:nvCxnSpPr>
          <p:spPr>
            <a:xfrm>
              <a:off x="846640" y="4946869"/>
              <a:ext cx="4968012" cy="0"/>
            </a:xfrm>
            <a:prstGeom prst="straightConnector1">
              <a:avLst/>
            </a:prstGeom>
            <a:noFill/>
            <a:ln w="19050" cap="flat" cmpd="sng" algn="ctr">
              <a:solidFill>
                <a:sysClr val="windowText" lastClr="000000"/>
              </a:solidFill>
              <a:prstDash val="solid"/>
              <a:miter lim="800000"/>
              <a:tailEnd type="triangle"/>
            </a:ln>
            <a:effectLst/>
          </p:spPr>
        </p:cxnSp>
        <p:grpSp>
          <p:nvGrpSpPr>
            <p:cNvPr id="9" name="Group 8">
              <a:extLst>
                <a:ext uri="{FF2B5EF4-FFF2-40B4-BE49-F238E27FC236}">
                  <a16:creationId xmlns:a16="http://schemas.microsoft.com/office/drawing/2014/main" id="{514D2864-18EA-A1AD-CB0A-3B94E30D79BB}"/>
                </a:ext>
              </a:extLst>
            </p:cNvPr>
            <p:cNvGrpSpPr/>
            <p:nvPr/>
          </p:nvGrpSpPr>
          <p:grpSpPr>
            <a:xfrm>
              <a:off x="1212829" y="4364623"/>
              <a:ext cx="934292" cy="605674"/>
              <a:chOff x="1890417" y="4305721"/>
              <a:chExt cx="934292" cy="525302"/>
            </a:xfrm>
          </p:grpSpPr>
          <p:sp>
            <p:nvSpPr>
              <p:cNvPr id="43" name="TextBox 42">
                <a:extLst>
                  <a:ext uri="{FF2B5EF4-FFF2-40B4-BE49-F238E27FC236}">
                    <a16:creationId xmlns:a16="http://schemas.microsoft.com/office/drawing/2014/main" id="{9313CB40-9647-07A5-8103-AF9D45310783}"/>
                  </a:ext>
                </a:extLst>
              </p:cNvPr>
              <p:cNvSpPr txBox="1"/>
              <p:nvPr/>
            </p:nvSpPr>
            <p:spPr>
              <a:xfrm flipH="1" flipV="1">
                <a:off x="1890417" y="4461691"/>
                <a:ext cx="28405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44" name="TextBox 43">
                <a:extLst>
                  <a:ext uri="{FF2B5EF4-FFF2-40B4-BE49-F238E27FC236}">
                    <a16:creationId xmlns:a16="http://schemas.microsoft.com/office/drawing/2014/main" id="{42CA852C-2A67-82B6-A23C-8F42D97AFB58}"/>
                  </a:ext>
                </a:extLst>
              </p:cNvPr>
              <p:cNvSpPr txBox="1"/>
              <p:nvPr/>
            </p:nvSpPr>
            <p:spPr>
              <a:xfrm>
                <a:off x="2256605" y="446169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45" name="TextBox 44">
                <a:extLst>
                  <a:ext uri="{FF2B5EF4-FFF2-40B4-BE49-F238E27FC236}">
                    <a16:creationId xmlns:a16="http://schemas.microsoft.com/office/drawing/2014/main" id="{56E89438-E238-C187-F8FA-5E30EB36C07C}"/>
                  </a:ext>
                </a:extLst>
              </p:cNvPr>
              <p:cNvSpPr txBox="1"/>
              <p:nvPr/>
            </p:nvSpPr>
            <p:spPr>
              <a:xfrm>
                <a:off x="2073511" y="4373546"/>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46" name="TextBox 45">
                <a:extLst>
                  <a:ext uri="{FF2B5EF4-FFF2-40B4-BE49-F238E27FC236}">
                    <a16:creationId xmlns:a16="http://schemas.microsoft.com/office/drawing/2014/main" id="{804E2CF6-99B2-148B-BB90-48DF7757D604}"/>
                  </a:ext>
                </a:extLst>
              </p:cNvPr>
              <p:cNvSpPr txBox="1"/>
              <p:nvPr/>
            </p:nvSpPr>
            <p:spPr>
              <a:xfrm>
                <a:off x="2540657" y="445153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47" name="TextBox 46">
                <a:extLst>
                  <a:ext uri="{FF2B5EF4-FFF2-40B4-BE49-F238E27FC236}">
                    <a16:creationId xmlns:a16="http://schemas.microsoft.com/office/drawing/2014/main" id="{3534AF18-0C75-F339-19A2-1D148E4A719F}"/>
                  </a:ext>
                </a:extLst>
              </p:cNvPr>
              <p:cNvSpPr txBox="1"/>
              <p:nvPr/>
            </p:nvSpPr>
            <p:spPr>
              <a:xfrm>
                <a:off x="2338741" y="430572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grpSp>
        <p:grpSp>
          <p:nvGrpSpPr>
            <p:cNvPr id="10" name="Group 9">
              <a:extLst>
                <a:ext uri="{FF2B5EF4-FFF2-40B4-BE49-F238E27FC236}">
                  <a16:creationId xmlns:a16="http://schemas.microsoft.com/office/drawing/2014/main" id="{93158CBF-D354-990E-D108-1F88C7EDF638}"/>
                </a:ext>
              </a:extLst>
            </p:cNvPr>
            <p:cNvGrpSpPr/>
            <p:nvPr/>
          </p:nvGrpSpPr>
          <p:grpSpPr>
            <a:xfrm>
              <a:off x="5161708" y="1409801"/>
              <a:ext cx="934292" cy="605674"/>
              <a:chOff x="1890417" y="4305721"/>
              <a:chExt cx="934292" cy="525302"/>
            </a:xfrm>
          </p:grpSpPr>
          <p:sp>
            <p:nvSpPr>
              <p:cNvPr id="38" name="TextBox 37">
                <a:extLst>
                  <a:ext uri="{FF2B5EF4-FFF2-40B4-BE49-F238E27FC236}">
                    <a16:creationId xmlns:a16="http://schemas.microsoft.com/office/drawing/2014/main" id="{B05F88D3-3D9C-0F9F-5FBD-E0B26511E1F4}"/>
                  </a:ext>
                </a:extLst>
              </p:cNvPr>
              <p:cNvSpPr txBox="1"/>
              <p:nvPr/>
            </p:nvSpPr>
            <p:spPr>
              <a:xfrm flipH="1" flipV="1">
                <a:off x="1890417" y="4461691"/>
                <a:ext cx="28405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39" name="TextBox 38">
                <a:extLst>
                  <a:ext uri="{FF2B5EF4-FFF2-40B4-BE49-F238E27FC236}">
                    <a16:creationId xmlns:a16="http://schemas.microsoft.com/office/drawing/2014/main" id="{EB9D283D-35B2-18D2-272F-336A7C5FE810}"/>
                  </a:ext>
                </a:extLst>
              </p:cNvPr>
              <p:cNvSpPr txBox="1"/>
              <p:nvPr/>
            </p:nvSpPr>
            <p:spPr>
              <a:xfrm>
                <a:off x="2256605" y="446169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40" name="TextBox 39">
                <a:extLst>
                  <a:ext uri="{FF2B5EF4-FFF2-40B4-BE49-F238E27FC236}">
                    <a16:creationId xmlns:a16="http://schemas.microsoft.com/office/drawing/2014/main" id="{A11274B0-E48C-34D9-604F-391BC9CA5627}"/>
                  </a:ext>
                </a:extLst>
              </p:cNvPr>
              <p:cNvSpPr txBox="1"/>
              <p:nvPr/>
            </p:nvSpPr>
            <p:spPr>
              <a:xfrm>
                <a:off x="2073511" y="4373546"/>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41" name="TextBox 40">
                <a:extLst>
                  <a:ext uri="{FF2B5EF4-FFF2-40B4-BE49-F238E27FC236}">
                    <a16:creationId xmlns:a16="http://schemas.microsoft.com/office/drawing/2014/main" id="{684E3370-93D3-3FBA-EBD2-4399B85A0609}"/>
                  </a:ext>
                </a:extLst>
              </p:cNvPr>
              <p:cNvSpPr txBox="1"/>
              <p:nvPr/>
            </p:nvSpPr>
            <p:spPr>
              <a:xfrm>
                <a:off x="2540657" y="445153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42" name="TextBox 41">
                <a:extLst>
                  <a:ext uri="{FF2B5EF4-FFF2-40B4-BE49-F238E27FC236}">
                    <a16:creationId xmlns:a16="http://schemas.microsoft.com/office/drawing/2014/main" id="{532ACA82-DF42-D10F-F7D3-5900886F1A54}"/>
                  </a:ext>
                </a:extLst>
              </p:cNvPr>
              <p:cNvSpPr txBox="1"/>
              <p:nvPr/>
            </p:nvSpPr>
            <p:spPr>
              <a:xfrm>
                <a:off x="2338741" y="430572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grpSp>
        <p:cxnSp>
          <p:nvCxnSpPr>
            <p:cNvPr id="12" name="Straight Connector 11">
              <a:extLst>
                <a:ext uri="{FF2B5EF4-FFF2-40B4-BE49-F238E27FC236}">
                  <a16:creationId xmlns:a16="http://schemas.microsoft.com/office/drawing/2014/main" id="{47C99DD1-55D5-F99C-455D-6D6C9ADB2AF0}"/>
                </a:ext>
              </a:extLst>
            </p:cNvPr>
            <p:cNvCxnSpPr>
              <a:cxnSpLocks/>
              <a:stCxn id="43" idx="0"/>
              <a:endCxn id="41" idx="0"/>
            </p:cNvCxnSpPr>
            <p:nvPr/>
          </p:nvCxnSpPr>
          <p:spPr>
            <a:xfrm flipV="1">
              <a:off x="1354855" y="1577920"/>
              <a:ext cx="4599119" cy="3392377"/>
            </a:xfrm>
            <a:prstGeom prst="line">
              <a:avLst/>
            </a:prstGeom>
            <a:noFill/>
            <a:ln w="44450" cap="flat" cmpd="sng" algn="ctr">
              <a:solidFill>
                <a:srgbClr val="4472C4"/>
              </a:solidFill>
              <a:prstDash val="solid"/>
              <a:miter lim="800000"/>
            </a:ln>
            <a:effectLst/>
          </p:spPr>
        </p:cxnSp>
        <p:sp>
          <p:nvSpPr>
            <p:cNvPr id="13" name="TextBox 12">
              <a:extLst>
                <a:ext uri="{FF2B5EF4-FFF2-40B4-BE49-F238E27FC236}">
                  <a16:creationId xmlns:a16="http://schemas.microsoft.com/office/drawing/2014/main" id="{FBF695FE-644F-88EC-5A4D-B50C60B6A98F}"/>
                </a:ext>
              </a:extLst>
            </p:cNvPr>
            <p:cNvSpPr txBox="1"/>
            <p:nvPr/>
          </p:nvSpPr>
          <p:spPr>
            <a:xfrm>
              <a:off x="501384" y="1556165"/>
              <a:ext cx="670376" cy="745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GB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Odds</a:t>
              </a:r>
            </a:p>
          </p:txBody>
        </p:sp>
        <p:sp>
          <p:nvSpPr>
            <p:cNvPr id="14" name="TextBox 13">
              <a:extLst>
                <a:ext uri="{FF2B5EF4-FFF2-40B4-BE49-F238E27FC236}">
                  <a16:creationId xmlns:a16="http://schemas.microsoft.com/office/drawing/2014/main" id="{C1AE94CF-2F7E-B771-EAAB-2030993D231E}"/>
                </a:ext>
              </a:extLst>
            </p:cNvPr>
            <p:cNvSpPr txBox="1"/>
            <p:nvPr/>
          </p:nvSpPr>
          <p:spPr>
            <a:xfrm>
              <a:off x="5246885" y="4949630"/>
              <a:ext cx="540212" cy="42584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Age</a:t>
              </a:r>
            </a:p>
          </p:txBody>
        </p:sp>
        <p:cxnSp>
          <p:nvCxnSpPr>
            <p:cNvPr id="15" name="Straight Connector 14">
              <a:extLst>
                <a:ext uri="{FF2B5EF4-FFF2-40B4-BE49-F238E27FC236}">
                  <a16:creationId xmlns:a16="http://schemas.microsoft.com/office/drawing/2014/main" id="{EEA2E022-D715-7912-6B4E-C40A026028D5}"/>
                </a:ext>
              </a:extLst>
            </p:cNvPr>
            <p:cNvCxnSpPr>
              <a:cxnSpLocks/>
            </p:cNvCxnSpPr>
            <p:nvPr/>
          </p:nvCxnSpPr>
          <p:spPr>
            <a:xfrm flipV="1">
              <a:off x="1296812" y="2178962"/>
              <a:ext cx="4517840" cy="1"/>
            </a:xfrm>
            <a:prstGeom prst="line">
              <a:avLst/>
            </a:prstGeom>
            <a:noFill/>
            <a:ln w="6350" cap="flat" cmpd="sng" algn="ctr">
              <a:solidFill>
                <a:srgbClr val="4472C4"/>
              </a:solidFill>
              <a:prstDash val="lgDashDotDot"/>
              <a:miter lim="800000"/>
            </a:ln>
            <a:effectLst/>
          </p:spPr>
        </p:cxnSp>
        <p:grpSp>
          <p:nvGrpSpPr>
            <p:cNvPr id="16" name="Group 15">
              <a:extLst>
                <a:ext uri="{FF2B5EF4-FFF2-40B4-BE49-F238E27FC236}">
                  <a16:creationId xmlns:a16="http://schemas.microsoft.com/office/drawing/2014/main" id="{5035867D-6495-5620-20AB-1B549A2CF3FF}"/>
                </a:ext>
              </a:extLst>
            </p:cNvPr>
            <p:cNvGrpSpPr/>
            <p:nvPr/>
          </p:nvGrpSpPr>
          <p:grpSpPr>
            <a:xfrm>
              <a:off x="6350640" y="1409801"/>
              <a:ext cx="5339976" cy="3965669"/>
              <a:chOff x="6299170" y="1912200"/>
              <a:chExt cx="5339976" cy="3502126"/>
            </a:xfrm>
          </p:grpSpPr>
          <p:grpSp>
            <p:nvGrpSpPr>
              <p:cNvPr id="19" name="Group 18">
                <a:extLst>
                  <a:ext uri="{FF2B5EF4-FFF2-40B4-BE49-F238E27FC236}">
                    <a16:creationId xmlns:a16="http://schemas.microsoft.com/office/drawing/2014/main" id="{05825E56-87E7-9A91-1BB0-443A337A04CD}"/>
                  </a:ext>
                </a:extLst>
              </p:cNvPr>
              <p:cNvGrpSpPr/>
              <p:nvPr/>
            </p:nvGrpSpPr>
            <p:grpSpPr>
              <a:xfrm>
                <a:off x="6619996" y="1912200"/>
                <a:ext cx="4968012" cy="3304903"/>
                <a:chOff x="6619996" y="1830920"/>
                <a:chExt cx="4968012" cy="3304903"/>
              </a:xfrm>
            </p:grpSpPr>
            <p:cxnSp>
              <p:nvCxnSpPr>
                <p:cNvPr id="23" name="Straight Arrow Connector 22">
                  <a:extLst>
                    <a:ext uri="{FF2B5EF4-FFF2-40B4-BE49-F238E27FC236}">
                      <a16:creationId xmlns:a16="http://schemas.microsoft.com/office/drawing/2014/main" id="{4BCD1509-5B4D-70D4-7BA4-65809249DFE2}"/>
                    </a:ext>
                  </a:extLst>
                </p:cNvPr>
                <p:cNvCxnSpPr/>
                <p:nvPr/>
              </p:nvCxnSpPr>
              <p:spPr>
                <a:xfrm flipV="1">
                  <a:off x="6945116" y="1950834"/>
                  <a:ext cx="0" cy="3184989"/>
                </a:xfrm>
                <a:prstGeom prst="straightConnector1">
                  <a:avLst/>
                </a:prstGeom>
                <a:noFill/>
                <a:ln w="19050" cap="flat" cmpd="sng" algn="ctr">
                  <a:solidFill>
                    <a:sysClr val="windowText" lastClr="000000"/>
                  </a:solidFill>
                  <a:prstDash val="solid"/>
                  <a:miter lim="800000"/>
                  <a:tailEnd type="triangle"/>
                </a:ln>
                <a:effectLst/>
              </p:spPr>
            </p:cxnSp>
            <p:cxnSp>
              <p:nvCxnSpPr>
                <p:cNvPr id="24" name="Straight Arrow Connector 23">
                  <a:extLst>
                    <a:ext uri="{FF2B5EF4-FFF2-40B4-BE49-F238E27FC236}">
                      <a16:creationId xmlns:a16="http://schemas.microsoft.com/office/drawing/2014/main" id="{B7FA0222-56DE-30C0-5411-CF7FA9E833FB}"/>
                    </a:ext>
                  </a:extLst>
                </p:cNvPr>
                <p:cNvCxnSpPr>
                  <a:cxnSpLocks/>
                </p:cNvCxnSpPr>
                <p:nvPr/>
              </p:nvCxnSpPr>
              <p:spPr>
                <a:xfrm>
                  <a:off x="6619996" y="4922463"/>
                  <a:ext cx="4968012" cy="0"/>
                </a:xfrm>
                <a:prstGeom prst="straightConnector1">
                  <a:avLst/>
                </a:prstGeom>
                <a:noFill/>
                <a:ln w="19050" cap="flat" cmpd="sng" algn="ctr">
                  <a:solidFill>
                    <a:sysClr val="windowText" lastClr="000000"/>
                  </a:solidFill>
                  <a:prstDash val="solid"/>
                  <a:miter lim="800000"/>
                  <a:tailEnd type="triangle"/>
                </a:ln>
                <a:effectLst/>
              </p:spPr>
            </p:cxnSp>
            <p:grpSp>
              <p:nvGrpSpPr>
                <p:cNvPr id="25" name="Group 24">
                  <a:extLst>
                    <a:ext uri="{FF2B5EF4-FFF2-40B4-BE49-F238E27FC236}">
                      <a16:creationId xmlns:a16="http://schemas.microsoft.com/office/drawing/2014/main" id="{AFBE7809-A771-BE1C-AA80-BB381FDD45E3}"/>
                    </a:ext>
                  </a:extLst>
                </p:cNvPr>
                <p:cNvGrpSpPr/>
                <p:nvPr/>
              </p:nvGrpSpPr>
              <p:grpSpPr>
                <a:xfrm>
                  <a:off x="6927365" y="4523973"/>
                  <a:ext cx="934292" cy="525302"/>
                  <a:chOff x="1890417" y="4305721"/>
                  <a:chExt cx="934292" cy="525302"/>
                </a:xfrm>
              </p:grpSpPr>
              <p:sp>
                <p:nvSpPr>
                  <p:cNvPr id="33" name="TextBox 32">
                    <a:extLst>
                      <a:ext uri="{FF2B5EF4-FFF2-40B4-BE49-F238E27FC236}">
                        <a16:creationId xmlns:a16="http://schemas.microsoft.com/office/drawing/2014/main" id="{61BAC97D-76E1-07D9-1063-3346C1DCA34C}"/>
                      </a:ext>
                    </a:extLst>
                  </p:cNvPr>
                  <p:cNvSpPr txBox="1"/>
                  <p:nvPr/>
                </p:nvSpPr>
                <p:spPr>
                  <a:xfrm flipH="1" flipV="1">
                    <a:off x="1890417" y="4461691"/>
                    <a:ext cx="28405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34" name="TextBox 33">
                    <a:extLst>
                      <a:ext uri="{FF2B5EF4-FFF2-40B4-BE49-F238E27FC236}">
                        <a16:creationId xmlns:a16="http://schemas.microsoft.com/office/drawing/2014/main" id="{1D6ED006-AAB7-3120-0256-4AC4CF2FA82C}"/>
                      </a:ext>
                    </a:extLst>
                  </p:cNvPr>
                  <p:cNvSpPr txBox="1"/>
                  <p:nvPr/>
                </p:nvSpPr>
                <p:spPr>
                  <a:xfrm>
                    <a:off x="2256605" y="446169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35" name="TextBox 34">
                    <a:extLst>
                      <a:ext uri="{FF2B5EF4-FFF2-40B4-BE49-F238E27FC236}">
                        <a16:creationId xmlns:a16="http://schemas.microsoft.com/office/drawing/2014/main" id="{9A77EE56-A1C3-1703-7A38-83C08BDBC4F0}"/>
                      </a:ext>
                    </a:extLst>
                  </p:cNvPr>
                  <p:cNvSpPr txBox="1"/>
                  <p:nvPr/>
                </p:nvSpPr>
                <p:spPr>
                  <a:xfrm>
                    <a:off x="2073511" y="4373546"/>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36" name="TextBox 35">
                    <a:extLst>
                      <a:ext uri="{FF2B5EF4-FFF2-40B4-BE49-F238E27FC236}">
                        <a16:creationId xmlns:a16="http://schemas.microsoft.com/office/drawing/2014/main" id="{8892AEE8-9994-7823-C589-CA04E36915DB}"/>
                      </a:ext>
                    </a:extLst>
                  </p:cNvPr>
                  <p:cNvSpPr txBox="1"/>
                  <p:nvPr/>
                </p:nvSpPr>
                <p:spPr>
                  <a:xfrm>
                    <a:off x="2540657" y="445153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37" name="TextBox 36">
                    <a:extLst>
                      <a:ext uri="{FF2B5EF4-FFF2-40B4-BE49-F238E27FC236}">
                        <a16:creationId xmlns:a16="http://schemas.microsoft.com/office/drawing/2014/main" id="{18643749-0B25-503D-1574-1DE421BB7A02}"/>
                      </a:ext>
                    </a:extLst>
                  </p:cNvPr>
                  <p:cNvSpPr txBox="1"/>
                  <p:nvPr/>
                </p:nvSpPr>
                <p:spPr>
                  <a:xfrm>
                    <a:off x="2338741" y="430572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grpSp>
            <p:grpSp>
              <p:nvGrpSpPr>
                <p:cNvPr id="26" name="Group 25">
                  <a:extLst>
                    <a:ext uri="{FF2B5EF4-FFF2-40B4-BE49-F238E27FC236}">
                      <a16:creationId xmlns:a16="http://schemas.microsoft.com/office/drawing/2014/main" id="{CEF39A81-0D4A-78DD-3358-658543BACDD2}"/>
                    </a:ext>
                  </a:extLst>
                </p:cNvPr>
                <p:cNvGrpSpPr/>
                <p:nvPr/>
              </p:nvGrpSpPr>
              <p:grpSpPr>
                <a:xfrm>
                  <a:off x="10420692" y="1830920"/>
                  <a:ext cx="934292" cy="525302"/>
                  <a:chOff x="1890417" y="4305721"/>
                  <a:chExt cx="934292" cy="525302"/>
                </a:xfrm>
              </p:grpSpPr>
              <p:sp>
                <p:nvSpPr>
                  <p:cNvPr id="28" name="TextBox 27">
                    <a:extLst>
                      <a:ext uri="{FF2B5EF4-FFF2-40B4-BE49-F238E27FC236}">
                        <a16:creationId xmlns:a16="http://schemas.microsoft.com/office/drawing/2014/main" id="{11AD1523-9F9C-111B-F1D9-AAA7720F3B5E}"/>
                      </a:ext>
                    </a:extLst>
                  </p:cNvPr>
                  <p:cNvSpPr txBox="1"/>
                  <p:nvPr/>
                </p:nvSpPr>
                <p:spPr>
                  <a:xfrm flipH="1" flipV="1">
                    <a:off x="1890417" y="4461691"/>
                    <a:ext cx="28405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29" name="TextBox 28">
                    <a:extLst>
                      <a:ext uri="{FF2B5EF4-FFF2-40B4-BE49-F238E27FC236}">
                        <a16:creationId xmlns:a16="http://schemas.microsoft.com/office/drawing/2014/main" id="{61446F1A-C7CF-502E-CD3B-92419D681BA1}"/>
                      </a:ext>
                    </a:extLst>
                  </p:cNvPr>
                  <p:cNvSpPr txBox="1"/>
                  <p:nvPr/>
                </p:nvSpPr>
                <p:spPr>
                  <a:xfrm>
                    <a:off x="2256605" y="446169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30" name="TextBox 29">
                    <a:extLst>
                      <a:ext uri="{FF2B5EF4-FFF2-40B4-BE49-F238E27FC236}">
                        <a16:creationId xmlns:a16="http://schemas.microsoft.com/office/drawing/2014/main" id="{150C0D68-0F7C-703E-16DB-24C8A63336EE}"/>
                      </a:ext>
                    </a:extLst>
                  </p:cNvPr>
                  <p:cNvSpPr txBox="1"/>
                  <p:nvPr/>
                </p:nvSpPr>
                <p:spPr>
                  <a:xfrm>
                    <a:off x="2073511" y="4373546"/>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31" name="TextBox 30">
                    <a:extLst>
                      <a:ext uri="{FF2B5EF4-FFF2-40B4-BE49-F238E27FC236}">
                        <a16:creationId xmlns:a16="http://schemas.microsoft.com/office/drawing/2014/main" id="{DFF3D02A-4850-B4C4-EE46-45E8C78B96C3}"/>
                      </a:ext>
                    </a:extLst>
                  </p:cNvPr>
                  <p:cNvSpPr txBox="1"/>
                  <p:nvPr/>
                </p:nvSpPr>
                <p:spPr>
                  <a:xfrm>
                    <a:off x="2540657" y="445153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sp>
                <p:nvSpPr>
                  <p:cNvPr id="32" name="TextBox 31">
                    <a:extLst>
                      <a:ext uri="{FF2B5EF4-FFF2-40B4-BE49-F238E27FC236}">
                        <a16:creationId xmlns:a16="http://schemas.microsoft.com/office/drawing/2014/main" id="{69E76C11-43BA-516E-A1E0-4AA153A7956A}"/>
                      </a:ext>
                    </a:extLst>
                  </p:cNvPr>
                  <p:cNvSpPr txBox="1"/>
                  <p:nvPr/>
                </p:nvSpPr>
                <p:spPr>
                  <a:xfrm>
                    <a:off x="2338741" y="4305721"/>
                    <a:ext cx="2840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x</a:t>
                    </a:r>
                  </a:p>
                </p:txBody>
              </p:sp>
            </p:grpSp>
            <p:sp>
              <p:nvSpPr>
                <p:cNvPr id="27" name="Freeform: Shape 26">
                  <a:extLst>
                    <a:ext uri="{FF2B5EF4-FFF2-40B4-BE49-F238E27FC236}">
                      <a16:creationId xmlns:a16="http://schemas.microsoft.com/office/drawing/2014/main" id="{502E6266-3D67-BD58-CF1C-F1FE466FD2B0}"/>
                    </a:ext>
                  </a:extLst>
                </p:cNvPr>
                <p:cNvSpPr/>
                <p:nvPr/>
              </p:nvSpPr>
              <p:spPr>
                <a:xfrm>
                  <a:off x="7152640" y="2042160"/>
                  <a:ext cx="4216400" cy="2863700"/>
                </a:xfrm>
                <a:custGeom>
                  <a:avLst/>
                  <a:gdLst>
                    <a:gd name="connsiteX0" fmla="*/ 0 w 4216400"/>
                    <a:gd name="connsiteY0" fmla="*/ 2712720 h 2863700"/>
                    <a:gd name="connsiteX1" fmla="*/ 1066800 w 4216400"/>
                    <a:gd name="connsiteY1" fmla="*/ 2621280 h 2863700"/>
                    <a:gd name="connsiteX2" fmla="*/ 3159760 w 4216400"/>
                    <a:gd name="connsiteY2" fmla="*/ 436880 h 2863700"/>
                    <a:gd name="connsiteX3" fmla="*/ 4216400 w 4216400"/>
                    <a:gd name="connsiteY3" fmla="*/ 0 h 2863700"/>
                  </a:gdLst>
                  <a:ahLst/>
                  <a:cxnLst>
                    <a:cxn ang="0">
                      <a:pos x="connsiteX0" y="connsiteY0"/>
                    </a:cxn>
                    <a:cxn ang="0">
                      <a:pos x="connsiteX1" y="connsiteY1"/>
                    </a:cxn>
                    <a:cxn ang="0">
                      <a:pos x="connsiteX2" y="connsiteY2"/>
                    </a:cxn>
                    <a:cxn ang="0">
                      <a:pos x="connsiteX3" y="connsiteY3"/>
                    </a:cxn>
                  </a:cxnLst>
                  <a:rect l="l" t="t" r="r" b="b"/>
                  <a:pathLst>
                    <a:path w="4216400" h="2863700">
                      <a:moveTo>
                        <a:pt x="0" y="2712720"/>
                      </a:moveTo>
                      <a:cubicBezTo>
                        <a:pt x="270086" y="2856653"/>
                        <a:pt x="540173" y="3000587"/>
                        <a:pt x="1066800" y="2621280"/>
                      </a:cubicBezTo>
                      <a:cubicBezTo>
                        <a:pt x="1593427" y="2241973"/>
                        <a:pt x="2634827" y="873760"/>
                        <a:pt x="3159760" y="436880"/>
                      </a:cubicBezTo>
                      <a:cubicBezTo>
                        <a:pt x="3684693" y="0"/>
                        <a:pt x="3950546" y="0"/>
                        <a:pt x="4216400" y="0"/>
                      </a:cubicBezTo>
                    </a:path>
                  </a:pathLst>
                </a:custGeom>
                <a:noFill/>
                <a:ln w="444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6E284265-4E88-411E-C566-714D53B7819E}"/>
                  </a:ext>
                </a:extLst>
              </p:cNvPr>
              <p:cNvSpPr txBox="1"/>
              <p:nvPr/>
            </p:nvSpPr>
            <p:spPr>
              <a:xfrm>
                <a:off x="6299170" y="1980025"/>
                <a:ext cx="67037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GB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Odds</a:t>
                </a:r>
              </a:p>
            </p:txBody>
          </p:sp>
          <p:sp>
            <p:nvSpPr>
              <p:cNvPr id="21" name="TextBox 20">
                <a:extLst>
                  <a:ext uri="{FF2B5EF4-FFF2-40B4-BE49-F238E27FC236}">
                    <a16:creationId xmlns:a16="http://schemas.microsoft.com/office/drawing/2014/main" id="{4D8595DD-C254-2E4A-430A-B149D85C8DD4}"/>
                  </a:ext>
                </a:extLst>
              </p:cNvPr>
              <p:cNvSpPr txBox="1"/>
              <p:nvPr/>
            </p:nvSpPr>
            <p:spPr>
              <a:xfrm>
                <a:off x="11098934" y="5044994"/>
                <a:ext cx="5402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Age</a:t>
                </a:r>
              </a:p>
            </p:txBody>
          </p:sp>
          <p:cxnSp>
            <p:nvCxnSpPr>
              <p:cNvPr id="22" name="Straight Connector 21">
                <a:extLst>
                  <a:ext uri="{FF2B5EF4-FFF2-40B4-BE49-F238E27FC236}">
                    <a16:creationId xmlns:a16="http://schemas.microsoft.com/office/drawing/2014/main" id="{AB3A3424-22B4-3E5B-2A57-D27647A843E7}"/>
                  </a:ext>
                </a:extLst>
              </p:cNvPr>
              <p:cNvCxnSpPr>
                <a:cxnSpLocks/>
              </p:cNvCxnSpPr>
              <p:nvPr/>
            </p:nvCxnSpPr>
            <p:spPr>
              <a:xfrm flipV="1">
                <a:off x="7069391" y="2240337"/>
                <a:ext cx="4517840" cy="1"/>
              </a:xfrm>
              <a:prstGeom prst="line">
                <a:avLst/>
              </a:prstGeom>
              <a:noFill/>
              <a:ln w="6350" cap="flat" cmpd="sng" algn="ctr">
                <a:solidFill>
                  <a:srgbClr val="4472C4"/>
                </a:solidFill>
                <a:prstDash val="lgDashDotDot"/>
                <a:miter lim="800000"/>
              </a:ln>
              <a:effectLst/>
            </p:spPr>
          </p:cxnSp>
        </p:grpSp>
        <p:sp>
          <p:nvSpPr>
            <p:cNvPr id="17" name="TextBox 16">
              <a:extLst>
                <a:ext uri="{FF2B5EF4-FFF2-40B4-BE49-F238E27FC236}">
                  <a16:creationId xmlns:a16="http://schemas.microsoft.com/office/drawing/2014/main" id="{3D1AA2A4-21EA-96CC-EC2E-2750873F29F4}"/>
                </a:ext>
              </a:extLst>
            </p:cNvPr>
            <p:cNvSpPr txBox="1"/>
            <p:nvPr/>
          </p:nvSpPr>
          <p:spPr>
            <a:xfrm>
              <a:off x="2837302" y="996593"/>
              <a:ext cx="209602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LINEAR REGRESSION</a:t>
              </a:r>
            </a:p>
          </p:txBody>
        </p:sp>
        <p:sp>
          <p:nvSpPr>
            <p:cNvPr id="18" name="TextBox 17">
              <a:extLst>
                <a:ext uri="{FF2B5EF4-FFF2-40B4-BE49-F238E27FC236}">
                  <a16:creationId xmlns:a16="http://schemas.microsoft.com/office/drawing/2014/main" id="{B30929DD-3DF0-81B6-AC6B-7CE7426D4B2C}"/>
                </a:ext>
              </a:extLst>
            </p:cNvPr>
            <p:cNvSpPr txBox="1"/>
            <p:nvPr/>
          </p:nvSpPr>
          <p:spPr>
            <a:xfrm>
              <a:off x="8107460" y="996593"/>
              <a:ext cx="226978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LOGISTIC REGRESSION</a:t>
              </a:r>
            </a:p>
          </p:txBody>
        </p:sp>
      </p:grpSp>
      <p:sp>
        <p:nvSpPr>
          <p:cNvPr id="48" name="TextBox 47">
            <a:extLst>
              <a:ext uri="{FF2B5EF4-FFF2-40B4-BE49-F238E27FC236}">
                <a16:creationId xmlns:a16="http://schemas.microsoft.com/office/drawing/2014/main" id="{710986B8-9A39-1839-8BCB-33895E4C084B}"/>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197518954"/>
      </p:ext>
    </p:extLst>
  </p:cSld>
  <p:clrMapOvr>
    <a:masterClrMapping/>
  </p:clrMapOvr>
  <p:transition spd="med">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7A8A-5BFC-24A9-2B6E-DE7D90474EEB}"/>
              </a:ext>
            </a:extLst>
          </p:cNvPr>
          <p:cNvSpPr>
            <a:spLocks noGrp="1"/>
          </p:cNvSpPr>
          <p:nvPr>
            <p:ph type="title"/>
          </p:nvPr>
        </p:nvSpPr>
        <p:spPr/>
        <p:txBody>
          <a:bodyPr/>
          <a:lstStyle/>
          <a:p>
            <a:r>
              <a:rPr lang="en-GB" dirty="0"/>
              <a:t>Dummy Models Versus Weight of Evidence</a:t>
            </a:r>
          </a:p>
        </p:txBody>
      </p:sp>
      <p:sp>
        <p:nvSpPr>
          <p:cNvPr id="4" name="Content Placeholder 3">
            <a:extLst>
              <a:ext uri="{FF2B5EF4-FFF2-40B4-BE49-F238E27FC236}">
                <a16:creationId xmlns:a16="http://schemas.microsoft.com/office/drawing/2014/main" id="{B5843A46-08A4-8CB8-ACF6-A6136673EC0B}"/>
              </a:ext>
            </a:extLst>
          </p:cNvPr>
          <p:cNvSpPr>
            <a:spLocks noGrp="1"/>
          </p:cNvSpPr>
          <p:nvPr>
            <p:ph sz="half" idx="1"/>
          </p:nvPr>
        </p:nvSpPr>
        <p:spPr>
          <a:xfrm>
            <a:off x="838200" y="1876113"/>
            <a:ext cx="5181600" cy="4351338"/>
          </a:xfrm>
          <a:ln>
            <a:solidFill>
              <a:schemeClr val="accent1"/>
            </a:solidFill>
          </a:ln>
        </p:spPr>
        <p:txBody>
          <a:bodyPr>
            <a:normAutofit fontScale="85000" lnSpcReduction="20000"/>
          </a:bodyPr>
          <a:lstStyle/>
          <a:p>
            <a:pPr marL="0" indent="0">
              <a:buNone/>
            </a:pPr>
            <a:r>
              <a:rPr lang="en-GB" b="1" u="sng" dirty="0"/>
              <a:t>Advantages :-</a:t>
            </a:r>
            <a:endParaRPr lang="en-GB" sz="2300" dirty="0"/>
          </a:p>
          <a:p>
            <a:r>
              <a:rPr lang="en-GB" sz="2300" dirty="0"/>
              <a:t>Characteristic Attributes split into dummy variable</a:t>
            </a:r>
          </a:p>
          <a:p>
            <a:r>
              <a:rPr lang="en-GB" sz="2300" dirty="0"/>
              <a:t>Missing values easily handled</a:t>
            </a:r>
          </a:p>
          <a:p>
            <a:r>
              <a:rPr lang="en-GB" sz="2300" dirty="0"/>
              <a:t>Encodes monotonically</a:t>
            </a:r>
          </a:p>
          <a:p>
            <a:r>
              <a:rPr lang="en-GB" sz="2300" dirty="0"/>
              <a:t>Effective in binary classification</a:t>
            </a:r>
          </a:p>
          <a:p>
            <a:pPr marL="0" indent="0">
              <a:buNone/>
            </a:pPr>
            <a:endParaRPr lang="en-GB" b="1" u="sng" dirty="0"/>
          </a:p>
          <a:p>
            <a:pPr marL="0" indent="0">
              <a:buNone/>
            </a:pPr>
            <a:r>
              <a:rPr lang="en-GB" b="1" u="sng" dirty="0"/>
              <a:t>Disadvantages:-</a:t>
            </a:r>
          </a:p>
          <a:p>
            <a:r>
              <a:rPr lang="en-GB" sz="2300" dirty="0"/>
              <a:t>Curse of dimensionally when there is are large number of attributes </a:t>
            </a:r>
          </a:p>
          <a:p>
            <a:r>
              <a:rPr lang="en-GB" sz="2300" dirty="0"/>
              <a:t>Not used in continuous outcome models</a:t>
            </a:r>
          </a:p>
          <a:p>
            <a:r>
              <a:rPr lang="en-GB" sz="2300" dirty="0"/>
              <a:t>Assumes a linear relationship between variables and target</a:t>
            </a:r>
          </a:p>
        </p:txBody>
      </p:sp>
      <p:sp>
        <p:nvSpPr>
          <p:cNvPr id="5" name="Content Placeholder 4">
            <a:extLst>
              <a:ext uri="{FF2B5EF4-FFF2-40B4-BE49-F238E27FC236}">
                <a16:creationId xmlns:a16="http://schemas.microsoft.com/office/drawing/2014/main" id="{0510CDAF-2D40-3A55-700E-199CC849B9D0}"/>
              </a:ext>
            </a:extLst>
          </p:cNvPr>
          <p:cNvSpPr>
            <a:spLocks noGrp="1"/>
          </p:cNvSpPr>
          <p:nvPr>
            <p:ph sz="half" idx="2"/>
          </p:nvPr>
        </p:nvSpPr>
        <p:spPr>
          <a:xfrm>
            <a:off x="6172200" y="1876113"/>
            <a:ext cx="5181600" cy="4351338"/>
          </a:xfrm>
          <a:ln>
            <a:solidFill>
              <a:schemeClr val="accent1"/>
            </a:solidFill>
          </a:ln>
        </p:spPr>
        <p:txBody>
          <a:bodyPr>
            <a:normAutofit fontScale="85000" lnSpcReduction="20000"/>
          </a:bodyPr>
          <a:lstStyle/>
          <a:p>
            <a:pPr marL="0" indent="0">
              <a:buNone/>
            </a:pPr>
            <a:r>
              <a:rPr lang="en-GB" b="1" u="sng" dirty="0"/>
              <a:t>Advantages:-</a:t>
            </a:r>
            <a:endParaRPr lang="en-GB" dirty="0"/>
          </a:p>
          <a:p>
            <a:r>
              <a:rPr lang="en-GB" sz="2300" dirty="0"/>
              <a:t>Characteristic Attributes assigned their respective weight of evidence</a:t>
            </a:r>
          </a:p>
          <a:p>
            <a:r>
              <a:rPr lang="en-GB" sz="2300" dirty="0"/>
              <a:t>Applicable to all model types</a:t>
            </a:r>
          </a:p>
          <a:p>
            <a:r>
              <a:rPr lang="en-GB" sz="2300" dirty="0"/>
              <a:t>Easy to interpret as each attributes becomes a variable</a:t>
            </a:r>
          </a:p>
          <a:p>
            <a:r>
              <a:rPr lang="en-GB" sz="2300" dirty="0"/>
              <a:t>Variable contribution is easily observed</a:t>
            </a:r>
          </a:p>
          <a:p>
            <a:pPr marL="0" indent="0">
              <a:buNone/>
            </a:pPr>
            <a:r>
              <a:rPr lang="en-GB" b="1" u="sng" dirty="0"/>
              <a:t>Disadvantages:-</a:t>
            </a:r>
          </a:p>
          <a:p>
            <a:r>
              <a:rPr lang="en-GB" sz="2300" dirty="0"/>
              <a:t>Increased effort to prepare modelling sample (coding inefficiency)</a:t>
            </a:r>
          </a:p>
          <a:p>
            <a:r>
              <a:rPr lang="en-GB" sz="2300" dirty="0"/>
              <a:t>Non-monotonic relationships may not be desirable</a:t>
            </a:r>
          </a:p>
          <a:p>
            <a:r>
              <a:rPr lang="en-GB" sz="2300" dirty="0"/>
              <a:t>Tends to model the extremes</a:t>
            </a:r>
          </a:p>
          <a:p>
            <a:r>
              <a:rPr lang="en-GB" sz="2300" dirty="0"/>
              <a:t>Does not handle missing variables well</a:t>
            </a:r>
          </a:p>
        </p:txBody>
      </p:sp>
      <p:sp>
        <p:nvSpPr>
          <p:cNvPr id="3" name="TextBox 2">
            <a:extLst>
              <a:ext uri="{FF2B5EF4-FFF2-40B4-BE49-F238E27FC236}">
                <a16:creationId xmlns:a16="http://schemas.microsoft.com/office/drawing/2014/main" id="{E3953089-BD64-0AA5-60AD-A68179ACA7CB}"/>
              </a:ext>
            </a:extLst>
          </p:cNvPr>
          <p:cNvSpPr txBox="1"/>
          <p:nvPr/>
        </p:nvSpPr>
        <p:spPr>
          <a:xfrm>
            <a:off x="659356" y="1422230"/>
            <a:ext cx="1669560" cy="369332"/>
          </a:xfrm>
          <a:prstGeom prst="rect">
            <a:avLst/>
          </a:prstGeom>
          <a:noFill/>
        </p:spPr>
        <p:txBody>
          <a:bodyPr wrap="none" rtlCol="0">
            <a:spAutoFit/>
          </a:bodyPr>
          <a:lstStyle/>
          <a:p>
            <a:r>
              <a:rPr lang="en-GB" dirty="0"/>
              <a:t>Dummy Models</a:t>
            </a:r>
          </a:p>
        </p:txBody>
      </p:sp>
      <p:sp>
        <p:nvSpPr>
          <p:cNvPr id="7" name="TextBox 6">
            <a:extLst>
              <a:ext uri="{FF2B5EF4-FFF2-40B4-BE49-F238E27FC236}">
                <a16:creationId xmlns:a16="http://schemas.microsoft.com/office/drawing/2014/main" id="{68A83C0B-F367-7A67-883E-9C780EC968AB}"/>
              </a:ext>
            </a:extLst>
          </p:cNvPr>
          <p:cNvSpPr txBox="1"/>
          <p:nvPr/>
        </p:nvSpPr>
        <p:spPr>
          <a:xfrm>
            <a:off x="6096000" y="1429254"/>
            <a:ext cx="1366015" cy="369332"/>
          </a:xfrm>
          <a:prstGeom prst="rect">
            <a:avLst/>
          </a:prstGeom>
          <a:noFill/>
        </p:spPr>
        <p:txBody>
          <a:bodyPr wrap="none" rtlCol="0">
            <a:spAutoFit/>
          </a:bodyPr>
          <a:lstStyle/>
          <a:p>
            <a:r>
              <a:rPr lang="en-GB" dirty="0" err="1"/>
              <a:t>WoE</a:t>
            </a:r>
            <a:r>
              <a:rPr lang="en-GB" dirty="0"/>
              <a:t> Models</a:t>
            </a:r>
          </a:p>
        </p:txBody>
      </p:sp>
      <p:pic>
        <p:nvPicPr>
          <p:cNvPr id="6" name="Picture 5">
            <a:extLst>
              <a:ext uri="{FF2B5EF4-FFF2-40B4-BE49-F238E27FC236}">
                <a16:creationId xmlns:a16="http://schemas.microsoft.com/office/drawing/2014/main" id="{3F821F5A-8501-04CF-79B2-DECB304A9672}"/>
              </a:ext>
            </a:extLst>
          </p:cNvPr>
          <p:cNvPicPr/>
          <p:nvPr/>
        </p:nvPicPr>
        <p:blipFill>
          <a:blip r:embed="rId2"/>
          <a:srcRect/>
          <a:stretch>
            <a:fillRect/>
          </a:stretch>
        </p:blipFill>
        <p:spPr>
          <a:xfrm>
            <a:off x="11073526" y="6020554"/>
            <a:ext cx="1118474" cy="837446"/>
          </a:xfrm>
          <a:prstGeom prst="rect">
            <a:avLst/>
          </a:prstGeom>
          <a:noFill/>
          <a:ln>
            <a:noFill/>
            <a:prstDash/>
          </a:ln>
        </p:spPr>
      </p:pic>
      <p:sp>
        <p:nvSpPr>
          <p:cNvPr id="8" name="TextBox 7">
            <a:extLst>
              <a:ext uri="{FF2B5EF4-FFF2-40B4-BE49-F238E27FC236}">
                <a16:creationId xmlns:a16="http://schemas.microsoft.com/office/drawing/2014/main" id="{FA192225-0DF0-12CE-5743-A1535FC5EA91}"/>
              </a:ext>
            </a:extLst>
          </p:cNvPr>
          <p:cNvSpPr txBox="1"/>
          <p:nvPr/>
        </p:nvSpPr>
        <p:spPr>
          <a:xfrm>
            <a:off x="8463917" y="6492875"/>
            <a:ext cx="2568515" cy="369332"/>
          </a:xfrm>
          <a:prstGeom prst="rect">
            <a:avLst/>
          </a:prstGeom>
          <a:noFill/>
        </p:spPr>
        <p:txBody>
          <a:bodyPr wrap="square">
            <a:spAutoFit/>
          </a:bodyPr>
          <a:lstStyle/>
          <a:p>
            <a:r>
              <a:rPr lang="en-GB" sz="1800" dirty="0">
                <a:solidFill>
                  <a:schemeClr val="accent3">
                    <a:lumMod val="75000"/>
                  </a:schemeClr>
                </a:solidFill>
                <a:latin typeface="+mj-lt"/>
                <a:ea typeface="+mj-ea"/>
                <a:cs typeface="+mj-cs"/>
              </a:rPr>
              <a:t>www.apds-analytics.com</a:t>
            </a:r>
          </a:p>
        </p:txBody>
      </p:sp>
    </p:spTree>
    <p:extLst>
      <p:ext uri="{BB962C8B-B14F-4D97-AF65-F5344CB8AC3E}">
        <p14:creationId xmlns:p14="http://schemas.microsoft.com/office/powerpoint/2010/main" val="3523456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D186-4D34-754A-D335-2C63FBD567EA}"/>
              </a:ext>
            </a:extLst>
          </p:cNvPr>
          <p:cNvSpPr>
            <a:spLocks noGrp="1"/>
          </p:cNvSpPr>
          <p:nvPr>
            <p:ph type="title"/>
          </p:nvPr>
        </p:nvSpPr>
        <p:spPr/>
        <p:txBody>
          <a:bodyPr/>
          <a:lstStyle/>
          <a:p>
            <a:r>
              <a:rPr lang="en-GB" dirty="0"/>
              <a:t>Tree Based Models</a:t>
            </a:r>
          </a:p>
        </p:txBody>
      </p:sp>
      <p:sp>
        <p:nvSpPr>
          <p:cNvPr id="3" name="Content Placeholder 2">
            <a:extLst>
              <a:ext uri="{FF2B5EF4-FFF2-40B4-BE49-F238E27FC236}">
                <a16:creationId xmlns:a16="http://schemas.microsoft.com/office/drawing/2014/main" id="{9E72B6A4-A735-B557-8D01-D66B1FFBF171}"/>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CF1241D8-CE43-ACDE-E57D-4E21C34BA5DA}"/>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22802575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B555-650E-3905-6607-E7B512EDE5D1}"/>
              </a:ext>
            </a:extLst>
          </p:cNvPr>
          <p:cNvSpPr>
            <a:spLocks noGrp="1"/>
          </p:cNvSpPr>
          <p:nvPr>
            <p:ph type="title"/>
          </p:nvPr>
        </p:nvSpPr>
        <p:spPr/>
        <p:txBody>
          <a:bodyPr/>
          <a:lstStyle/>
          <a:p>
            <a:r>
              <a:rPr lang="en-GB" dirty="0"/>
              <a:t>ML Models – Random Forests / XG Boost /NN</a:t>
            </a:r>
          </a:p>
        </p:txBody>
      </p:sp>
      <p:sp>
        <p:nvSpPr>
          <p:cNvPr id="3" name="Content Placeholder 2">
            <a:extLst>
              <a:ext uri="{FF2B5EF4-FFF2-40B4-BE49-F238E27FC236}">
                <a16:creationId xmlns:a16="http://schemas.microsoft.com/office/drawing/2014/main" id="{5B53EB21-BD63-3B4F-9DDC-C8563FD6EEA9}"/>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9B999B9A-1529-A56B-10A4-597A28FBC2E8}"/>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38139085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4F5-8117-68F9-B1E5-F16A73BAFE8C}"/>
              </a:ext>
            </a:extLst>
          </p:cNvPr>
          <p:cNvSpPr>
            <a:spLocks noGrp="1"/>
          </p:cNvSpPr>
          <p:nvPr>
            <p:ph type="title"/>
          </p:nvPr>
        </p:nvSpPr>
        <p:spPr>
          <a:xfrm>
            <a:off x="0" y="0"/>
            <a:ext cx="10515600" cy="601033"/>
          </a:xfrm>
        </p:spPr>
        <p:txBody>
          <a:bodyPr/>
          <a:lstStyle/>
          <a:p>
            <a:r>
              <a:rPr lang="en-GB" dirty="0"/>
              <a:t>Score Creation and Scaling (PDO)</a:t>
            </a:r>
          </a:p>
        </p:txBody>
      </p:sp>
      <p:sp>
        <p:nvSpPr>
          <p:cNvPr id="3" name="Content Placeholder 2">
            <a:extLst>
              <a:ext uri="{FF2B5EF4-FFF2-40B4-BE49-F238E27FC236}">
                <a16:creationId xmlns:a16="http://schemas.microsoft.com/office/drawing/2014/main" id="{845A9432-2CB7-0F59-DB67-4C6C42EAF89F}"/>
              </a:ext>
            </a:extLst>
          </p:cNvPr>
          <p:cNvSpPr>
            <a:spLocks noGrp="1"/>
          </p:cNvSpPr>
          <p:nvPr>
            <p:ph sz="half" idx="1"/>
          </p:nvPr>
        </p:nvSpPr>
        <p:spPr/>
        <p:txBody>
          <a:bodyPr>
            <a:normAutofit fontScale="85000" lnSpcReduction="10000"/>
          </a:bodyPr>
          <a:lstStyle/>
          <a:p>
            <a:pPr marL="0" indent="0">
              <a:buNone/>
            </a:pPr>
            <a:r>
              <a:rPr lang="en-GB" u="sng" dirty="0"/>
              <a:t>Score creation</a:t>
            </a:r>
          </a:p>
          <a:p>
            <a:r>
              <a:rPr lang="en-GB" dirty="0"/>
              <a:t>To create the score for Dummy Models</a:t>
            </a:r>
          </a:p>
          <a:p>
            <a:pPr lvl="1"/>
            <a:r>
              <a:rPr lang="en-GB" dirty="0"/>
              <a:t>Multiple the Parameter Estimate by a user determined factor</a:t>
            </a:r>
          </a:p>
          <a:p>
            <a:pPr lvl="1"/>
            <a:r>
              <a:rPr lang="en-GB" dirty="0"/>
              <a:t>Sum across all characteristics, including the intercept</a:t>
            </a:r>
          </a:p>
          <a:p>
            <a:r>
              <a:rPr lang="en-GB" dirty="0"/>
              <a:t>To create score for </a:t>
            </a:r>
            <a:r>
              <a:rPr lang="en-GB" dirty="0" err="1"/>
              <a:t>WoE</a:t>
            </a:r>
            <a:r>
              <a:rPr lang="en-GB" dirty="0"/>
              <a:t> Models</a:t>
            </a:r>
          </a:p>
          <a:p>
            <a:pPr lvl="1"/>
            <a:r>
              <a:rPr lang="en-GB" dirty="0"/>
              <a:t>Multiple the Parameter by the calculated attribute level </a:t>
            </a:r>
            <a:r>
              <a:rPr lang="en-GB" dirty="0" err="1"/>
              <a:t>WoE</a:t>
            </a:r>
            <a:endParaRPr lang="en-GB" dirty="0"/>
          </a:p>
          <a:p>
            <a:pPr lvl="1"/>
            <a:r>
              <a:rPr lang="en-GB" dirty="0"/>
              <a:t>Sum across all model </a:t>
            </a:r>
            <a:r>
              <a:rPr lang="en-GB" dirty="0" err="1"/>
              <a:t>characterisrics</a:t>
            </a:r>
            <a:r>
              <a:rPr lang="en-GB" dirty="0"/>
              <a:t>, including the intercept</a:t>
            </a:r>
          </a:p>
        </p:txBody>
      </p:sp>
      <p:sp>
        <p:nvSpPr>
          <p:cNvPr id="4" name="Content Placeholder 3">
            <a:extLst>
              <a:ext uri="{FF2B5EF4-FFF2-40B4-BE49-F238E27FC236}">
                <a16:creationId xmlns:a16="http://schemas.microsoft.com/office/drawing/2014/main" id="{784DA647-E66D-78B1-D7F2-57DDC0C439FD}"/>
              </a:ext>
            </a:extLst>
          </p:cNvPr>
          <p:cNvSpPr>
            <a:spLocks noGrp="1"/>
          </p:cNvSpPr>
          <p:nvPr>
            <p:ph sz="half" idx="2"/>
          </p:nvPr>
        </p:nvSpPr>
        <p:spPr>
          <a:xfrm>
            <a:off x="6423804" y="1825625"/>
            <a:ext cx="5181600" cy="4351338"/>
          </a:xfrm>
        </p:spPr>
        <p:txBody>
          <a:bodyPr>
            <a:normAutofit fontScale="85000" lnSpcReduction="10000"/>
          </a:bodyPr>
          <a:lstStyle/>
          <a:p>
            <a:pPr marL="0" indent="0">
              <a:buNone/>
            </a:pPr>
            <a:r>
              <a:rPr lang="en-GB" u="sng" dirty="0"/>
              <a:t>Points to Double the Odds</a:t>
            </a:r>
          </a:p>
          <a:p>
            <a:endParaRPr lang="en-GB" dirty="0"/>
          </a:p>
          <a:p>
            <a:pPr marL="0" indent="0">
              <a:buNone/>
            </a:pPr>
            <a:endParaRPr lang="en-GB" dirty="0"/>
          </a:p>
          <a:p>
            <a:endParaRPr lang="en-GB" dirty="0"/>
          </a:p>
          <a:p>
            <a:r>
              <a:rPr lang="en-GB" dirty="0"/>
              <a:t>Points to Odds (</a:t>
            </a:r>
            <a:r>
              <a:rPr lang="en-GB" dirty="0" err="1"/>
              <a:t>pdo</a:t>
            </a:r>
            <a:r>
              <a:rPr lang="en-GB" dirty="0"/>
              <a:t>), often 20 or 50</a:t>
            </a:r>
          </a:p>
          <a:p>
            <a:r>
              <a:rPr lang="en-GB" dirty="0"/>
              <a:t>Factor = </a:t>
            </a:r>
            <a:r>
              <a:rPr lang="en-GB" dirty="0" err="1"/>
              <a:t>pdo</a:t>
            </a:r>
            <a:r>
              <a:rPr lang="en-GB" dirty="0"/>
              <a:t>/ln(2)</a:t>
            </a:r>
          </a:p>
          <a:p>
            <a:r>
              <a:rPr lang="en-GB" dirty="0"/>
              <a:t>Offset = Score – (Factor * ln(odds))</a:t>
            </a:r>
          </a:p>
          <a:p>
            <a:r>
              <a:rPr lang="en-GB" dirty="0"/>
              <a:t>Scale the scorecards for comparison across the different models </a:t>
            </a:r>
          </a:p>
          <a:p>
            <a:r>
              <a:rPr lang="en-GB" dirty="0"/>
              <a:t>Comparison is only meaningful if the same performance definition is used</a:t>
            </a:r>
          </a:p>
        </p:txBody>
      </p:sp>
      <p:pic>
        <p:nvPicPr>
          <p:cNvPr id="1026" name="Picture 2">
            <a:extLst>
              <a:ext uri="{FF2B5EF4-FFF2-40B4-BE49-F238E27FC236}">
                <a16:creationId xmlns:a16="http://schemas.microsoft.com/office/drawing/2014/main" id="{B360F650-A39B-B830-A7F7-A8E05A1CC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171" y="2446847"/>
            <a:ext cx="4238625"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340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of an electromagnetic radiation">
            <a:extLst>
              <a:ext uri="{FF2B5EF4-FFF2-40B4-BE49-F238E27FC236}">
                <a16:creationId xmlns:a16="http://schemas.microsoft.com/office/drawing/2014/main" id="{BC896E3C-F12E-E775-8C29-A85B8F38678B}"/>
              </a:ext>
            </a:extLst>
          </p:cNvPr>
          <p:cNvPicPr>
            <a:picLocks noChangeAspect="1"/>
          </p:cNvPicPr>
          <p:nvPr/>
        </p:nvPicPr>
        <p:blipFill>
          <a:blip r:embed="rId2">
            <a:alphaModFix amt="50000"/>
          </a:blip>
          <a:srcRect t="9753" b="6292"/>
          <a:stretch>
            <a:fillRect/>
          </a:stretch>
        </p:blipFill>
        <p:spPr>
          <a:xfrm>
            <a:off x="20" y="1"/>
            <a:ext cx="12191980" cy="6857999"/>
          </a:xfrm>
          <a:prstGeom prst="rect">
            <a:avLst/>
          </a:prstGeom>
        </p:spPr>
      </p:pic>
      <p:sp>
        <p:nvSpPr>
          <p:cNvPr id="5" name="Title 4">
            <a:extLst>
              <a:ext uri="{FF2B5EF4-FFF2-40B4-BE49-F238E27FC236}">
                <a16:creationId xmlns:a16="http://schemas.microsoft.com/office/drawing/2014/main" id="{97C30688-673B-524B-52D0-5A69D213CAF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Scorecard Diagnostics </a:t>
            </a:r>
          </a:p>
        </p:txBody>
      </p:sp>
    </p:spTree>
    <p:extLst>
      <p:ext uri="{BB962C8B-B14F-4D97-AF65-F5344CB8AC3E}">
        <p14:creationId xmlns:p14="http://schemas.microsoft.com/office/powerpoint/2010/main" val="38293677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99619</TotalTime>
  <Words>10144</Words>
  <Application>Microsoft Office PowerPoint</Application>
  <PresentationFormat>Widescreen</PresentationFormat>
  <Paragraphs>2385</Paragraphs>
  <Slides>113</Slides>
  <Notes>72</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113</vt:i4>
      </vt:variant>
    </vt:vector>
  </HeadingPairs>
  <TitlesOfParts>
    <vt:vector size="131" baseType="lpstr">
      <vt:lpstr>Batang</vt:lpstr>
      <vt:lpstr>Malgun Gothic Semilight</vt:lpstr>
      <vt:lpstr>PMingLiU</vt:lpstr>
      <vt:lpstr>Aptos</vt:lpstr>
      <vt:lpstr>Arial</vt:lpstr>
      <vt:lpstr>Baskerville Old Face</vt:lpstr>
      <vt:lpstr>Calibri</vt:lpstr>
      <vt:lpstr>Cambria Math</vt:lpstr>
      <vt:lpstr>Lato</vt:lpstr>
      <vt:lpstr>Linux Libertine</vt:lpstr>
      <vt:lpstr>Söhne</vt:lpstr>
      <vt:lpstr>Symbol</vt:lpstr>
      <vt:lpstr>Times New Roman</vt:lpstr>
      <vt:lpstr>Wingdings</vt:lpstr>
      <vt:lpstr>Wingdings 3</vt:lpstr>
      <vt:lpstr>1_Office Theme</vt:lpstr>
      <vt:lpstr>Chart</vt:lpstr>
      <vt:lpstr>Equation</vt:lpstr>
      <vt:lpstr>Concepts of Scoring Training 4th / 5th June 2024  by  APDS Consulting </vt:lpstr>
      <vt:lpstr>Scorecard Training Agenda</vt:lpstr>
      <vt:lpstr>APDS Consulting - Matthew Freeman Biography</vt:lpstr>
      <vt:lpstr>Global Experience applied Locally – By APDS Consulting</vt:lpstr>
      <vt:lpstr>APDS Clients </vt:lpstr>
      <vt:lpstr>Training and Mentoring – Foundation to Expert Level</vt:lpstr>
      <vt:lpstr>PowerPoint Presentation</vt:lpstr>
      <vt:lpstr>The Analytics Journey</vt:lpstr>
      <vt:lpstr>Credit life cycle Analytics – Decision &amp; Prediction</vt:lpstr>
      <vt:lpstr>Credit life cycle Analytics - Results </vt:lpstr>
      <vt:lpstr>PowerPoint Presentation</vt:lpstr>
      <vt:lpstr>PowerPoint Presentation</vt:lpstr>
      <vt:lpstr> Analytics &amp; Scoring - The Concept of Modelling </vt:lpstr>
      <vt:lpstr>Credit Risk Analytics – Solving Risk Management Challenges</vt:lpstr>
      <vt:lpstr>Describe Datasources</vt:lpstr>
      <vt:lpstr> How Does Scoring Work?   </vt:lpstr>
      <vt:lpstr> The Role of Analytics &amp; Scoring  </vt:lpstr>
      <vt:lpstr> Using the Scores in Decisions  </vt:lpstr>
      <vt:lpstr>PowerPoint Presentation</vt:lpstr>
      <vt:lpstr>PowerPoint Presentation</vt:lpstr>
      <vt:lpstr>PowerPoint Presentation</vt:lpstr>
      <vt:lpstr>Exercise 1 (1 hour)</vt:lpstr>
      <vt:lpstr>PowerPoint Presentation</vt:lpstr>
      <vt:lpstr>PowerPoint Presentation</vt:lpstr>
      <vt:lpstr>PowerPoint Presentation</vt:lpstr>
      <vt:lpstr>Analytics in the Acquisition Area Application Scoring -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Looking at Behavioural Scoring and how to use </vt:lpstr>
      <vt:lpstr>PowerPoint Presentation</vt:lpstr>
      <vt:lpstr>Customer Analytics</vt:lpstr>
      <vt:lpstr>PowerPoint Presentation</vt:lpstr>
      <vt:lpstr>PowerPoint Presentation</vt:lpstr>
      <vt:lpstr>PowerPoint Presentation</vt:lpstr>
      <vt:lpstr>Exercise 2</vt:lpstr>
      <vt:lpstr>Discussion Area – Exercise 2</vt:lpstr>
      <vt:lpstr>PowerPoint Presentation</vt:lpstr>
      <vt:lpstr> Scorecard Development Steps   </vt:lpstr>
      <vt:lpstr>PowerPoint Presentation</vt:lpstr>
      <vt:lpstr>Data Sample Construction </vt:lpstr>
      <vt:lpstr>PowerPoint Presentation</vt:lpstr>
      <vt:lpstr>PowerPoint Presentation</vt:lpstr>
      <vt:lpstr>PowerPoint Presentation</vt:lpstr>
      <vt:lpstr>PowerPoint Presentation</vt:lpstr>
      <vt:lpstr>PowerPoint Presentation</vt:lpstr>
      <vt:lpstr>PowerPoint Presentation</vt:lpstr>
      <vt:lpstr>Exercise 3 – Performance Definitions and Outcomes </vt:lpstr>
      <vt:lpstr>Exercise 3 – Discussion</vt:lpstr>
      <vt:lpstr>Day 1 - Reflections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Raw to Derived </vt:lpstr>
      <vt:lpstr>PowerPoint Presentation</vt:lpstr>
      <vt:lpstr>PowerPoint Presentation</vt:lpstr>
      <vt:lpstr>PowerPoint Presentation</vt:lpstr>
      <vt:lpstr>PowerPoint Presentation</vt:lpstr>
      <vt:lpstr>Why Segment?</vt:lpstr>
      <vt:lpstr>PowerPoint Presentation</vt:lpstr>
      <vt:lpstr>PowerPoint Presentation</vt:lpstr>
      <vt:lpstr>PowerPoint Presentation</vt:lpstr>
      <vt:lpstr>PowerPoint Presentation</vt:lpstr>
      <vt:lpstr>Introduction to Paragon Modeller (www.credit-scoring.co.uk)</vt:lpstr>
      <vt:lpstr>Exercise Discussion </vt:lpstr>
      <vt:lpstr>PowerPoint Presentation</vt:lpstr>
      <vt:lpstr>PowerPoint Presentation</vt:lpstr>
      <vt:lpstr>PowerPoint Presentation</vt:lpstr>
      <vt:lpstr>Correlation Considerations</vt:lpstr>
      <vt:lpstr>Selection Statistics Weight of Evidence / Value of Information</vt:lpstr>
      <vt:lpstr>Exercise – Modeller Field Reduction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 Grouping / Classing / Binning</vt:lpstr>
      <vt:lpstr>Model Development</vt:lpstr>
      <vt:lpstr>Comparing Linear Vs Logistic Regression</vt:lpstr>
      <vt:lpstr>PowerPoint Presentation</vt:lpstr>
      <vt:lpstr>PowerPoint Presentation</vt:lpstr>
      <vt:lpstr>Dummy Models Versus Weight of Evidence</vt:lpstr>
      <vt:lpstr>Tree Based Models</vt:lpstr>
      <vt:lpstr>ML Models – Random Forests / XG Boost /NN</vt:lpstr>
      <vt:lpstr>Score Creation and Scaling (PDO)</vt:lpstr>
      <vt:lpstr>Scorecard Diagnostics </vt:lpstr>
      <vt:lpstr>Model Diagnostics - Kolmogorov–Smirnov (KS)   </vt:lpstr>
      <vt:lpstr>Model Diagnostics – Gini Co-Efficient / Lorenz Curve / RoC Curve  </vt:lpstr>
      <vt:lpstr>Reject Inference</vt:lpstr>
      <vt:lpstr>Reject Inference – Alternative Data (Bureau / Open Banking)</vt:lpstr>
      <vt:lpstr>Model Validation</vt:lpstr>
      <vt:lpstr>Exercise – Modelling</vt:lpstr>
      <vt:lpstr>Other Modelling Issues</vt:lpstr>
      <vt:lpstr>Other Models to Consider – IRB / IFRS9</vt:lpstr>
      <vt:lpstr>Why is Model Risk Important?</vt:lpstr>
      <vt:lpstr>Regulatory Landscape </vt:lpstr>
      <vt:lpstr>Modelling and AI</vt:lpstr>
      <vt:lpstr>PowerPoint Presentation</vt:lpstr>
      <vt:lpstr>PowerPoint Presentation</vt:lpstr>
      <vt:lpstr>     Risk Modelling Training  by  APDS Consulting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Burak Alper</dc:creator>
  <cp:lastModifiedBy>matthew freeman</cp:lastModifiedBy>
  <cp:revision>83</cp:revision>
  <dcterms:created xsi:type="dcterms:W3CDTF">2022-07-05T05:44:09Z</dcterms:created>
  <dcterms:modified xsi:type="dcterms:W3CDTF">2025-11-24T13:25:02Z</dcterms:modified>
</cp:coreProperties>
</file>